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2"/>
  </p:notesMasterIdLst>
  <p:handoutMasterIdLst>
    <p:handoutMasterId r:id="rId113"/>
  </p:handoutMasterIdLst>
  <p:sldIdLst>
    <p:sldId id="618" r:id="rId4"/>
    <p:sldId id="629" r:id="rId5"/>
    <p:sldId id="732" r:id="rId6"/>
    <p:sldId id="630" r:id="rId7"/>
    <p:sldId id="631" r:id="rId8"/>
    <p:sldId id="632" r:id="rId9"/>
    <p:sldId id="633" r:id="rId10"/>
    <p:sldId id="634" r:id="rId11"/>
    <p:sldId id="635" r:id="rId12"/>
    <p:sldId id="636" r:id="rId13"/>
    <p:sldId id="637" r:id="rId14"/>
    <p:sldId id="639" r:id="rId15"/>
    <p:sldId id="640" r:id="rId16"/>
    <p:sldId id="641" r:id="rId17"/>
    <p:sldId id="642" r:id="rId18"/>
    <p:sldId id="643" r:id="rId19"/>
    <p:sldId id="644" r:id="rId20"/>
    <p:sldId id="645" r:id="rId21"/>
    <p:sldId id="646" r:id="rId22"/>
    <p:sldId id="647" r:id="rId23"/>
    <p:sldId id="648" r:id="rId24"/>
    <p:sldId id="649" r:id="rId25"/>
    <p:sldId id="650" r:id="rId26"/>
    <p:sldId id="651" r:id="rId27"/>
    <p:sldId id="652" r:id="rId28"/>
    <p:sldId id="653" r:id="rId29"/>
    <p:sldId id="654" r:id="rId30"/>
    <p:sldId id="952" r:id="rId31"/>
    <p:sldId id="863" r:id="rId32"/>
    <p:sldId id="655" r:id="rId33"/>
    <p:sldId id="656" r:id="rId34"/>
    <p:sldId id="657" r:id="rId35"/>
    <p:sldId id="659" r:id="rId36"/>
    <p:sldId id="660" r:id="rId37"/>
    <p:sldId id="661" r:id="rId38"/>
    <p:sldId id="662" r:id="rId39"/>
    <p:sldId id="663" r:id="rId40"/>
    <p:sldId id="664" r:id="rId41"/>
    <p:sldId id="665" r:id="rId42"/>
    <p:sldId id="666" r:id="rId43"/>
    <p:sldId id="667" r:id="rId44"/>
    <p:sldId id="668" r:id="rId45"/>
    <p:sldId id="669" r:id="rId46"/>
    <p:sldId id="670" r:id="rId47"/>
    <p:sldId id="671" r:id="rId48"/>
    <p:sldId id="672" r:id="rId49"/>
    <p:sldId id="673" r:id="rId50"/>
    <p:sldId id="674" r:id="rId51"/>
    <p:sldId id="675" r:id="rId52"/>
    <p:sldId id="676" r:id="rId53"/>
    <p:sldId id="677" r:id="rId54"/>
    <p:sldId id="678" r:id="rId55"/>
    <p:sldId id="679" r:id="rId56"/>
    <p:sldId id="680" r:id="rId57"/>
    <p:sldId id="681" r:id="rId58"/>
    <p:sldId id="682" r:id="rId59"/>
    <p:sldId id="683" r:id="rId60"/>
    <p:sldId id="684" r:id="rId61"/>
    <p:sldId id="685" r:id="rId62"/>
    <p:sldId id="736" r:id="rId63"/>
    <p:sldId id="686" r:id="rId64"/>
    <p:sldId id="687" r:id="rId65"/>
    <p:sldId id="688" r:id="rId66"/>
    <p:sldId id="689" r:id="rId67"/>
    <p:sldId id="690" r:id="rId68"/>
    <p:sldId id="733" r:id="rId69"/>
    <p:sldId id="691" r:id="rId70"/>
    <p:sldId id="692" r:id="rId71"/>
    <p:sldId id="693" r:id="rId72"/>
    <p:sldId id="694" r:id="rId73"/>
    <p:sldId id="695" r:id="rId74"/>
    <p:sldId id="734" r:id="rId75"/>
    <p:sldId id="696" r:id="rId76"/>
    <p:sldId id="697" r:id="rId77"/>
    <p:sldId id="698" r:id="rId78"/>
    <p:sldId id="699" r:id="rId79"/>
    <p:sldId id="700" r:id="rId80"/>
    <p:sldId id="701" r:id="rId81"/>
    <p:sldId id="702" r:id="rId82"/>
    <p:sldId id="703" r:id="rId83"/>
    <p:sldId id="704" r:id="rId84"/>
    <p:sldId id="705" r:id="rId85"/>
    <p:sldId id="706" r:id="rId86"/>
    <p:sldId id="707" r:id="rId87"/>
    <p:sldId id="708" r:id="rId88"/>
    <p:sldId id="709" r:id="rId89"/>
    <p:sldId id="710" r:id="rId90"/>
    <p:sldId id="711" r:id="rId91"/>
    <p:sldId id="712" r:id="rId92"/>
    <p:sldId id="713" r:id="rId93"/>
    <p:sldId id="714" r:id="rId94"/>
    <p:sldId id="715" r:id="rId95"/>
    <p:sldId id="716" r:id="rId96"/>
    <p:sldId id="717" r:id="rId97"/>
    <p:sldId id="718" r:id="rId98"/>
    <p:sldId id="719" r:id="rId99"/>
    <p:sldId id="720" r:id="rId100"/>
    <p:sldId id="721" r:id="rId101"/>
    <p:sldId id="722" r:id="rId102"/>
    <p:sldId id="723" r:id="rId103"/>
    <p:sldId id="724" r:id="rId104"/>
    <p:sldId id="725" r:id="rId105"/>
    <p:sldId id="726" r:id="rId106"/>
    <p:sldId id="727" r:id="rId107"/>
    <p:sldId id="728" r:id="rId108"/>
    <p:sldId id="838" r:id="rId109"/>
    <p:sldId id="834" r:id="rId110"/>
    <p:sldId id="729" r:id="rId111"/>
  </p:sldIdLst>
  <p:sldSz cx="9144000" cy="6858000" type="screen4x3"/>
  <p:notesSz cx="9144000" cy="6858000"/>
  <p:custDataLst>
    <p:tags r:id="rId117"/>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00FF"/>
    <a:srgbClr val="4A7FB4"/>
    <a:srgbClr val="4374BB"/>
    <a:srgbClr val="3378CB"/>
    <a:srgbClr val="3366CC"/>
    <a:srgbClr val="91E5E3"/>
    <a:srgbClr val="9D8D65"/>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4"/>
    <p:restoredTop sz="90222"/>
  </p:normalViewPr>
  <p:slideViewPr>
    <p:cSldViewPr showGuides="1">
      <p:cViewPr varScale="1">
        <p:scale>
          <a:sx n="77" d="100"/>
          <a:sy n="77" d="100"/>
        </p:scale>
        <p:origin x="-11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tags" Target="tags/tag4.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handoutMaster" Target="handoutMasters/handoutMaster1.xml"/><Relationship Id="rId112" Type="http://schemas.openxmlformats.org/officeDocument/2006/relationships/notesMaster" Target="notesMasters/notesMaster1.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8738"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8739" name="Rectangle 3"/>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0" hangingPunct="0">
              <a:defRPr sz="1200" u="none">
                <a:solidFill>
                  <a:schemeClr val="tx1"/>
                </a:solidFill>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8740" name="Rectangle 4"/>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8741" name="Rectangle 5"/>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
            <a:pPr lvl="0" algn="r" fontAlgn="base">
              <a:buNone/>
            </a:pPr>
            <a:fld id="{9A0DB2DC-4C9A-4742-B13C-FB6460FD3503}" type="slidenum">
              <a:rPr lang="zh-CN" altLang="en-US" sz="1200" u="none"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u="none" strike="noStrike" noProof="1"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81282"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1283" name="Rectangle 3"/>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0" hangingPunct="0">
              <a:defRPr sz="1200" u="none">
                <a:solidFill>
                  <a:schemeClr val="tx1"/>
                </a:solidFill>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Rot="1" noTextEdit="1"/>
          </p:cNvSpPr>
          <p:nvPr>
            <p:ph type="sldImg"/>
          </p:nvPr>
        </p:nvSpPr>
        <p:spPr>
          <a:xfrm>
            <a:off x="2857500" y="514350"/>
            <a:ext cx="3429000" cy="2571750"/>
          </a:xfrm>
          <a:prstGeom prst="rect">
            <a:avLst/>
          </a:prstGeom>
          <a:noFill/>
          <a:ln w="9525" cap="flat" cmpd="sng">
            <a:solidFill>
              <a:srgbClr val="000000"/>
            </a:solidFill>
            <a:prstDash val="solid"/>
            <a:miter/>
            <a:headEnd type="none" w="med" len="med"/>
            <a:tailEnd type="none" w="med" len="med"/>
          </a:ln>
        </p:spPr>
      </p:sp>
      <p:sp>
        <p:nvSpPr>
          <p:cNvPr id="481285" name="Rectangle 5"/>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1286" name="Rectangle 6"/>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1287" name="Rectangle 7"/>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
            <a:pPr lvl="0" algn="r" fontAlgn="base">
              <a:buNone/>
            </a:pPr>
            <a:fld id="{9A0DB2DC-4C9A-4742-B13C-FB6460FD3503}" type="slidenum">
              <a:rPr lang="zh-CN" altLang="en-US" sz="1200" u="none"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u="none" strike="noStrike" noProof="1"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Text Box 8"/>
          <p:cNvSpPr txBox="1">
            <a:spLocks noChangeArrowheads="1"/>
          </p:cNvSpPr>
          <p:nvPr/>
        </p:nvSpPr>
        <p:spPr bwMode="auto">
          <a:xfrm>
            <a:off x="2411413" y="6092825"/>
            <a:ext cx="5545138" cy="398463"/>
          </a:xfrm>
          <a:prstGeom prst="rect">
            <a:avLst/>
          </a:prstGeom>
          <a:noFill/>
          <a:ln>
            <a:noFill/>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rPr>
              <a:t>合肥工业大学  计算机与信息学院</a:t>
            </a:r>
            <a:endParaRPr kumimoji="0" lang="en-US" altLang="zh-CN" sz="20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endParaRPr>
          </a:p>
        </p:txBody>
      </p:sp>
      <p:pic>
        <p:nvPicPr>
          <p:cNvPr id="3075" name="Picture 10" descr="050907a"/>
          <p:cNvPicPr>
            <a:picLocks noChangeAspect="1"/>
          </p:cNvPicPr>
          <p:nvPr/>
        </p:nvPicPr>
        <p:blipFill>
          <a:blip r:embed="rId2">
            <a:clrChange>
              <a:clrFrom>
                <a:srgbClr val="FFFFFF"/>
              </a:clrFrom>
              <a:clrTo>
                <a:srgbClr val="FFFFFF">
                  <a:alpha val="0"/>
                </a:srgbClr>
              </a:clrTo>
            </a:clrChange>
            <a:lum bright="10001" contrast="-28000"/>
          </a:blip>
          <a:stretch>
            <a:fillRect/>
          </a:stretch>
        </p:blipFill>
        <p:spPr>
          <a:xfrm>
            <a:off x="2043113" y="6021388"/>
            <a:ext cx="512762" cy="576262"/>
          </a:xfrm>
          <a:prstGeom prst="rect">
            <a:avLst/>
          </a:prstGeom>
          <a:noFill/>
          <a:ln w="9525">
            <a:noFill/>
          </a:ln>
        </p:spPr>
      </p:pic>
      <p:sp>
        <p:nvSpPr>
          <p:cNvPr id="618498" name="Rectangle 2"/>
          <p:cNvSpPr>
            <a:spLocks noGrp="1" noChangeArrowheads="1"/>
          </p:cNvSpPr>
          <p:nvPr>
            <p:ph type="ctrTitle"/>
          </p:nvPr>
        </p:nvSpPr>
        <p:spPr>
          <a:xfrm>
            <a:off x="684213" y="1196975"/>
            <a:ext cx="7772400" cy="1371600"/>
          </a:xfrm>
        </p:spPr>
        <p:txBody>
          <a:bodyPr/>
          <a:lstStyle>
            <a:lvl1pPr>
              <a:defRPr sz="4200"/>
            </a:lvl1pPr>
          </a:lstStyle>
          <a:p>
            <a:pPr lvl="0" fontAlgn="base"/>
            <a:r>
              <a:rPr lang="zh-CN" altLang="en-US" strike="noStrike" noProof="0" smtClean="0"/>
              <a:t>单击此处编辑母版标题样式</a:t>
            </a:r>
            <a:endParaRPr lang="zh-CN" altLang="en-US" strike="noStrike" noProof="0" smtClean="0"/>
          </a:p>
        </p:txBody>
      </p:sp>
      <p:sp>
        <p:nvSpPr>
          <p:cNvPr id="618499" name="Rectangle 3"/>
          <p:cNvSpPr>
            <a:spLocks noGrp="1" noChangeArrowheads="1"/>
          </p:cNvSpPr>
          <p:nvPr>
            <p:ph type="subTitle" idx="1"/>
          </p:nvPr>
        </p:nvSpPr>
        <p:spPr>
          <a:xfrm>
            <a:off x="1476375" y="3429000"/>
            <a:ext cx="7010400" cy="1600200"/>
          </a:xfrm>
        </p:spPr>
        <p:txBody>
          <a:bodyPr/>
          <a:lstStyle>
            <a:lvl1pPr marL="0" indent="0">
              <a:buFont typeface="Wingdings" panose="05000000000000000000" pitchFamily="2" charset="2"/>
              <a:buNone/>
              <a:defRPr sz="2800"/>
            </a:lvl1pPr>
          </a:lstStyle>
          <a:p>
            <a:pPr lvl="0" fontAlgn="base"/>
            <a:r>
              <a:rPr lang="zh-CN" altLang="en-US" strike="noStrike" noProof="0" smtClean="0"/>
              <a:t>单击此处编辑母版副标题样式</a:t>
            </a:r>
            <a:endParaRPr lang="zh-CN" altLang="en-US" strike="noStrike" noProof="0" smtClean="0"/>
          </a:p>
        </p:txBody>
      </p:sp>
      <p:sp>
        <p:nvSpPr>
          <p:cNvPr id="12"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7C778432-3EC3-42FF-BD54-FA3B80EC1616}"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6948488" y="6400800"/>
            <a:ext cx="1905000" cy="457200"/>
          </a:xfrm>
          <a:prstGeom prst="rect">
            <a:avLst/>
          </a:prstGeom>
          <a:noFill/>
          <a:ln>
            <a:noFill/>
          </a:ln>
          <a:effectLst/>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04800"/>
            <a:ext cx="2051050" cy="57880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304800"/>
            <a:ext cx="6003925" cy="57880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Text Box 8"/>
          <p:cNvSpPr txBox="1">
            <a:spLocks noChangeArrowheads="1"/>
          </p:cNvSpPr>
          <p:nvPr/>
        </p:nvSpPr>
        <p:spPr bwMode="auto">
          <a:xfrm>
            <a:off x="2411413" y="6092825"/>
            <a:ext cx="5545138" cy="398463"/>
          </a:xfrm>
          <a:prstGeom prst="rect">
            <a:avLst/>
          </a:prstGeom>
          <a:noFill/>
          <a:ln>
            <a:noFill/>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rPr>
              <a:t>合肥工业大学  计算机信息学院</a:t>
            </a:r>
            <a:endParaRPr kumimoji="0" lang="en-US" altLang="zh-CN" sz="20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endParaRPr>
          </a:p>
        </p:txBody>
      </p:sp>
      <p:pic>
        <p:nvPicPr>
          <p:cNvPr id="5123" name="Picture 10" descr="050907a"/>
          <p:cNvPicPr>
            <a:picLocks noChangeAspect="1"/>
          </p:cNvPicPr>
          <p:nvPr/>
        </p:nvPicPr>
        <p:blipFill>
          <a:blip r:embed="rId2">
            <a:clrChange>
              <a:clrFrom>
                <a:srgbClr val="FFFFFF"/>
              </a:clrFrom>
              <a:clrTo>
                <a:srgbClr val="FFFFFF">
                  <a:alpha val="0"/>
                </a:srgbClr>
              </a:clrTo>
            </a:clrChange>
            <a:lum bright="10001" contrast="-28001"/>
          </a:blip>
          <a:stretch>
            <a:fillRect/>
          </a:stretch>
        </p:blipFill>
        <p:spPr>
          <a:xfrm>
            <a:off x="2043113" y="6021388"/>
            <a:ext cx="512762" cy="576262"/>
          </a:xfrm>
          <a:prstGeom prst="rect">
            <a:avLst/>
          </a:prstGeom>
          <a:noFill/>
          <a:ln w="9525">
            <a:noFill/>
          </a:ln>
        </p:spPr>
      </p:pic>
      <p:sp>
        <p:nvSpPr>
          <p:cNvPr id="618498" name="Rectangle 2"/>
          <p:cNvSpPr>
            <a:spLocks noGrp="1" noChangeArrowheads="1"/>
          </p:cNvSpPr>
          <p:nvPr>
            <p:ph type="ctrTitle"/>
          </p:nvPr>
        </p:nvSpPr>
        <p:spPr>
          <a:xfrm>
            <a:off x="684213" y="1196975"/>
            <a:ext cx="7772400" cy="1371600"/>
          </a:xfrm>
        </p:spPr>
        <p:txBody>
          <a:bodyPr/>
          <a:lstStyle>
            <a:lvl1pPr>
              <a:defRPr sz="4200"/>
            </a:lvl1pPr>
          </a:lstStyle>
          <a:p>
            <a:pPr lvl="0" fontAlgn="base"/>
            <a:r>
              <a:rPr lang="zh-CN" altLang="en-US" strike="noStrike" noProof="0" smtClean="0"/>
              <a:t>单击此处编辑母版标题样式</a:t>
            </a:r>
            <a:endParaRPr lang="zh-CN" altLang="en-US" strike="noStrike" noProof="0" smtClean="0"/>
          </a:p>
        </p:txBody>
      </p:sp>
      <p:sp>
        <p:nvSpPr>
          <p:cNvPr id="618499" name="Rectangle 3"/>
          <p:cNvSpPr>
            <a:spLocks noGrp="1" noChangeArrowheads="1"/>
          </p:cNvSpPr>
          <p:nvPr>
            <p:ph type="subTitle" idx="1"/>
          </p:nvPr>
        </p:nvSpPr>
        <p:spPr>
          <a:xfrm>
            <a:off x="1476375" y="3429000"/>
            <a:ext cx="7010400" cy="1600200"/>
          </a:xfrm>
        </p:spPr>
        <p:txBody>
          <a:bodyPr/>
          <a:lstStyle>
            <a:lvl1pPr marL="0" indent="0">
              <a:buFont typeface="Wingdings" panose="05000000000000000000" pitchFamily="2" charset="2"/>
              <a:buNone/>
              <a:defRPr sz="2800"/>
            </a:lvl1pPr>
          </a:lstStyle>
          <a:p>
            <a:pPr lvl="0" fontAlgn="base"/>
            <a:r>
              <a:rPr lang="zh-CN" altLang="en-US" strike="noStrike" noProof="0" smtClean="0"/>
              <a:t>单击此处编辑母版副标题样式</a:t>
            </a:r>
            <a:endParaRPr lang="zh-CN" altLang="en-US" strike="noStrike" noProof="0" smtClean="0"/>
          </a:p>
        </p:txBody>
      </p:sp>
      <p:sp>
        <p:nvSpPr>
          <p:cNvPr id="12"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7C778432-3EC3-42FF-BD54-FA3B80EC1616}"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6948488" y="6400800"/>
            <a:ext cx="1905000" cy="457200"/>
          </a:xfrm>
          <a:prstGeom prst="rect">
            <a:avLst/>
          </a:prstGeom>
          <a:noFill/>
          <a:ln>
            <a:noFill/>
          </a:ln>
          <a:effectLst/>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844675"/>
            <a:ext cx="4027487"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44675"/>
            <a:ext cx="4027488"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65863"/>
            <a:ext cx="19812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5616575"/>
            <a:ext cx="28956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804025" y="6237288"/>
            <a:ext cx="1981200" cy="476250"/>
          </a:xfrm>
          <a:prstGeom prst="rect">
            <a:avLst/>
          </a:prstGeom>
          <a:noFill/>
          <a:ln>
            <a:noFill/>
          </a:ln>
          <a:effectLst/>
        </p:spPr>
        <p:txBody>
          <a:bodyPr vert="horz" wrap="square" lIns="91440" tIns="45720" rIns="91440" bIns="45720" numCol="1" anchor="t" anchorCtr="0" compatLnSpc="1"/>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04800"/>
            <a:ext cx="2051050" cy="57880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304800"/>
            <a:ext cx="6003925" cy="57880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844675"/>
            <a:ext cx="4027487"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44675"/>
            <a:ext cx="4027488"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468313" y="1844675"/>
            <a:ext cx="8207375" cy="4248150"/>
          </a:xfrm>
          <a:prstGeom prst="rect">
            <a:avLst/>
          </a:prstGeom>
          <a:noFill/>
          <a:ln w="9525">
            <a:noFill/>
          </a:ln>
        </p:spPr>
        <p:txBody>
          <a:bodyPr anchor="t"/>
          <a:p>
            <a:pPr lvl="0"/>
            <a:r>
              <a:rPr lang="en-US" altLang="zh-CN" dirty="0"/>
              <a:t>a</a:t>
            </a:r>
            <a:r>
              <a:rPr lang="zh-CN" altLang="en-US" dirty="0"/>
              <a:t>单击此处编辑母版文本样式</a:t>
            </a:r>
            <a:endParaRPr lang="zh-CN" altLang="en-US" dirty="0"/>
          </a:p>
          <a:p>
            <a:pPr lvl="1" indent="-436245"/>
            <a:r>
              <a:rPr lang="en-US" altLang="zh-CN" dirty="0"/>
              <a:t>a</a:t>
            </a:r>
            <a:r>
              <a:rPr lang="zh-CN" altLang="en-US" dirty="0"/>
              <a:t>第二级</a:t>
            </a:r>
            <a:endParaRPr lang="zh-CN" altLang="en-US" dirty="0"/>
          </a:p>
          <a:p>
            <a:pPr lvl="2" indent="-394970"/>
            <a:r>
              <a:rPr lang="en-US" altLang="zh-CN" dirty="0"/>
              <a:t>a</a:t>
            </a:r>
            <a:r>
              <a:rPr lang="zh-CN" altLang="en-US" dirty="0"/>
              <a:t>第三级</a:t>
            </a:r>
            <a:endParaRPr lang="zh-CN" altLang="en-US" dirty="0"/>
          </a:p>
          <a:p>
            <a:pPr lvl="3" indent="-387350"/>
            <a:r>
              <a:rPr lang="en-US" altLang="zh-CN" dirty="0"/>
              <a:t>a</a:t>
            </a:r>
            <a:r>
              <a:rPr lang="zh-CN" altLang="en-US" dirty="0"/>
              <a:t>第四级</a:t>
            </a:r>
            <a:endParaRPr lang="zh-CN" altLang="en-US" dirty="0"/>
          </a:p>
          <a:p>
            <a:pPr lvl="4" indent="-398780"/>
            <a:r>
              <a:rPr lang="en-US" altLang="zh-CN" dirty="0"/>
              <a:t>a</a:t>
            </a:r>
            <a:r>
              <a:rPr lang="zh-CN" altLang="en-US" dirty="0"/>
              <a:t>第五级</a:t>
            </a:r>
            <a:endParaRPr lang="zh-CN" altLang="en-US" dirty="0"/>
          </a:p>
        </p:txBody>
      </p:sp>
      <p:sp>
        <p:nvSpPr>
          <p:cNvPr id="1028" name="Line 5"/>
          <p:cNvSpPr>
            <a:spLocks noChangeShapeType="1"/>
          </p:cNvSpPr>
          <p:nvPr/>
        </p:nvSpPr>
        <p:spPr bwMode="auto">
          <a:xfrm flipV="1">
            <a:off x="609600" y="6237288"/>
            <a:ext cx="7924800" cy="0"/>
          </a:xfrm>
          <a:prstGeom prst="line">
            <a:avLst/>
          </a:prstGeom>
          <a:noFill/>
          <a:ln w="3175">
            <a:solidFill>
              <a:schemeClr val="accent2"/>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sng" strike="noStrike" kern="1200" cap="none" spc="0" normalizeH="0" baseline="0" noProof="0">
              <a:ln>
                <a:noFill/>
              </a:ln>
              <a:solidFill>
                <a:schemeClr val="accent2"/>
              </a:solidFill>
              <a:effectLst/>
              <a:uLnTx/>
              <a:uFillTx/>
              <a:latin typeface="Verdana" panose="020B0604030504040204" pitchFamily="34" charset="0"/>
              <a:ea typeface="宋体" panose="02010600030101010101" pitchFamily="2" charset="-122"/>
              <a:cs typeface="+mn-cs"/>
            </a:endParaRPr>
          </a:p>
        </p:txBody>
      </p:sp>
      <p:sp>
        <p:nvSpPr>
          <p:cNvPr id="617478" name="Rectangle 6"/>
          <p:cNvSpPr>
            <a:spLocks noGrp="1" noChangeArrowheads="1"/>
          </p:cNvSpPr>
          <p:nvPr>
            <p:ph type="dt" sz="half" idx="2"/>
          </p:nvPr>
        </p:nvSpPr>
        <p:spPr bwMode="auto">
          <a:xfrm>
            <a:off x="609600" y="6265863"/>
            <a:ext cx="1981200" cy="476250"/>
          </a:xfrm>
          <a:prstGeom prst="rect">
            <a:avLst/>
          </a:prstGeom>
          <a:noFill/>
          <a:ln>
            <a:noFill/>
          </a:ln>
          <a:effectLst/>
        </p:spPr>
        <p:txBody>
          <a:bodyPr vert="horz" wrap="square" lIns="91440" tIns="45720" rIns="91440" bIns="45720" numCol="1" anchor="t" anchorCtr="0" compatLnSpc="1"/>
          <a:lstStyle>
            <a:lvl1pPr algn="l">
              <a:defRPr sz="1200" u="none" smtClean="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17479" name="Rectangle 7"/>
          <p:cNvSpPr>
            <a:spLocks noGrp="1" noChangeArrowheads="1"/>
          </p:cNvSpPr>
          <p:nvPr>
            <p:ph type="ftr" sz="quarter" idx="3"/>
          </p:nvPr>
        </p:nvSpPr>
        <p:spPr bwMode="auto">
          <a:xfrm>
            <a:off x="3124200" y="6308725"/>
            <a:ext cx="2895600" cy="476250"/>
          </a:xfrm>
          <a:prstGeom prst="rect">
            <a:avLst/>
          </a:prstGeom>
          <a:noFill/>
          <a:ln>
            <a:noFill/>
          </a:ln>
          <a:effectLst/>
        </p:spPr>
        <p:txBody>
          <a:bodyPr vert="horz" wrap="square" lIns="91440" tIns="45720" rIns="91440" bIns="45720" numCol="1" anchor="t" anchorCtr="0" compatLnSpc="1"/>
          <a:lstStyle>
            <a:lvl1pPr>
              <a:defRPr sz="1200" u="none" smtClean="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17480" name="Rectangle 8"/>
          <p:cNvSpPr>
            <a:spLocks noGrp="1" noChangeArrowheads="1"/>
          </p:cNvSpPr>
          <p:nvPr>
            <p:ph type="sldNum" sz="quarter" idx="4"/>
          </p:nvPr>
        </p:nvSpPr>
        <p:spPr bwMode="auto">
          <a:xfrm>
            <a:off x="6804025" y="6237288"/>
            <a:ext cx="1981200" cy="476250"/>
          </a:xfrm>
          <a:prstGeom prst="rect">
            <a:avLst/>
          </a:prstGeom>
          <a:noFill/>
          <a:ln>
            <a:noFill/>
          </a:ln>
          <a:effectLst/>
        </p:spPr>
        <p:txBody>
          <a:bodyPr vert="horz" wrap="square" lIns="91440" tIns="45720" rIns="91440" bIns="45720" numCol="1" anchor="t" anchorCtr="0" compatLnSpc="1"/>
          <a:lstStyle>
            <a:lvl1pPr algn="r">
              <a:defRPr sz="1200">
                <a:solidFill>
                  <a:schemeClr val="tx1"/>
                </a:solidFill>
              </a:defRPr>
            </a:lvl1pPr>
          </a:lstStyle>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pic>
        <p:nvPicPr>
          <p:cNvPr id="1032" name="Picture 18" descr="050907a"/>
          <p:cNvPicPr>
            <a:picLocks noChangeAspect="1"/>
          </p:cNvPicPr>
          <p:nvPr/>
        </p:nvPicPr>
        <p:blipFill>
          <a:blip r:embed="rId12">
            <a:clrChange>
              <a:clrFrom>
                <a:srgbClr val="FFFFFF"/>
              </a:clrFrom>
              <a:clrTo>
                <a:srgbClr val="FFFFFF">
                  <a:alpha val="0"/>
                </a:srgbClr>
              </a:clrTo>
            </a:clrChange>
            <a:lum bright="10001" contrast="-28000"/>
          </a:blip>
          <a:stretch>
            <a:fillRect/>
          </a:stretch>
        </p:blipFill>
        <p:spPr>
          <a:xfrm>
            <a:off x="2555875" y="6308725"/>
            <a:ext cx="503238" cy="458788"/>
          </a:xfrm>
          <a:prstGeom prst="rect">
            <a:avLst/>
          </a:prstGeom>
          <a:noFill/>
          <a:ln w="9525">
            <a:noFill/>
          </a:ln>
        </p:spPr>
      </p:pic>
      <p:sp>
        <p:nvSpPr>
          <p:cNvPr id="617491" name="Text Box 19"/>
          <p:cNvSpPr txBox="1">
            <a:spLocks noChangeArrowheads="1"/>
          </p:cNvSpPr>
          <p:nvPr/>
        </p:nvSpPr>
        <p:spPr bwMode="auto">
          <a:xfrm>
            <a:off x="3132138" y="6375400"/>
            <a:ext cx="4319588" cy="368300"/>
          </a:xfrm>
          <a:prstGeom prst="rect">
            <a:avLst/>
          </a:prstGeom>
          <a:noFill/>
          <a:ln>
            <a:noFill/>
          </a:ln>
          <a:effectLst/>
        </p:spPr>
        <p:txBody>
          <a:bodyPr>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rPr>
              <a:t>合肥工业大学 计算机与信息学院</a:t>
            </a:r>
            <a:endParaRPr kumimoji="0" lang="zh-CN" altLang="en-US"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p:transition>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2pPr>
      <a:lvl3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3pPr>
      <a:lvl4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4pPr>
      <a:lvl5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5pPr>
      <a:lvl6pPr marL="4572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6pPr>
      <a:lvl7pPr marL="9144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7pPr>
      <a:lvl8pPr marL="13716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8pPr>
      <a:lvl9pPr marL="18288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8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4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2050"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2051" name="Rectangle 3"/>
          <p:cNvSpPr>
            <a:spLocks noGrp="1"/>
          </p:cNvSpPr>
          <p:nvPr>
            <p:ph type="body"/>
          </p:nvPr>
        </p:nvSpPr>
        <p:spPr>
          <a:xfrm>
            <a:off x="468313" y="1844675"/>
            <a:ext cx="8207375" cy="4248150"/>
          </a:xfrm>
          <a:prstGeom prst="rect">
            <a:avLst/>
          </a:prstGeom>
          <a:noFill/>
          <a:ln w="9525">
            <a:noFill/>
          </a:ln>
        </p:spPr>
        <p:txBody>
          <a:bodyPr anchor="t"/>
          <a:p>
            <a:pPr lvl="0"/>
            <a:r>
              <a:rPr lang="en-US" altLang="zh-CN" dirty="0"/>
              <a:t>a</a:t>
            </a:r>
            <a:r>
              <a:rPr lang="zh-CN" altLang="en-US" dirty="0"/>
              <a:t>单击此处编辑母版文本样式</a:t>
            </a:r>
            <a:endParaRPr lang="zh-CN" altLang="en-US" dirty="0"/>
          </a:p>
          <a:p>
            <a:pPr lvl="1" indent="-436245"/>
            <a:r>
              <a:rPr lang="en-US" altLang="zh-CN" dirty="0"/>
              <a:t>a</a:t>
            </a:r>
            <a:r>
              <a:rPr lang="zh-CN" altLang="en-US" dirty="0"/>
              <a:t>第二级</a:t>
            </a:r>
            <a:endParaRPr lang="zh-CN" altLang="en-US" dirty="0"/>
          </a:p>
          <a:p>
            <a:pPr lvl="2" indent="-394970"/>
            <a:r>
              <a:rPr lang="en-US" altLang="zh-CN" dirty="0"/>
              <a:t>a</a:t>
            </a:r>
            <a:r>
              <a:rPr lang="zh-CN" altLang="en-US" dirty="0"/>
              <a:t>第三级</a:t>
            </a:r>
            <a:endParaRPr lang="zh-CN" altLang="en-US" dirty="0"/>
          </a:p>
          <a:p>
            <a:pPr lvl="3" indent="-387350"/>
            <a:r>
              <a:rPr lang="en-US" altLang="zh-CN" dirty="0"/>
              <a:t>a</a:t>
            </a:r>
            <a:r>
              <a:rPr lang="zh-CN" altLang="en-US" dirty="0"/>
              <a:t>第四级</a:t>
            </a:r>
            <a:endParaRPr lang="zh-CN" altLang="en-US" dirty="0"/>
          </a:p>
          <a:p>
            <a:pPr lvl="4" indent="-398780"/>
            <a:r>
              <a:rPr lang="en-US" altLang="zh-CN" dirty="0"/>
              <a:t>a</a:t>
            </a:r>
            <a:r>
              <a:rPr lang="zh-CN" altLang="en-US" dirty="0"/>
              <a:t>第五级</a:t>
            </a:r>
            <a:endParaRPr lang="zh-CN" altLang="en-US" dirty="0"/>
          </a:p>
        </p:txBody>
      </p:sp>
      <p:sp>
        <p:nvSpPr>
          <p:cNvPr id="1028" name="Line 5"/>
          <p:cNvSpPr>
            <a:spLocks noChangeShapeType="1"/>
          </p:cNvSpPr>
          <p:nvPr/>
        </p:nvSpPr>
        <p:spPr bwMode="auto">
          <a:xfrm flipV="1">
            <a:off x="609600" y="6237288"/>
            <a:ext cx="7924800" cy="0"/>
          </a:xfrm>
          <a:prstGeom prst="line">
            <a:avLst/>
          </a:prstGeom>
          <a:noFill/>
          <a:ln w="3175">
            <a:solidFill>
              <a:schemeClr val="accent2"/>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sng" strike="noStrike" kern="1200" cap="none" spc="0" normalizeH="0" baseline="0" noProof="0">
              <a:ln>
                <a:noFill/>
              </a:ln>
              <a:solidFill>
                <a:schemeClr val="accent2"/>
              </a:solidFill>
              <a:effectLst/>
              <a:uLnTx/>
              <a:uFillTx/>
              <a:latin typeface="Verdana" panose="020B0604030504040204" pitchFamily="34" charset="0"/>
              <a:ea typeface="宋体" panose="02010600030101010101" pitchFamily="2" charset="-122"/>
              <a:cs typeface="+mn-cs"/>
            </a:endParaRPr>
          </a:p>
        </p:txBody>
      </p:sp>
      <p:sp>
        <p:nvSpPr>
          <p:cNvPr id="617478" name="Rectangle 6"/>
          <p:cNvSpPr>
            <a:spLocks noGrp="1" noChangeArrowheads="1"/>
          </p:cNvSpPr>
          <p:nvPr>
            <p:ph type="dt" sz="half" idx="2"/>
          </p:nvPr>
        </p:nvSpPr>
        <p:spPr bwMode="auto">
          <a:xfrm>
            <a:off x="609600" y="6265863"/>
            <a:ext cx="1981200" cy="476250"/>
          </a:xfrm>
          <a:prstGeom prst="rect">
            <a:avLst/>
          </a:prstGeom>
          <a:noFill/>
          <a:ln>
            <a:noFill/>
          </a:ln>
          <a:effectLst/>
        </p:spPr>
        <p:txBody>
          <a:bodyPr vert="horz" wrap="square" lIns="91440" tIns="45720" rIns="91440" bIns="45720" numCol="1" anchor="t" anchorCtr="0" compatLnSpc="1"/>
          <a:lstStyle>
            <a:lvl1pPr algn="l">
              <a:defRPr sz="1200" u="none" smtClean="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67B28E-179F-445F-B477-AD713E2B8D21}"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17479" name="Rectangle 7"/>
          <p:cNvSpPr>
            <a:spLocks noGrp="1" noChangeArrowheads="1"/>
          </p:cNvSpPr>
          <p:nvPr>
            <p:ph type="ftr" sz="quarter" idx="3"/>
          </p:nvPr>
        </p:nvSpPr>
        <p:spPr bwMode="auto">
          <a:xfrm>
            <a:off x="3124200" y="6308725"/>
            <a:ext cx="2895600" cy="476250"/>
          </a:xfrm>
          <a:prstGeom prst="rect">
            <a:avLst/>
          </a:prstGeom>
          <a:noFill/>
          <a:ln>
            <a:noFill/>
          </a:ln>
          <a:effectLst/>
        </p:spPr>
        <p:txBody>
          <a:bodyPr vert="horz" wrap="square" lIns="91440" tIns="45720" rIns="91440" bIns="45720" numCol="1" anchor="t" anchorCtr="0" compatLnSpc="1"/>
          <a:lstStyle>
            <a:lvl1pPr>
              <a:defRPr sz="1200" u="none" smtClean="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17480" name="Rectangle 8"/>
          <p:cNvSpPr>
            <a:spLocks noGrp="1" noChangeArrowheads="1"/>
          </p:cNvSpPr>
          <p:nvPr>
            <p:ph type="sldNum" sz="quarter" idx="4"/>
          </p:nvPr>
        </p:nvSpPr>
        <p:spPr bwMode="auto">
          <a:xfrm>
            <a:off x="6804025" y="6237288"/>
            <a:ext cx="1981200" cy="476250"/>
          </a:xfrm>
          <a:prstGeom prst="rect">
            <a:avLst/>
          </a:prstGeom>
          <a:noFill/>
          <a:ln>
            <a:noFill/>
          </a:ln>
          <a:effectLst/>
        </p:spPr>
        <p:txBody>
          <a:bodyPr vert="horz" wrap="square" lIns="91440" tIns="45720" rIns="91440" bIns="45720" numCol="1" anchor="t" anchorCtr="0" compatLnSpc="1"/>
          <a:lstStyle>
            <a:lvl1pPr algn="r">
              <a:defRPr sz="1200">
                <a:solidFill>
                  <a:schemeClr val="tx1"/>
                </a:solidFill>
              </a:defRPr>
            </a:lvl1pPr>
          </a:lstStyle>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pic>
        <p:nvPicPr>
          <p:cNvPr id="2056" name="Picture 18" descr="050907a"/>
          <p:cNvPicPr>
            <a:picLocks noChangeAspect="1"/>
          </p:cNvPicPr>
          <p:nvPr/>
        </p:nvPicPr>
        <p:blipFill>
          <a:blip r:embed="rId12">
            <a:clrChange>
              <a:clrFrom>
                <a:srgbClr val="FFFFFF"/>
              </a:clrFrom>
              <a:clrTo>
                <a:srgbClr val="FFFFFF">
                  <a:alpha val="0"/>
                </a:srgbClr>
              </a:clrTo>
            </a:clrChange>
            <a:lum bright="10001" contrast="-28001"/>
          </a:blip>
          <a:stretch>
            <a:fillRect/>
          </a:stretch>
        </p:blipFill>
        <p:spPr>
          <a:xfrm>
            <a:off x="2555875" y="6308725"/>
            <a:ext cx="503238" cy="458788"/>
          </a:xfrm>
          <a:prstGeom prst="rect">
            <a:avLst/>
          </a:prstGeom>
          <a:noFill/>
          <a:ln w="9525">
            <a:noFill/>
          </a:ln>
        </p:spPr>
      </p:pic>
      <p:sp>
        <p:nvSpPr>
          <p:cNvPr id="617491" name="Text Box 19"/>
          <p:cNvSpPr txBox="1">
            <a:spLocks noChangeArrowheads="1"/>
          </p:cNvSpPr>
          <p:nvPr/>
        </p:nvSpPr>
        <p:spPr bwMode="auto">
          <a:xfrm>
            <a:off x="3132138" y="6375400"/>
            <a:ext cx="4319588" cy="368300"/>
          </a:xfrm>
          <a:prstGeom prst="rect">
            <a:avLst/>
          </a:prstGeom>
          <a:noFill/>
          <a:ln>
            <a:noFill/>
          </a:ln>
          <a:effectLst/>
        </p:spPr>
        <p:txBody>
          <a:bodyPr>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rPr>
              <a:t>合肥工业大学 计算机与信息学院</a:t>
            </a:r>
            <a:endParaRPr kumimoji="0" lang="zh-CN" altLang="en-US"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anose="02010609030101010101" pitchFamily="49" charset="-122"/>
              <a:ea typeface="楷体_GB2312" panose="0201060903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2pPr>
      <a:lvl3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3pPr>
      <a:lvl4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4pPr>
      <a:lvl5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5pPr>
      <a:lvl6pPr marL="4572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6pPr>
      <a:lvl7pPr marL="9144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7pPr>
      <a:lvl8pPr marL="13716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8pPr>
      <a:lvl9pPr marL="18288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8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4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8194" name="Rectangle 2"/>
          <p:cNvSpPr>
            <a:spLocks noGrp="1"/>
          </p:cNvSpPr>
          <p:nvPr>
            <p:ph type="title"/>
          </p:nvPr>
        </p:nvSpPr>
        <p:spPr>
          <a:xfrm>
            <a:off x="800100" y="620713"/>
            <a:ext cx="7772400" cy="1223962"/>
          </a:xfrm>
          <a:ln>
            <a:solidFill>
              <a:schemeClr val="tx1"/>
            </a:solidFill>
            <a:miter/>
          </a:ln>
        </p:spPr>
        <p:txBody>
          <a:bodyPr vert="horz" wrap="square" lIns="91440" tIns="45720" rIns="91440" bIns="45720" anchor="b"/>
          <a:p>
            <a:pPr algn="ctr" eaLnBrk="1" hangingPunct="1"/>
            <a:r>
              <a:rPr lang="zh-CN" altLang="en-US" sz="8800" dirty="0">
                <a:solidFill>
                  <a:srgbClr val="0000FF"/>
                </a:solidFill>
                <a:ea typeface="隶书" panose="02010509060101010101" pitchFamily="49" charset="-122"/>
              </a:rPr>
              <a:t>编译原理</a:t>
            </a:r>
            <a:endParaRPr lang="zh-CN" altLang="en-US" sz="8800" dirty="0">
              <a:solidFill>
                <a:srgbClr val="0000FF"/>
              </a:solidFill>
              <a:ea typeface="隶书" panose="02010509060101010101" pitchFamily="49" charset="-122"/>
            </a:endParaRPr>
          </a:p>
        </p:txBody>
      </p:sp>
      <p:sp>
        <p:nvSpPr>
          <p:cNvPr id="8195" name="矩形 2"/>
          <p:cNvSpPr/>
          <p:nvPr/>
        </p:nvSpPr>
        <p:spPr>
          <a:xfrm>
            <a:off x="2187575" y="3244850"/>
            <a:ext cx="4997450" cy="769938"/>
          </a:xfrm>
          <a:prstGeom prst="rect">
            <a:avLst/>
          </a:prstGeom>
          <a:noFill/>
          <a:ln w="9525">
            <a:noFill/>
          </a:ln>
        </p:spPr>
        <p:txBody>
          <a:bodyPr wrap="none" anchor="t">
            <a:spAutoFit/>
          </a:bodyPr>
          <a:p>
            <a:pPr algn="ctr"/>
            <a:r>
              <a:rPr lang="zh-CN" altLang="en-US" sz="4400" b="1" u="none" dirty="0">
                <a:latin typeface="隶书" panose="02010509060101010101" pitchFamily="49" charset="-122"/>
                <a:ea typeface="隶书" panose="02010509060101010101" pitchFamily="49" charset="-122"/>
              </a:rPr>
              <a:t>第三章  词法分析 </a:t>
            </a:r>
            <a:endParaRPr lang="zh-CN" altLang="en-US" sz="4400" b="1" u="none" dirty="0">
              <a:latin typeface="隶书" panose="02010509060101010101" pitchFamily="49" charset="-122"/>
              <a:ea typeface="隶书" panose="02010509060101010101" pitchFamily="49" charset="-122"/>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7410" name="Rectangle 2"/>
          <p:cNvSpPr>
            <a:spLocks noGrp="1"/>
          </p:cNvSpPr>
          <p:nvPr>
            <p:ph type="title"/>
          </p:nvPr>
        </p:nvSpPr>
        <p:spPr>
          <a:xfrm>
            <a:off x="4953000" y="5791200"/>
            <a:ext cx="3581400" cy="457200"/>
          </a:xfrm>
        </p:spPr>
        <p:txBody>
          <a:bodyPr vert="horz" wrap="square" lIns="91440" tIns="45720" rIns="91440" bIns="45720" anchor="b"/>
          <a:p>
            <a:pPr eaLnBrk="1" hangingPunct="1"/>
            <a:r>
              <a:rPr lang="zh-CN" altLang="en-US" sz="3200" b="1" dirty="0">
                <a:latin typeface="宋体" panose="02010600030101010101" pitchFamily="2" charset="-122"/>
              </a:rPr>
              <a:t>词法分析器的结构</a:t>
            </a:r>
            <a:endParaRPr lang="zh-CN" altLang="en-US" b="1" dirty="0">
              <a:latin typeface="宋体" panose="02010600030101010101" pitchFamily="2" charset="-122"/>
            </a:endParaRPr>
          </a:p>
        </p:txBody>
      </p:sp>
      <p:sp>
        <p:nvSpPr>
          <p:cNvPr id="17411" name="Rectangle 5"/>
          <p:cNvSpPr/>
          <p:nvPr/>
        </p:nvSpPr>
        <p:spPr>
          <a:xfrm>
            <a:off x="1524000" y="2667000"/>
            <a:ext cx="1498600" cy="1119188"/>
          </a:xfrm>
          <a:prstGeom prst="rect">
            <a:avLst/>
          </a:prstGeom>
          <a:noFill/>
          <a:ln w="28575" cap="flat" cmpd="sng">
            <a:solidFill>
              <a:schemeClr val="tx1"/>
            </a:solidFill>
            <a:prstDash val="solid"/>
            <a:miter/>
            <a:headEnd type="none" w="med" len="med"/>
            <a:tailEnd type="none" w="med" len="med"/>
          </a:ln>
        </p:spPr>
        <p:txBody>
          <a:bodyPr anchor="t"/>
          <a:p>
            <a:pPr eaLnBrk="0" hangingPunct="0"/>
            <a:r>
              <a:rPr lang="zh-CN" altLang="en-US" sz="3200" b="1" u="none" dirty="0">
                <a:latin typeface="宋体" panose="02010600030101010101" pitchFamily="2" charset="-122"/>
                <a:ea typeface="宋体" panose="02010600030101010101" pitchFamily="2" charset="-122"/>
              </a:rPr>
              <a:t>预处理子程序</a:t>
            </a:r>
            <a:endParaRPr lang="zh-CN" altLang="en-US" sz="3200" b="1" u="none" dirty="0">
              <a:latin typeface="宋体" panose="02010600030101010101" pitchFamily="2" charset="-122"/>
              <a:ea typeface="宋体" panose="02010600030101010101" pitchFamily="2" charset="-122"/>
            </a:endParaRPr>
          </a:p>
        </p:txBody>
      </p:sp>
      <p:sp>
        <p:nvSpPr>
          <p:cNvPr id="17412" name="Line 6"/>
          <p:cNvSpPr/>
          <p:nvPr/>
        </p:nvSpPr>
        <p:spPr>
          <a:xfrm>
            <a:off x="2286000" y="2133600"/>
            <a:ext cx="0" cy="517525"/>
          </a:xfrm>
          <a:prstGeom prst="line">
            <a:avLst/>
          </a:prstGeom>
          <a:ln w="28575" cap="flat" cmpd="sng">
            <a:solidFill>
              <a:schemeClr val="tx1"/>
            </a:solidFill>
            <a:prstDash val="solid"/>
            <a:round/>
            <a:headEnd type="none" w="med" len="med"/>
            <a:tailEnd type="stealth" w="lg" len="lg"/>
          </a:ln>
        </p:spPr>
      </p:sp>
      <p:sp>
        <p:nvSpPr>
          <p:cNvPr id="19463" name="Line 7"/>
          <p:cNvSpPr/>
          <p:nvPr/>
        </p:nvSpPr>
        <p:spPr>
          <a:xfrm flipV="1">
            <a:off x="2590800" y="3810000"/>
            <a:ext cx="0" cy="685800"/>
          </a:xfrm>
          <a:prstGeom prst="line">
            <a:avLst/>
          </a:prstGeom>
          <a:ln w="28575" cap="flat" cmpd="sng">
            <a:solidFill>
              <a:schemeClr val="tx1"/>
            </a:solidFill>
            <a:prstDash val="solid"/>
            <a:round/>
            <a:headEnd type="none" w="med" len="med"/>
            <a:tailEnd type="stealth" w="lg" len="lg"/>
          </a:ln>
        </p:spPr>
      </p:sp>
      <p:sp>
        <p:nvSpPr>
          <p:cNvPr id="17414" name="Rectangle 8"/>
          <p:cNvSpPr/>
          <p:nvPr/>
        </p:nvSpPr>
        <p:spPr>
          <a:xfrm>
            <a:off x="1524000" y="4495800"/>
            <a:ext cx="1562100" cy="714375"/>
          </a:xfrm>
          <a:prstGeom prst="rect">
            <a:avLst/>
          </a:prstGeom>
          <a:noFill/>
          <a:ln w="28575" cap="flat" cmpd="sng">
            <a:solidFill>
              <a:schemeClr val="tx1"/>
            </a:solidFill>
            <a:prstDash val="solid"/>
            <a:miter/>
            <a:headEnd type="none" w="med" len="med"/>
            <a:tailEnd type="none" w="med" len="med"/>
          </a:ln>
        </p:spPr>
        <p:txBody>
          <a:bodyPr anchor="t"/>
          <a:p>
            <a:pPr algn="ctr" eaLnBrk="0" hangingPunct="0"/>
            <a:r>
              <a:rPr lang="zh-CN" altLang="en-US" sz="3200" b="1" u="none" dirty="0">
                <a:latin typeface="Times New Roman" panose="02020603050405020304" pitchFamily="18" charset="0"/>
                <a:ea typeface="宋体" panose="02010600030101010101" pitchFamily="2" charset="-122"/>
              </a:rPr>
              <a:t>扫描器</a:t>
            </a:r>
            <a:endParaRPr lang="zh-CN" altLang="en-US" sz="2400" b="1" u="none" dirty="0">
              <a:latin typeface="Times New Roman" panose="02020603050405020304" pitchFamily="18" charset="0"/>
              <a:ea typeface="宋体" panose="02010600030101010101" pitchFamily="2" charset="-122"/>
            </a:endParaRPr>
          </a:p>
        </p:txBody>
      </p:sp>
      <p:sp>
        <p:nvSpPr>
          <p:cNvPr id="19468" name="Line 12"/>
          <p:cNvSpPr/>
          <p:nvPr/>
        </p:nvSpPr>
        <p:spPr>
          <a:xfrm>
            <a:off x="4572000" y="2514600"/>
            <a:ext cx="0" cy="515938"/>
          </a:xfrm>
          <a:prstGeom prst="line">
            <a:avLst/>
          </a:prstGeom>
          <a:ln w="28575" cap="flat" cmpd="sng">
            <a:solidFill>
              <a:schemeClr val="tx1"/>
            </a:solidFill>
            <a:prstDash val="dash"/>
            <a:round/>
            <a:headEnd type="none" w="med" len="med"/>
            <a:tailEnd type="stealth" w="lg" len="lg"/>
          </a:ln>
        </p:spPr>
      </p:sp>
      <p:sp>
        <p:nvSpPr>
          <p:cNvPr id="17416" name="Rectangle 13"/>
          <p:cNvSpPr/>
          <p:nvPr/>
        </p:nvSpPr>
        <p:spPr>
          <a:xfrm>
            <a:off x="3657600" y="3048000"/>
            <a:ext cx="2438400" cy="700088"/>
          </a:xfrm>
          <a:prstGeom prst="rect">
            <a:avLst/>
          </a:prstGeom>
          <a:noFill/>
          <a:ln w="28575" cap="flat" cmpd="sng">
            <a:solidFill>
              <a:schemeClr val="tx1"/>
            </a:solidFill>
            <a:prstDash val="solid"/>
            <a:miter/>
            <a:headEnd type="none" w="med" len="med"/>
            <a:tailEnd type="none" w="med" len="med"/>
          </a:ln>
        </p:spPr>
        <p:txBody>
          <a:bodyPr anchor="t"/>
          <a:p>
            <a:pPr algn="just" eaLnBrk="0" hangingPunct="0"/>
            <a:r>
              <a:rPr lang="zh-CN" altLang="en-US" sz="3200" b="1" u="none" dirty="0">
                <a:latin typeface="宋体" panose="02010600030101010101" pitchFamily="2" charset="-122"/>
                <a:ea typeface="宋体" panose="02010600030101010101" pitchFamily="2" charset="-122"/>
              </a:rPr>
              <a:t>输入缓冲区</a:t>
            </a:r>
            <a:endParaRPr lang="zh-CN" altLang="en-US" sz="2400" b="1" u="none" dirty="0">
              <a:latin typeface="宋体" panose="02010600030101010101" pitchFamily="2" charset="-122"/>
              <a:ea typeface="宋体" panose="02010600030101010101" pitchFamily="2" charset="-122"/>
            </a:endParaRPr>
          </a:p>
        </p:txBody>
      </p:sp>
      <p:sp>
        <p:nvSpPr>
          <p:cNvPr id="17417" name="Freeform 14"/>
          <p:cNvSpPr/>
          <p:nvPr/>
        </p:nvSpPr>
        <p:spPr>
          <a:xfrm>
            <a:off x="6934200" y="3048000"/>
            <a:ext cx="1295400" cy="609600"/>
          </a:xfrm>
          <a:custGeom>
            <a:avLst/>
            <a:gdLst/>
            <a:ahLst/>
            <a:cxnLst>
              <a:cxn ang="0">
                <a:pos x="2147483647" y="0"/>
              </a:cxn>
              <a:cxn ang="0">
                <a:pos x="0" y="2147483647"/>
              </a:cxn>
              <a:cxn ang="0">
                <a:pos x="2147483647" y="2147483647"/>
              </a:cxn>
              <a:cxn ang="0">
                <a:pos x="2147483647" y="0"/>
              </a:cxn>
              <a:cxn ang="0">
                <a:pos x="2147483647" y="0"/>
              </a:cxn>
            </a:cxnLst>
            <a:pathLst>
              <a:path w="1200" h="542">
                <a:moveTo>
                  <a:pt x="300" y="0"/>
                </a:moveTo>
                <a:lnTo>
                  <a:pt x="0" y="542"/>
                </a:lnTo>
                <a:lnTo>
                  <a:pt x="900" y="542"/>
                </a:lnTo>
                <a:lnTo>
                  <a:pt x="1200" y="0"/>
                </a:lnTo>
                <a:lnTo>
                  <a:pt x="30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19471" name="Line 15"/>
          <p:cNvSpPr/>
          <p:nvPr/>
        </p:nvSpPr>
        <p:spPr>
          <a:xfrm>
            <a:off x="6096000" y="3352800"/>
            <a:ext cx="990600" cy="0"/>
          </a:xfrm>
          <a:prstGeom prst="line">
            <a:avLst/>
          </a:prstGeom>
          <a:ln w="28575" cap="flat" cmpd="sng">
            <a:solidFill>
              <a:schemeClr val="tx1"/>
            </a:solidFill>
            <a:prstDash val="dash"/>
            <a:round/>
            <a:headEnd type="none" w="med" len="med"/>
            <a:tailEnd type="stealth" w="lg" len="lg"/>
          </a:ln>
        </p:spPr>
      </p:sp>
      <p:sp>
        <p:nvSpPr>
          <p:cNvPr id="19472" name="Line 16"/>
          <p:cNvSpPr/>
          <p:nvPr/>
        </p:nvSpPr>
        <p:spPr>
          <a:xfrm flipH="1">
            <a:off x="3048000" y="3276600"/>
            <a:ext cx="533400" cy="0"/>
          </a:xfrm>
          <a:prstGeom prst="line">
            <a:avLst/>
          </a:prstGeom>
          <a:ln w="28575" cap="flat" cmpd="sng">
            <a:solidFill>
              <a:schemeClr val="tx1"/>
            </a:solidFill>
            <a:prstDash val="dash"/>
            <a:round/>
            <a:headEnd type="none" w="med" len="med"/>
            <a:tailEnd type="stealth" w="lg" len="lg"/>
          </a:ln>
        </p:spPr>
      </p:sp>
      <p:sp>
        <p:nvSpPr>
          <p:cNvPr id="17420" name="Rectangle 17"/>
          <p:cNvSpPr/>
          <p:nvPr/>
        </p:nvSpPr>
        <p:spPr>
          <a:xfrm>
            <a:off x="3733800" y="4572000"/>
            <a:ext cx="2362200" cy="609600"/>
          </a:xfrm>
          <a:prstGeom prst="rect">
            <a:avLst/>
          </a:prstGeom>
          <a:noFill/>
          <a:ln w="28575" cap="flat" cmpd="sng">
            <a:solidFill>
              <a:schemeClr val="tx1"/>
            </a:solidFill>
            <a:prstDash val="solid"/>
            <a:miter/>
            <a:headEnd type="none" w="med" len="med"/>
            <a:tailEnd type="none" w="med" len="med"/>
          </a:ln>
        </p:spPr>
        <p:txBody>
          <a:bodyPr anchor="t"/>
          <a:p>
            <a:pPr algn="just" eaLnBrk="0" hangingPunct="0"/>
            <a:r>
              <a:rPr lang="zh-CN" altLang="en-US" sz="3200" b="1" u="none" dirty="0">
                <a:latin typeface="宋体" panose="02010600030101010101" pitchFamily="2" charset="-122"/>
                <a:ea typeface="宋体" panose="02010600030101010101" pitchFamily="2" charset="-122"/>
              </a:rPr>
              <a:t>扫描缓冲区</a:t>
            </a:r>
            <a:endParaRPr lang="zh-CN" altLang="en-US" sz="2400" b="1" u="none" dirty="0">
              <a:latin typeface="宋体" panose="02010600030101010101" pitchFamily="2" charset="-122"/>
              <a:ea typeface="宋体" panose="02010600030101010101" pitchFamily="2" charset="-122"/>
            </a:endParaRPr>
          </a:p>
        </p:txBody>
      </p:sp>
      <p:sp>
        <p:nvSpPr>
          <p:cNvPr id="19476" name="Line 20"/>
          <p:cNvSpPr/>
          <p:nvPr/>
        </p:nvSpPr>
        <p:spPr>
          <a:xfrm>
            <a:off x="2438400" y="5257800"/>
            <a:ext cx="0" cy="573088"/>
          </a:xfrm>
          <a:prstGeom prst="line">
            <a:avLst/>
          </a:prstGeom>
          <a:ln w="28575" cap="flat" cmpd="sng">
            <a:solidFill>
              <a:schemeClr val="tx1"/>
            </a:solidFill>
            <a:prstDash val="solid"/>
            <a:round/>
            <a:headEnd type="none" w="med" len="med"/>
            <a:tailEnd type="stealth" w="lg" len="lg"/>
          </a:ln>
        </p:spPr>
      </p:sp>
      <p:sp>
        <p:nvSpPr>
          <p:cNvPr id="19477" name="Line 21"/>
          <p:cNvSpPr/>
          <p:nvPr/>
        </p:nvSpPr>
        <p:spPr>
          <a:xfrm flipH="1">
            <a:off x="1905000" y="3810000"/>
            <a:ext cx="0" cy="685800"/>
          </a:xfrm>
          <a:prstGeom prst="line">
            <a:avLst/>
          </a:prstGeom>
          <a:ln w="28575" cap="flat" cmpd="sng">
            <a:solidFill>
              <a:schemeClr val="tx1"/>
            </a:solidFill>
            <a:prstDash val="solid"/>
            <a:round/>
            <a:headEnd type="none" w="med" len="med"/>
            <a:tailEnd type="stealth" w="lg" len="lg"/>
          </a:ln>
        </p:spPr>
      </p:sp>
      <p:sp>
        <p:nvSpPr>
          <p:cNvPr id="19478" name="Rectangle 22"/>
          <p:cNvSpPr/>
          <p:nvPr/>
        </p:nvSpPr>
        <p:spPr>
          <a:xfrm>
            <a:off x="1676400" y="5791200"/>
            <a:ext cx="1752600" cy="533400"/>
          </a:xfrm>
          <a:prstGeom prst="rect">
            <a:avLst/>
          </a:prstGeom>
          <a:noFill/>
          <a:ln w="12700">
            <a:noFill/>
          </a:ln>
        </p:spPr>
        <p:txBody>
          <a:bodyPr wrap="none" lIns="90000" tIns="46800" rIns="90000" bIns="46800" anchor="ctr"/>
          <a:p>
            <a:pPr algn="ctr"/>
            <a:r>
              <a:rPr lang="zh-CN" altLang="en-US" sz="3200" b="1" u="none" dirty="0">
                <a:latin typeface="Times New Roman" panose="02020603050405020304" pitchFamily="18" charset="0"/>
                <a:ea typeface="宋体" panose="02010600030101010101" pitchFamily="2" charset="-122"/>
              </a:rPr>
              <a:t>单词符号</a:t>
            </a:r>
            <a:endParaRPr lang="zh-CN" altLang="en-US" sz="3200" b="1" u="none" dirty="0">
              <a:latin typeface="Times New Roman" panose="02020603050405020304" pitchFamily="18" charset="0"/>
              <a:ea typeface="宋体" panose="02010600030101010101" pitchFamily="2" charset="-122"/>
            </a:endParaRPr>
          </a:p>
        </p:txBody>
      </p:sp>
      <p:sp>
        <p:nvSpPr>
          <p:cNvPr id="19479" name="Rectangle 23"/>
          <p:cNvSpPr/>
          <p:nvPr/>
        </p:nvSpPr>
        <p:spPr>
          <a:xfrm>
            <a:off x="4953000" y="2514600"/>
            <a:ext cx="1219200" cy="533400"/>
          </a:xfrm>
          <a:prstGeom prst="rect">
            <a:avLst/>
          </a:prstGeom>
          <a:noFill/>
          <a:ln w="12700">
            <a:noFill/>
          </a:ln>
        </p:spPr>
        <p:txBody>
          <a:bodyPr wrap="none" lIns="90000" tIns="46800" rIns="90000" bIns="46800" anchor="ctr"/>
          <a:p>
            <a:pPr algn="ctr"/>
            <a:r>
              <a:rPr lang="zh-CN" altLang="en-US" sz="3200" b="1" u="none" dirty="0">
                <a:latin typeface="Times New Roman" panose="02020603050405020304" pitchFamily="18" charset="0"/>
                <a:ea typeface="宋体" panose="02010600030101010101" pitchFamily="2" charset="-122"/>
              </a:rPr>
              <a:t>输入</a:t>
            </a:r>
            <a:endParaRPr lang="zh-CN" altLang="en-US" sz="3200" b="1" u="none" dirty="0">
              <a:latin typeface="Times New Roman" panose="02020603050405020304" pitchFamily="18" charset="0"/>
              <a:ea typeface="宋体" panose="02010600030101010101" pitchFamily="2" charset="-122"/>
            </a:endParaRPr>
          </a:p>
        </p:txBody>
      </p:sp>
      <p:sp>
        <p:nvSpPr>
          <p:cNvPr id="19480" name="Rectangle 24"/>
          <p:cNvSpPr/>
          <p:nvPr/>
        </p:nvSpPr>
        <p:spPr>
          <a:xfrm>
            <a:off x="6096000" y="2743200"/>
            <a:ext cx="1143000" cy="533400"/>
          </a:xfrm>
          <a:prstGeom prst="rect">
            <a:avLst/>
          </a:prstGeom>
          <a:noFill/>
          <a:ln w="12700">
            <a:noFill/>
          </a:ln>
        </p:spPr>
        <p:txBody>
          <a:bodyPr wrap="none" lIns="90000" tIns="46800" rIns="90000" bIns="46800" anchor="ctr"/>
          <a:p>
            <a:pPr algn="ctr"/>
            <a:r>
              <a:rPr lang="zh-CN" altLang="en-US" sz="3200" b="1" u="none" dirty="0">
                <a:latin typeface="Times New Roman" panose="02020603050405020304" pitchFamily="18" charset="0"/>
                <a:ea typeface="宋体" panose="02010600030101010101" pitchFamily="2" charset="-122"/>
              </a:rPr>
              <a:t>列表</a:t>
            </a:r>
            <a:endParaRPr lang="zh-CN" altLang="en-US" sz="3200" b="1" u="none" dirty="0">
              <a:latin typeface="Times New Roman" panose="02020603050405020304" pitchFamily="18" charset="0"/>
              <a:ea typeface="宋体" panose="02010600030101010101" pitchFamily="2" charset="-122"/>
            </a:endParaRPr>
          </a:p>
        </p:txBody>
      </p:sp>
      <p:sp>
        <p:nvSpPr>
          <p:cNvPr id="19482" name="Freeform 26"/>
          <p:cNvSpPr/>
          <p:nvPr/>
        </p:nvSpPr>
        <p:spPr>
          <a:xfrm>
            <a:off x="3048000" y="3657600"/>
            <a:ext cx="1905000" cy="914400"/>
          </a:xfrm>
          <a:custGeom>
            <a:avLst/>
            <a:gdLst/>
            <a:ahLst/>
            <a:cxnLst>
              <a:cxn ang="0">
                <a:pos x="0" y="0"/>
              </a:cxn>
              <a:cxn ang="0">
                <a:pos x="2147483647" y="0"/>
              </a:cxn>
              <a:cxn ang="0">
                <a:pos x="2147483647" y="2147483647"/>
              </a:cxn>
              <a:cxn ang="0">
                <a:pos x="2147483647" y="2147483647"/>
              </a:cxn>
              <a:cxn ang="0">
                <a:pos x="2147483647" y="2147483647"/>
              </a:cxn>
            </a:cxnLst>
            <a:pathLst>
              <a:path w="1200" h="624">
                <a:moveTo>
                  <a:pt x="0" y="0"/>
                </a:moveTo>
                <a:lnTo>
                  <a:pt x="288" y="0"/>
                </a:lnTo>
                <a:lnTo>
                  <a:pt x="288" y="384"/>
                </a:lnTo>
                <a:lnTo>
                  <a:pt x="1200" y="384"/>
                </a:lnTo>
                <a:lnTo>
                  <a:pt x="1200" y="624"/>
                </a:lnTo>
              </a:path>
            </a:pathLst>
          </a:custGeom>
          <a:noFill/>
          <a:ln w="28575" cap="flat" cmpd="sng">
            <a:solidFill>
              <a:schemeClr val="tx1"/>
            </a:solidFill>
            <a:prstDash val="dash"/>
            <a:round/>
            <a:headEnd type="none" w="lg" len="lg"/>
            <a:tailEnd type="stealth" w="lg" len="lg"/>
          </a:ln>
        </p:spPr>
        <p:txBody>
          <a:bodyPr/>
          <a:p>
            <a:endParaRPr lang="zh-CN" altLang="en-US"/>
          </a:p>
        </p:txBody>
      </p:sp>
      <p:sp>
        <p:nvSpPr>
          <p:cNvPr id="19483" name="Line 27"/>
          <p:cNvSpPr/>
          <p:nvPr/>
        </p:nvSpPr>
        <p:spPr>
          <a:xfrm flipH="1">
            <a:off x="3124200" y="4876800"/>
            <a:ext cx="609600" cy="0"/>
          </a:xfrm>
          <a:prstGeom prst="line">
            <a:avLst/>
          </a:prstGeom>
          <a:ln w="28575" cap="flat" cmpd="sng">
            <a:solidFill>
              <a:schemeClr val="tx1"/>
            </a:solidFill>
            <a:prstDash val="dash"/>
            <a:round/>
            <a:headEnd type="none" w="med" len="med"/>
            <a:tailEnd type="stealth" w="lg" len="lg"/>
          </a:ln>
        </p:spPr>
      </p:sp>
      <p:sp>
        <p:nvSpPr>
          <p:cNvPr id="17428" name="Rectangle 28"/>
          <p:cNvSpPr/>
          <p:nvPr/>
        </p:nvSpPr>
        <p:spPr>
          <a:xfrm>
            <a:off x="685800" y="381000"/>
            <a:ext cx="7772400" cy="838200"/>
          </a:xfrm>
          <a:prstGeom prst="rect">
            <a:avLst/>
          </a:prstGeom>
          <a:noFill/>
          <a:ln w="9525">
            <a:noFill/>
          </a:ln>
        </p:spPr>
        <p:txBody>
          <a:bodyPr lIns="92075" tIns="46038" rIns="92075" bIns="46038" anchor="b"/>
          <a:p>
            <a:pPr eaLnBrk="0" hangingPunct="0"/>
            <a:r>
              <a:rPr lang="en-US" altLang="zh-CN" sz="4400" u="none" dirty="0">
                <a:latin typeface="宋体" panose="02010600030101010101" pitchFamily="2" charset="-122"/>
              </a:rPr>
              <a:t>3.2 </a:t>
            </a:r>
            <a:r>
              <a:rPr lang="zh-CN" altLang="en-US" sz="4400" b="1" u="none" dirty="0">
                <a:latin typeface="宋体" panose="02010600030101010101" pitchFamily="2" charset="-122"/>
                <a:ea typeface="宋体" panose="02010600030101010101" pitchFamily="2" charset="-122"/>
              </a:rPr>
              <a:t>词法分析器的设计</a:t>
            </a:r>
            <a:endParaRPr lang="zh-CN" altLang="en-US" sz="2400" u="none" dirty="0">
              <a:latin typeface="黑体" panose="02010609060101010101" pitchFamily="49" charset="-122"/>
              <a:ea typeface="黑体" panose="02010609060101010101" pitchFamily="49" charset="-122"/>
            </a:endParaRPr>
          </a:p>
        </p:txBody>
      </p:sp>
      <p:grpSp>
        <p:nvGrpSpPr>
          <p:cNvPr id="17429" name="Group 36"/>
          <p:cNvGrpSpPr/>
          <p:nvPr/>
        </p:nvGrpSpPr>
        <p:grpSpPr>
          <a:xfrm>
            <a:off x="4191000" y="1676400"/>
            <a:ext cx="685800" cy="838200"/>
            <a:chOff x="2640" y="1056"/>
            <a:chExt cx="432" cy="528"/>
          </a:xfrm>
        </p:grpSpPr>
        <p:sp>
          <p:nvSpPr>
            <p:cNvPr id="17430" name="AutoShape 30"/>
            <p:cNvSpPr/>
            <p:nvPr/>
          </p:nvSpPr>
          <p:spPr>
            <a:xfrm>
              <a:off x="2640" y="1056"/>
              <a:ext cx="432" cy="528"/>
            </a:xfrm>
            <a:prstGeom prst="foldedCorner">
              <a:avLst>
                <a:gd name="adj" fmla="val 26389"/>
              </a:avLst>
            </a:prstGeom>
            <a:solidFill>
              <a:srgbClr val="FFFFCC"/>
            </a:solidFill>
            <a:ln w="19050" cap="flat" cmpd="sng">
              <a:solidFill>
                <a:schemeClr val="tx1"/>
              </a:solidFill>
              <a:prstDash val="solid"/>
              <a:round/>
              <a:headEnd type="none" w="med" len="med"/>
              <a:tailEnd type="none" w="lg" len="lg"/>
            </a:ln>
          </p:spPr>
          <p:txBody>
            <a:bodyPr wrap="none" anchor="ctr"/>
            <a:p>
              <a:pPr algn="ctr"/>
              <a:endParaRPr lang="zh-CN" altLang="en-US" dirty="0">
                <a:latin typeface="Verdana" panose="020B0604030504040204" pitchFamily="34" charset="0"/>
                <a:ea typeface="宋体" panose="02010600030101010101" pitchFamily="2" charset="-122"/>
              </a:endParaRPr>
            </a:p>
          </p:txBody>
        </p:sp>
        <p:sp>
          <p:nvSpPr>
            <p:cNvPr id="17431" name="Line 31"/>
            <p:cNvSpPr/>
            <p:nvPr/>
          </p:nvSpPr>
          <p:spPr>
            <a:xfrm>
              <a:off x="2736" y="1152"/>
              <a:ext cx="240" cy="0"/>
            </a:xfrm>
            <a:prstGeom prst="line">
              <a:avLst/>
            </a:prstGeom>
            <a:ln w="19050" cap="flat" cmpd="sng">
              <a:solidFill>
                <a:schemeClr val="tx1"/>
              </a:solidFill>
              <a:prstDash val="solid"/>
              <a:round/>
              <a:headEnd type="none" w="med" len="med"/>
              <a:tailEnd type="none" w="lg" len="lg"/>
            </a:ln>
          </p:spPr>
        </p:sp>
        <p:sp>
          <p:nvSpPr>
            <p:cNvPr id="17432" name="Line 32"/>
            <p:cNvSpPr/>
            <p:nvPr/>
          </p:nvSpPr>
          <p:spPr>
            <a:xfrm>
              <a:off x="2736" y="1200"/>
              <a:ext cx="240" cy="0"/>
            </a:xfrm>
            <a:prstGeom prst="line">
              <a:avLst/>
            </a:prstGeom>
            <a:ln w="19050" cap="flat" cmpd="sng">
              <a:solidFill>
                <a:schemeClr val="tx1"/>
              </a:solidFill>
              <a:prstDash val="solid"/>
              <a:round/>
              <a:headEnd type="none" w="med" len="med"/>
              <a:tailEnd type="none" w="lg" len="lg"/>
            </a:ln>
          </p:spPr>
        </p:sp>
        <p:sp>
          <p:nvSpPr>
            <p:cNvPr id="17433" name="Line 33"/>
            <p:cNvSpPr/>
            <p:nvPr/>
          </p:nvSpPr>
          <p:spPr>
            <a:xfrm>
              <a:off x="2736" y="1248"/>
              <a:ext cx="240" cy="0"/>
            </a:xfrm>
            <a:prstGeom prst="line">
              <a:avLst/>
            </a:prstGeom>
            <a:ln w="19050" cap="flat" cmpd="sng">
              <a:solidFill>
                <a:schemeClr val="tx1"/>
              </a:solidFill>
              <a:prstDash val="solid"/>
              <a:round/>
              <a:headEnd type="none" w="med" len="med"/>
              <a:tailEnd type="none" w="lg" len="lg"/>
            </a:ln>
          </p:spPr>
        </p:sp>
        <p:sp>
          <p:nvSpPr>
            <p:cNvPr id="17434" name="Line 34"/>
            <p:cNvSpPr/>
            <p:nvPr/>
          </p:nvSpPr>
          <p:spPr>
            <a:xfrm>
              <a:off x="2736" y="1296"/>
              <a:ext cx="240" cy="0"/>
            </a:xfrm>
            <a:prstGeom prst="line">
              <a:avLst/>
            </a:prstGeom>
            <a:ln w="19050" cap="flat" cmpd="sng">
              <a:solidFill>
                <a:schemeClr val="tx1"/>
              </a:solidFill>
              <a:prstDash val="solid"/>
              <a:round/>
              <a:headEnd type="none" w="med" len="med"/>
              <a:tailEnd type="none" w="lg" len="lg"/>
            </a:ln>
          </p:spPr>
        </p:sp>
        <p:sp>
          <p:nvSpPr>
            <p:cNvPr id="17435" name="Line 35"/>
            <p:cNvSpPr/>
            <p:nvPr/>
          </p:nvSpPr>
          <p:spPr>
            <a:xfrm>
              <a:off x="2736" y="1392"/>
              <a:ext cx="240" cy="0"/>
            </a:xfrm>
            <a:prstGeom prst="line">
              <a:avLst/>
            </a:prstGeom>
            <a:ln w="19050" cap="flat" cmpd="sng">
              <a:solidFill>
                <a:schemeClr val="tx1"/>
              </a:solidFill>
              <a:prstDash val="solid"/>
              <a:round/>
              <a:headEnd type="none" w="med" len="med"/>
              <a:tailEnd type="none" w="lg" len="lg"/>
            </a:ln>
          </p:spPr>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1000"/>
                                        <p:tgtEl>
                                          <p:spTgt spid="194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up)">
                                      <p:cBhvr>
                                        <p:cTn id="12" dur="1000"/>
                                        <p:tgtEl>
                                          <p:spTgt spid="194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79"/>
                                        </p:tgtEl>
                                        <p:attrNameLst>
                                          <p:attrName>style.visibility</p:attrName>
                                        </p:attrNameLst>
                                      </p:cBhvr>
                                      <p:to>
                                        <p:strVal val="visible"/>
                                      </p:to>
                                    </p:set>
                                    <p:animEffect transition="in" filter="wipe(up)">
                                      <p:cBhvr>
                                        <p:cTn id="17" dur="1000"/>
                                        <p:tgtEl>
                                          <p:spTgt spid="194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472"/>
                                        </p:tgtEl>
                                        <p:attrNameLst>
                                          <p:attrName>style.visibility</p:attrName>
                                        </p:attrNameLst>
                                      </p:cBhvr>
                                      <p:to>
                                        <p:strVal val="visible"/>
                                      </p:to>
                                    </p:set>
                                    <p:animEffect transition="in" filter="wipe(right)">
                                      <p:cBhvr>
                                        <p:cTn id="22" dur="1000"/>
                                        <p:tgtEl>
                                          <p:spTgt spid="194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82"/>
                                        </p:tgtEl>
                                        <p:attrNameLst>
                                          <p:attrName>style.visibility</p:attrName>
                                        </p:attrNameLst>
                                      </p:cBhvr>
                                      <p:to>
                                        <p:strVal val="visible"/>
                                      </p:to>
                                    </p:set>
                                    <p:animEffect transition="in" filter="wipe(left)">
                                      <p:cBhvr>
                                        <p:cTn id="27" dur="1000"/>
                                        <p:tgtEl>
                                          <p:spTgt spid="194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9483"/>
                                        </p:tgtEl>
                                        <p:attrNameLst>
                                          <p:attrName>style.visibility</p:attrName>
                                        </p:attrNameLst>
                                      </p:cBhvr>
                                      <p:to>
                                        <p:strVal val="visible"/>
                                      </p:to>
                                    </p:set>
                                    <p:animEffect transition="in" filter="wipe(right)">
                                      <p:cBhvr>
                                        <p:cTn id="32" dur="500"/>
                                        <p:tgtEl>
                                          <p:spTgt spid="194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9477"/>
                                        </p:tgtEl>
                                        <p:attrNameLst>
                                          <p:attrName>style.visibility</p:attrName>
                                        </p:attrNameLst>
                                      </p:cBhvr>
                                      <p:to>
                                        <p:strVal val="visible"/>
                                      </p:to>
                                    </p:set>
                                    <p:animEffect transition="in" filter="wipe(up)">
                                      <p:cBhvr>
                                        <p:cTn id="37" dur="500"/>
                                        <p:tgtEl>
                                          <p:spTgt spid="194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9476"/>
                                        </p:tgtEl>
                                        <p:attrNameLst>
                                          <p:attrName>style.visibility</p:attrName>
                                        </p:attrNameLst>
                                      </p:cBhvr>
                                      <p:to>
                                        <p:strVal val="visible"/>
                                      </p:to>
                                    </p:set>
                                    <p:animEffect transition="in" filter="wipe(up)">
                                      <p:cBhvr>
                                        <p:cTn id="42" dur="1000"/>
                                        <p:tgtEl>
                                          <p:spTgt spid="194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478"/>
                                        </p:tgtEl>
                                        <p:attrNameLst>
                                          <p:attrName>style.visibility</p:attrName>
                                        </p:attrNameLst>
                                      </p:cBhvr>
                                      <p:to>
                                        <p:strVal val="visible"/>
                                      </p:to>
                                    </p:set>
                                    <p:animEffect transition="in" filter="wipe(up)">
                                      <p:cBhvr>
                                        <p:cTn id="47" dur="1000"/>
                                        <p:tgtEl>
                                          <p:spTgt spid="194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471"/>
                                        </p:tgtEl>
                                        <p:attrNameLst>
                                          <p:attrName>style.visibility</p:attrName>
                                        </p:attrNameLst>
                                      </p:cBhvr>
                                      <p:to>
                                        <p:strVal val="visible"/>
                                      </p:to>
                                    </p:set>
                                    <p:animEffect transition="in" filter="wipe(left)">
                                      <p:cBhvr>
                                        <p:cTn id="52" dur="500"/>
                                        <p:tgtEl>
                                          <p:spTgt spid="194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480"/>
                                        </p:tgtEl>
                                        <p:attrNameLst>
                                          <p:attrName>style.visibility</p:attrName>
                                        </p:attrNameLst>
                                      </p:cBhvr>
                                      <p:to>
                                        <p:strVal val="visible"/>
                                      </p:to>
                                    </p:set>
                                    <p:animEffect transition="in" filter="wipe(left)">
                                      <p:cBhvr>
                                        <p:cTn id="57" dur="500"/>
                                        <p:tgtEl>
                                          <p:spTgt spid="1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8" grpId="0"/>
      <p:bldP spid="19479" grpId="0"/>
      <p:bldP spid="19480" grpId="0"/>
      <p:bldP spid="1948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grpSp>
        <p:nvGrpSpPr>
          <p:cNvPr id="2" name="Group 2"/>
          <p:cNvGrpSpPr/>
          <p:nvPr/>
        </p:nvGrpSpPr>
        <p:grpSpPr>
          <a:xfrm>
            <a:off x="971550" y="476250"/>
            <a:ext cx="5867400" cy="2984500"/>
            <a:chOff x="816" y="2208"/>
            <a:chExt cx="3696" cy="1880"/>
          </a:xfrm>
        </p:grpSpPr>
        <p:sp>
          <p:nvSpPr>
            <p:cNvPr id="109571" name="Oval 3"/>
            <p:cNvSpPr/>
            <p:nvPr/>
          </p:nvSpPr>
          <p:spPr>
            <a:xfrm>
              <a:off x="816" y="3024"/>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0</a:t>
              </a:r>
              <a:endParaRPr lang="en-US" altLang="zh-CN" sz="2400" u="none" dirty="0">
                <a:solidFill>
                  <a:schemeClr val="tx1"/>
                </a:solidFill>
                <a:latin typeface="Times New Roman" panose="02020603050405020304" pitchFamily="18" charset="0"/>
              </a:endParaRPr>
            </a:p>
          </p:txBody>
        </p:sp>
        <p:sp>
          <p:nvSpPr>
            <p:cNvPr id="109572" name="Oval 4"/>
            <p:cNvSpPr/>
            <p:nvPr/>
          </p:nvSpPr>
          <p:spPr>
            <a:xfrm>
              <a:off x="1680" y="2592"/>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1</a:t>
              </a:r>
              <a:endParaRPr lang="en-US" altLang="zh-CN" sz="2400" u="none" dirty="0">
                <a:solidFill>
                  <a:schemeClr val="tx1"/>
                </a:solidFill>
                <a:latin typeface="Times New Roman" panose="02020603050405020304" pitchFamily="18" charset="0"/>
              </a:endParaRPr>
            </a:p>
          </p:txBody>
        </p:sp>
        <p:sp>
          <p:nvSpPr>
            <p:cNvPr id="109573" name="Oval 5"/>
            <p:cNvSpPr/>
            <p:nvPr/>
          </p:nvSpPr>
          <p:spPr>
            <a:xfrm>
              <a:off x="1680" y="3408"/>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2</a:t>
              </a:r>
              <a:endParaRPr lang="en-US" altLang="zh-CN" sz="2400" u="none" dirty="0">
                <a:solidFill>
                  <a:schemeClr val="tx1"/>
                </a:solidFill>
                <a:latin typeface="Times New Roman" panose="02020603050405020304" pitchFamily="18" charset="0"/>
              </a:endParaRPr>
            </a:p>
          </p:txBody>
        </p:sp>
        <p:sp>
          <p:nvSpPr>
            <p:cNvPr id="109574" name="Oval 6"/>
            <p:cNvSpPr/>
            <p:nvPr/>
          </p:nvSpPr>
          <p:spPr>
            <a:xfrm>
              <a:off x="2880"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3</a:t>
              </a:r>
              <a:endParaRPr lang="en-US" altLang="zh-CN" sz="2400" u="none" dirty="0">
                <a:solidFill>
                  <a:schemeClr val="tx1"/>
                </a:solidFill>
                <a:latin typeface="Times New Roman" panose="02020603050405020304" pitchFamily="18" charset="0"/>
              </a:endParaRPr>
            </a:p>
          </p:txBody>
        </p:sp>
        <p:sp>
          <p:nvSpPr>
            <p:cNvPr id="109575" name="Oval 7"/>
            <p:cNvSpPr/>
            <p:nvPr/>
          </p:nvSpPr>
          <p:spPr>
            <a:xfrm>
              <a:off x="2880"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5</a:t>
              </a:r>
              <a:endParaRPr lang="en-US" altLang="zh-CN" sz="2400" u="none" dirty="0">
                <a:solidFill>
                  <a:schemeClr val="tx1"/>
                </a:solidFill>
                <a:latin typeface="Times New Roman" panose="02020603050405020304" pitchFamily="18" charset="0"/>
              </a:endParaRPr>
            </a:p>
          </p:txBody>
        </p:sp>
        <p:sp>
          <p:nvSpPr>
            <p:cNvPr id="109576" name="Oval 8"/>
            <p:cNvSpPr/>
            <p:nvPr/>
          </p:nvSpPr>
          <p:spPr>
            <a:xfrm>
              <a:off x="3984"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4</a:t>
              </a:r>
              <a:endParaRPr lang="en-US" altLang="zh-CN" sz="2400" u="none" dirty="0">
                <a:solidFill>
                  <a:schemeClr val="tx1"/>
                </a:solidFill>
                <a:latin typeface="Times New Roman" panose="02020603050405020304" pitchFamily="18" charset="0"/>
              </a:endParaRPr>
            </a:p>
          </p:txBody>
        </p:sp>
        <p:sp>
          <p:nvSpPr>
            <p:cNvPr id="109577" name="Oval 9"/>
            <p:cNvSpPr/>
            <p:nvPr/>
          </p:nvSpPr>
          <p:spPr>
            <a:xfrm>
              <a:off x="3984"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6</a:t>
              </a:r>
              <a:endParaRPr lang="en-US" altLang="zh-CN" sz="2400" u="none" dirty="0">
                <a:solidFill>
                  <a:schemeClr val="tx1"/>
                </a:solidFill>
                <a:latin typeface="Times New Roman" panose="02020603050405020304" pitchFamily="18" charset="0"/>
              </a:endParaRPr>
            </a:p>
          </p:txBody>
        </p:sp>
        <p:sp>
          <p:nvSpPr>
            <p:cNvPr id="109578" name="Line 10"/>
            <p:cNvSpPr/>
            <p:nvPr/>
          </p:nvSpPr>
          <p:spPr>
            <a:xfrm flipV="1">
              <a:off x="1152" y="2784"/>
              <a:ext cx="528" cy="336"/>
            </a:xfrm>
            <a:prstGeom prst="line">
              <a:avLst/>
            </a:prstGeom>
            <a:ln w="28575" cap="sq" cmpd="sng">
              <a:solidFill>
                <a:schemeClr val="tx1"/>
              </a:solidFill>
              <a:prstDash val="solid"/>
              <a:round/>
              <a:headEnd type="none" w="med" len="med"/>
              <a:tailEnd type="stealth" w="lg" len="lg"/>
            </a:ln>
          </p:spPr>
        </p:sp>
        <p:sp>
          <p:nvSpPr>
            <p:cNvPr id="109579" name="Line 11"/>
            <p:cNvSpPr/>
            <p:nvPr/>
          </p:nvSpPr>
          <p:spPr>
            <a:xfrm>
              <a:off x="2064" y="2784"/>
              <a:ext cx="816" cy="0"/>
            </a:xfrm>
            <a:prstGeom prst="line">
              <a:avLst/>
            </a:prstGeom>
            <a:ln w="28575" cap="sq" cmpd="sng">
              <a:solidFill>
                <a:schemeClr val="tx1"/>
              </a:solidFill>
              <a:prstDash val="solid"/>
              <a:round/>
              <a:headEnd type="none" w="med" len="med"/>
              <a:tailEnd type="stealth" w="lg" len="lg"/>
            </a:ln>
          </p:spPr>
        </p:sp>
        <p:sp>
          <p:nvSpPr>
            <p:cNvPr id="109580" name="Line 12"/>
            <p:cNvSpPr/>
            <p:nvPr/>
          </p:nvSpPr>
          <p:spPr>
            <a:xfrm>
              <a:off x="3264" y="2784"/>
              <a:ext cx="720" cy="0"/>
            </a:xfrm>
            <a:prstGeom prst="line">
              <a:avLst/>
            </a:prstGeom>
            <a:ln w="28575" cap="sq" cmpd="sng">
              <a:solidFill>
                <a:schemeClr val="tx1"/>
              </a:solidFill>
              <a:prstDash val="solid"/>
              <a:round/>
              <a:headEnd type="none" w="med" len="med"/>
              <a:tailEnd type="stealth" w="lg" len="lg"/>
            </a:ln>
          </p:spPr>
        </p:sp>
        <p:sp>
          <p:nvSpPr>
            <p:cNvPr id="109581" name="Line 13"/>
            <p:cNvSpPr/>
            <p:nvPr/>
          </p:nvSpPr>
          <p:spPr>
            <a:xfrm>
              <a:off x="1152" y="3360"/>
              <a:ext cx="528" cy="240"/>
            </a:xfrm>
            <a:prstGeom prst="line">
              <a:avLst/>
            </a:prstGeom>
            <a:ln w="28575" cap="sq" cmpd="sng">
              <a:solidFill>
                <a:schemeClr val="tx1"/>
              </a:solidFill>
              <a:prstDash val="solid"/>
              <a:round/>
              <a:headEnd type="none" w="med" len="med"/>
              <a:tailEnd type="stealth" w="lg" len="lg"/>
            </a:ln>
          </p:spPr>
        </p:sp>
        <p:sp>
          <p:nvSpPr>
            <p:cNvPr id="109582" name="Line 14"/>
            <p:cNvSpPr/>
            <p:nvPr/>
          </p:nvSpPr>
          <p:spPr>
            <a:xfrm>
              <a:off x="2064" y="3600"/>
              <a:ext cx="816" cy="0"/>
            </a:xfrm>
            <a:prstGeom prst="line">
              <a:avLst/>
            </a:prstGeom>
            <a:ln w="28575" cap="sq" cmpd="sng">
              <a:solidFill>
                <a:schemeClr val="tx1"/>
              </a:solidFill>
              <a:prstDash val="solid"/>
              <a:round/>
              <a:headEnd type="none" w="med" len="med"/>
              <a:tailEnd type="stealth" w="lg" len="lg"/>
            </a:ln>
          </p:spPr>
        </p:sp>
        <p:sp>
          <p:nvSpPr>
            <p:cNvPr id="109583" name="Line 15"/>
            <p:cNvSpPr/>
            <p:nvPr/>
          </p:nvSpPr>
          <p:spPr>
            <a:xfrm>
              <a:off x="3264" y="3600"/>
              <a:ext cx="720" cy="0"/>
            </a:xfrm>
            <a:prstGeom prst="line">
              <a:avLst/>
            </a:prstGeom>
            <a:ln w="28575" cap="sq" cmpd="sng">
              <a:solidFill>
                <a:schemeClr val="tx1"/>
              </a:solidFill>
              <a:prstDash val="solid"/>
              <a:round/>
              <a:headEnd type="none" w="med" len="med"/>
              <a:tailEnd type="stealth" w="lg" len="lg"/>
            </a:ln>
          </p:spPr>
        </p:sp>
        <p:sp>
          <p:nvSpPr>
            <p:cNvPr id="109584" name="Line 16"/>
            <p:cNvSpPr/>
            <p:nvPr/>
          </p:nvSpPr>
          <p:spPr>
            <a:xfrm>
              <a:off x="1920" y="2976"/>
              <a:ext cx="0" cy="432"/>
            </a:xfrm>
            <a:prstGeom prst="line">
              <a:avLst/>
            </a:prstGeom>
            <a:ln w="28575" cap="sq" cmpd="sng">
              <a:solidFill>
                <a:schemeClr val="tx1"/>
              </a:solidFill>
              <a:prstDash val="solid"/>
              <a:round/>
              <a:headEnd type="none" w="med" len="med"/>
              <a:tailEnd type="stealth" w="lg" len="lg"/>
            </a:ln>
          </p:spPr>
        </p:sp>
        <p:sp>
          <p:nvSpPr>
            <p:cNvPr id="109585" name="Line 17"/>
            <p:cNvSpPr/>
            <p:nvPr/>
          </p:nvSpPr>
          <p:spPr>
            <a:xfrm flipV="1">
              <a:off x="1776" y="2976"/>
              <a:ext cx="0" cy="432"/>
            </a:xfrm>
            <a:prstGeom prst="line">
              <a:avLst/>
            </a:prstGeom>
            <a:ln w="28575" cap="sq" cmpd="sng">
              <a:solidFill>
                <a:schemeClr val="tx1"/>
              </a:solidFill>
              <a:prstDash val="solid"/>
              <a:round/>
              <a:headEnd type="none" w="med" len="med"/>
              <a:tailEnd type="stealth" w="lg" len="lg"/>
            </a:ln>
          </p:spPr>
        </p:sp>
        <p:sp>
          <p:nvSpPr>
            <p:cNvPr id="109586" name="Line 18"/>
            <p:cNvSpPr/>
            <p:nvPr/>
          </p:nvSpPr>
          <p:spPr>
            <a:xfrm flipV="1">
              <a:off x="4128" y="2976"/>
              <a:ext cx="0" cy="432"/>
            </a:xfrm>
            <a:prstGeom prst="line">
              <a:avLst/>
            </a:prstGeom>
            <a:ln w="28575" cap="sq" cmpd="sng">
              <a:solidFill>
                <a:schemeClr val="tx1"/>
              </a:solidFill>
              <a:prstDash val="solid"/>
              <a:round/>
              <a:headEnd type="none" w="med" len="med"/>
              <a:tailEnd type="stealth" w="lg" len="lg"/>
            </a:ln>
          </p:spPr>
        </p:sp>
        <p:sp>
          <p:nvSpPr>
            <p:cNvPr id="109587" name="Line 19"/>
            <p:cNvSpPr/>
            <p:nvPr/>
          </p:nvSpPr>
          <p:spPr>
            <a:xfrm>
              <a:off x="4272" y="2976"/>
              <a:ext cx="0" cy="432"/>
            </a:xfrm>
            <a:prstGeom prst="line">
              <a:avLst/>
            </a:prstGeom>
            <a:ln w="28575" cap="sq" cmpd="sng">
              <a:solidFill>
                <a:schemeClr val="tx1"/>
              </a:solidFill>
              <a:prstDash val="solid"/>
              <a:round/>
              <a:headEnd type="none" w="med" len="med"/>
              <a:tailEnd type="stealth" w="lg" len="lg"/>
            </a:ln>
          </p:spPr>
        </p:sp>
        <p:sp>
          <p:nvSpPr>
            <p:cNvPr id="109588" name="Line 20"/>
            <p:cNvSpPr/>
            <p:nvPr/>
          </p:nvSpPr>
          <p:spPr>
            <a:xfrm flipH="1">
              <a:off x="3216" y="2928"/>
              <a:ext cx="816" cy="576"/>
            </a:xfrm>
            <a:prstGeom prst="line">
              <a:avLst/>
            </a:prstGeom>
            <a:ln w="28575" cap="sq" cmpd="sng">
              <a:solidFill>
                <a:schemeClr val="tx1"/>
              </a:solidFill>
              <a:prstDash val="solid"/>
              <a:round/>
              <a:headEnd type="none" w="med" len="med"/>
              <a:tailEnd type="stealth" w="lg" len="lg"/>
            </a:ln>
          </p:spPr>
        </p:sp>
        <p:sp>
          <p:nvSpPr>
            <p:cNvPr id="109589" name="Line 21"/>
            <p:cNvSpPr/>
            <p:nvPr/>
          </p:nvSpPr>
          <p:spPr>
            <a:xfrm flipH="1" flipV="1">
              <a:off x="3216" y="2880"/>
              <a:ext cx="816" cy="576"/>
            </a:xfrm>
            <a:prstGeom prst="line">
              <a:avLst/>
            </a:prstGeom>
            <a:ln w="28575" cap="sq" cmpd="sng">
              <a:solidFill>
                <a:schemeClr val="tx1"/>
              </a:solidFill>
              <a:prstDash val="solid"/>
              <a:round/>
              <a:headEnd type="none" w="med" len="med"/>
              <a:tailEnd type="stealth" w="lg" len="lg"/>
            </a:ln>
          </p:spPr>
        </p:sp>
        <p:sp>
          <p:nvSpPr>
            <p:cNvPr id="109590" name="Rectangle 22"/>
            <p:cNvSpPr/>
            <p:nvPr/>
          </p:nvSpPr>
          <p:spPr>
            <a:xfrm>
              <a:off x="1104" y="268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591" name="Rectangle 23"/>
            <p:cNvSpPr/>
            <p:nvPr/>
          </p:nvSpPr>
          <p:spPr>
            <a:xfrm>
              <a:off x="22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592" name="Rectangle 24"/>
            <p:cNvSpPr/>
            <p:nvPr/>
          </p:nvSpPr>
          <p:spPr>
            <a:xfrm>
              <a:off x="34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593" name="Rectangle 25"/>
            <p:cNvSpPr/>
            <p:nvPr/>
          </p:nvSpPr>
          <p:spPr>
            <a:xfrm>
              <a:off x="1200" y="34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594" name="Rectangle 26"/>
            <p:cNvSpPr/>
            <p:nvPr/>
          </p:nvSpPr>
          <p:spPr>
            <a:xfrm>
              <a:off x="2256" y="355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595" name="Rectangle 27"/>
            <p:cNvSpPr/>
            <p:nvPr/>
          </p:nvSpPr>
          <p:spPr>
            <a:xfrm>
              <a:off x="3408" y="350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596" name="Rectangle 28"/>
            <p:cNvSpPr/>
            <p:nvPr/>
          </p:nvSpPr>
          <p:spPr>
            <a:xfrm>
              <a:off x="1824" y="2976"/>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597" name="Rectangle 29"/>
            <p:cNvSpPr/>
            <p:nvPr/>
          </p:nvSpPr>
          <p:spPr>
            <a:xfrm>
              <a:off x="1536"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598" name="Rectangle 30"/>
            <p:cNvSpPr/>
            <p:nvPr/>
          </p:nvSpPr>
          <p:spPr>
            <a:xfrm>
              <a:off x="4176" y="302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599" name="Rectangle 31"/>
            <p:cNvSpPr/>
            <p:nvPr/>
          </p:nvSpPr>
          <p:spPr>
            <a:xfrm>
              <a:off x="3888"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600" name="Rectangle 32"/>
            <p:cNvSpPr/>
            <p:nvPr/>
          </p:nvSpPr>
          <p:spPr>
            <a:xfrm>
              <a:off x="3168" y="2880"/>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601" name="Rectangle 33"/>
            <p:cNvSpPr/>
            <p:nvPr/>
          </p:nvSpPr>
          <p:spPr>
            <a:xfrm>
              <a:off x="3168" y="316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602" name="Freeform 34"/>
            <p:cNvSpPr/>
            <p:nvPr/>
          </p:nvSpPr>
          <p:spPr>
            <a:xfrm>
              <a:off x="2928" y="2256"/>
              <a:ext cx="288" cy="384"/>
            </a:xfrm>
            <a:custGeom>
              <a:avLst/>
              <a:gdLst/>
              <a:ahLst/>
              <a:cxnLst>
                <a:cxn ang="0">
                  <a:pos x="288" y="384"/>
                </a:cxn>
                <a:cxn ang="0">
                  <a:pos x="144" y="0"/>
                </a:cxn>
                <a:cxn ang="0">
                  <a:pos x="0" y="384"/>
                </a:cxn>
              </a:cxnLst>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109603" name="Freeform 35"/>
            <p:cNvSpPr/>
            <p:nvPr/>
          </p:nvSpPr>
          <p:spPr>
            <a:xfrm>
              <a:off x="2928" y="3624"/>
              <a:ext cx="360" cy="464"/>
            </a:xfrm>
            <a:custGeom>
              <a:avLst/>
              <a:gdLst/>
              <a:ahLst/>
              <a:cxnLst>
                <a:cxn ang="0">
                  <a:pos x="336" y="24"/>
                </a:cxn>
                <a:cxn ang="0">
                  <a:pos x="336" y="72"/>
                </a:cxn>
                <a:cxn ang="0">
                  <a:pos x="192" y="456"/>
                </a:cxn>
                <a:cxn ang="0">
                  <a:pos x="0" y="120"/>
                </a:cxn>
              </a:cxnLst>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109604" name="Rectangle 36"/>
            <p:cNvSpPr/>
            <p:nvPr/>
          </p:nvSpPr>
          <p:spPr>
            <a:xfrm>
              <a:off x="2736" y="22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605" name="Rectangle 37"/>
            <p:cNvSpPr/>
            <p:nvPr/>
          </p:nvSpPr>
          <p:spPr>
            <a:xfrm>
              <a:off x="3120" y="379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grpSp>
      <p:grpSp>
        <p:nvGrpSpPr>
          <p:cNvPr id="3" name="Group 38"/>
          <p:cNvGrpSpPr/>
          <p:nvPr/>
        </p:nvGrpSpPr>
        <p:grpSpPr>
          <a:xfrm>
            <a:off x="1676400" y="3644900"/>
            <a:ext cx="5257800" cy="2514600"/>
            <a:chOff x="1056" y="2400"/>
            <a:chExt cx="3312" cy="1584"/>
          </a:xfrm>
        </p:grpSpPr>
        <p:sp>
          <p:nvSpPr>
            <p:cNvPr id="109607" name="Oval 39"/>
            <p:cNvSpPr/>
            <p:nvPr/>
          </p:nvSpPr>
          <p:spPr>
            <a:xfrm>
              <a:off x="1056" y="2976"/>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0</a:t>
              </a:r>
              <a:endParaRPr lang="en-US" altLang="zh-CN" sz="2400" u="none" dirty="0">
                <a:solidFill>
                  <a:schemeClr val="tx1"/>
                </a:solidFill>
                <a:latin typeface="Times New Roman" panose="02020603050405020304" pitchFamily="18" charset="0"/>
              </a:endParaRPr>
            </a:p>
          </p:txBody>
        </p:sp>
        <p:sp>
          <p:nvSpPr>
            <p:cNvPr id="109608" name="Oval 40"/>
            <p:cNvSpPr/>
            <p:nvPr/>
          </p:nvSpPr>
          <p:spPr>
            <a:xfrm>
              <a:off x="2256" y="2400"/>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1</a:t>
              </a:r>
              <a:endParaRPr lang="en-US" altLang="zh-CN" sz="2400" u="none" dirty="0">
                <a:solidFill>
                  <a:schemeClr val="tx1"/>
                </a:solidFill>
                <a:latin typeface="Times New Roman" panose="02020603050405020304" pitchFamily="18" charset="0"/>
              </a:endParaRPr>
            </a:p>
          </p:txBody>
        </p:sp>
        <p:sp>
          <p:nvSpPr>
            <p:cNvPr id="109609" name="Oval 41"/>
            <p:cNvSpPr/>
            <p:nvPr/>
          </p:nvSpPr>
          <p:spPr>
            <a:xfrm>
              <a:off x="2304" y="3600"/>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2</a:t>
              </a:r>
              <a:endParaRPr lang="en-US" altLang="zh-CN" sz="2400" u="none" dirty="0">
                <a:solidFill>
                  <a:schemeClr val="tx1"/>
                </a:solidFill>
                <a:latin typeface="Times New Roman" panose="02020603050405020304" pitchFamily="18" charset="0"/>
              </a:endParaRPr>
            </a:p>
          </p:txBody>
        </p:sp>
        <p:sp>
          <p:nvSpPr>
            <p:cNvPr id="109610" name="Oval 42"/>
            <p:cNvSpPr/>
            <p:nvPr/>
          </p:nvSpPr>
          <p:spPr>
            <a:xfrm>
              <a:off x="3648" y="3024"/>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3</a:t>
              </a:r>
              <a:endParaRPr lang="en-US" altLang="zh-CN" sz="2400" u="none" dirty="0">
                <a:solidFill>
                  <a:schemeClr val="tx1"/>
                </a:solidFill>
                <a:latin typeface="Times New Roman" panose="02020603050405020304" pitchFamily="18" charset="0"/>
              </a:endParaRPr>
            </a:p>
          </p:txBody>
        </p:sp>
        <p:sp>
          <p:nvSpPr>
            <p:cNvPr id="109611" name="Line 43"/>
            <p:cNvSpPr/>
            <p:nvPr/>
          </p:nvSpPr>
          <p:spPr>
            <a:xfrm flipV="1">
              <a:off x="1392" y="2640"/>
              <a:ext cx="864" cy="432"/>
            </a:xfrm>
            <a:prstGeom prst="line">
              <a:avLst/>
            </a:prstGeom>
            <a:ln w="28575" cap="sq" cmpd="sng">
              <a:solidFill>
                <a:schemeClr val="tx1"/>
              </a:solidFill>
              <a:prstDash val="solid"/>
              <a:round/>
              <a:headEnd type="none" w="med" len="med"/>
              <a:tailEnd type="stealth" w="lg" len="lg"/>
            </a:ln>
          </p:spPr>
        </p:sp>
        <p:sp>
          <p:nvSpPr>
            <p:cNvPr id="109612" name="Line 44"/>
            <p:cNvSpPr/>
            <p:nvPr/>
          </p:nvSpPr>
          <p:spPr>
            <a:xfrm>
              <a:off x="2640" y="2592"/>
              <a:ext cx="1056" cy="528"/>
            </a:xfrm>
            <a:prstGeom prst="line">
              <a:avLst/>
            </a:prstGeom>
            <a:ln w="28575" cap="sq" cmpd="sng">
              <a:solidFill>
                <a:schemeClr val="tx1"/>
              </a:solidFill>
              <a:prstDash val="solid"/>
              <a:round/>
              <a:headEnd type="none" w="med" len="med"/>
              <a:tailEnd type="stealth" w="lg" len="lg"/>
            </a:ln>
          </p:spPr>
        </p:sp>
        <p:sp>
          <p:nvSpPr>
            <p:cNvPr id="109613" name="Line 45"/>
            <p:cNvSpPr/>
            <p:nvPr/>
          </p:nvSpPr>
          <p:spPr>
            <a:xfrm>
              <a:off x="1392" y="3312"/>
              <a:ext cx="912" cy="480"/>
            </a:xfrm>
            <a:prstGeom prst="line">
              <a:avLst/>
            </a:prstGeom>
            <a:ln w="28575" cap="sq" cmpd="sng">
              <a:solidFill>
                <a:schemeClr val="tx1"/>
              </a:solidFill>
              <a:prstDash val="solid"/>
              <a:round/>
              <a:headEnd type="none" w="med" len="med"/>
              <a:tailEnd type="stealth" w="lg" len="lg"/>
            </a:ln>
          </p:spPr>
        </p:sp>
        <p:sp>
          <p:nvSpPr>
            <p:cNvPr id="109614" name="Line 46"/>
            <p:cNvSpPr/>
            <p:nvPr/>
          </p:nvSpPr>
          <p:spPr>
            <a:xfrm>
              <a:off x="2544" y="2784"/>
              <a:ext cx="0" cy="816"/>
            </a:xfrm>
            <a:prstGeom prst="line">
              <a:avLst/>
            </a:prstGeom>
            <a:ln w="28575" cap="sq" cmpd="sng">
              <a:solidFill>
                <a:schemeClr val="tx1"/>
              </a:solidFill>
              <a:prstDash val="solid"/>
              <a:round/>
              <a:headEnd type="none" w="med" len="med"/>
              <a:tailEnd type="stealth" w="lg" len="lg"/>
            </a:ln>
          </p:spPr>
        </p:sp>
        <p:sp>
          <p:nvSpPr>
            <p:cNvPr id="109615" name="Line 47"/>
            <p:cNvSpPr/>
            <p:nvPr/>
          </p:nvSpPr>
          <p:spPr>
            <a:xfrm flipV="1">
              <a:off x="2400" y="2784"/>
              <a:ext cx="0" cy="816"/>
            </a:xfrm>
            <a:prstGeom prst="line">
              <a:avLst/>
            </a:prstGeom>
            <a:ln w="28575" cap="sq" cmpd="sng">
              <a:solidFill>
                <a:schemeClr val="tx1"/>
              </a:solidFill>
              <a:prstDash val="solid"/>
              <a:round/>
              <a:headEnd type="none" w="med" len="med"/>
              <a:tailEnd type="stealth" w="lg" len="lg"/>
            </a:ln>
          </p:spPr>
        </p:sp>
        <p:sp>
          <p:nvSpPr>
            <p:cNvPr id="109616" name="Rectangle 48"/>
            <p:cNvSpPr/>
            <p:nvPr/>
          </p:nvSpPr>
          <p:spPr>
            <a:xfrm>
              <a:off x="1632"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617" name="Rectangle 49"/>
            <p:cNvSpPr/>
            <p:nvPr/>
          </p:nvSpPr>
          <p:spPr>
            <a:xfrm>
              <a:off x="3984" y="268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618" name="Rectangle 50"/>
            <p:cNvSpPr/>
            <p:nvPr/>
          </p:nvSpPr>
          <p:spPr>
            <a:xfrm>
              <a:off x="1680" y="355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619" name="Rectangle 51"/>
            <p:cNvSpPr/>
            <p:nvPr/>
          </p:nvSpPr>
          <p:spPr>
            <a:xfrm>
              <a:off x="4032" y="355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620" name="Rectangle 52"/>
            <p:cNvSpPr/>
            <p:nvPr/>
          </p:nvSpPr>
          <p:spPr>
            <a:xfrm>
              <a:off x="2496"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621" name="Rectangle 53"/>
            <p:cNvSpPr/>
            <p:nvPr/>
          </p:nvSpPr>
          <p:spPr>
            <a:xfrm>
              <a:off x="2112" y="302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622" name="Rectangle 54"/>
            <p:cNvSpPr/>
            <p:nvPr/>
          </p:nvSpPr>
          <p:spPr>
            <a:xfrm>
              <a:off x="2928" y="2496"/>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9623" name="Line 55"/>
            <p:cNvSpPr/>
            <p:nvPr/>
          </p:nvSpPr>
          <p:spPr>
            <a:xfrm flipV="1">
              <a:off x="2688" y="3360"/>
              <a:ext cx="1056" cy="432"/>
            </a:xfrm>
            <a:prstGeom prst="line">
              <a:avLst/>
            </a:prstGeom>
            <a:ln w="28575" cap="sq" cmpd="sng">
              <a:solidFill>
                <a:schemeClr val="tx1"/>
              </a:solidFill>
              <a:prstDash val="solid"/>
              <a:round/>
              <a:headEnd type="none" w="med" len="med"/>
              <a:tailEnd type="stealth" w="lg" len="lg"/>
            </a:ln>
          </p:spPr>
        </p:sp>
        <p:sp>
          <p:nvSpPr>
            <p:cNvPr id="109624" name="Rectangle 56"/>
            <p:cNvSpPr/>
            <p:nvPr/>
          </p:nvSpPr>
          <p:spPr>
            <a:xfrm>
              <a:off x="2880" y="3360"/>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9625" name="Freeform 57"/>
            <p:cNvSpPr/>
            <p:nvPr/>
          </p:nvSpPr>
          <p:spPr>
            <a:xfrm>
              <a:off x="3792" y="2640"/>
              <a:ext cx="192" cy="432"/>
            </a:xfrm>
            <a:custGeom>
              <a:avLst/>
              <a:gdLst/>
              <a:ahLst/>
              <a:cxnLst>
                <a:cxn ang="0">
                  <a:pos x="192" y="147"/>
                </a:cxn>
                <a:cxn ang="0">
                  <a:pos x="144" y="2"/>
                </a:cxn>
                <a:cxn ang="0">
                  <a:pos x="0" y="134"/>
                </a:cxn>
              </a:cxnLst>
              <a:pathLst>
                <a:path w="192" h="536">
                  <a:moveTo>
                    <a:pt x="192" y="536"/>
                  </a:moveTo>
                  <a:cubicBezTo>
                    <a:pt x="184" y="276"/>
                    <a:pt x="176" y="16"/>
                    <a:pt x="144" y="8"/>
                  </a:cubicBezTo>
                  <a:cubicBezTo>
                    <a:pt x="112" y="0"/>
                    <a:pt x="56" y="244"/>
                    <a:pt x="0" y="488"/>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109626" name="Freeform 58"/>
            <p:cNvSpPr/>
            <p:nvPr/>
          </p:nvSpPr>
          <p:spPr>
            <a:xfrm>
              <a:off x="3792" y="3360"/>
              <a:ext cx="192" cy="440"/>
            </a:xfrm>
            <a:custGeom>
              <a:avLst/>
              <a:gdLst/>
              <a:ahLst/>
              <a:cxnLst>
                <a:cxn ang="0">
                  <a:pos x="192" y="0"/>
                </a:cxn>
                <a:cxn ang="0">
                  <a:pos x="96" y="432"/>
                </a:cxn>
                <a:cxn ang="0">
                  <a:pos x="0" y="48"/>
                </a:cxn>
              </a:cxnLst>
              <a:pathLst>
                <a:path w="192" h="440">
                  <a:moveTo>
                    <a:pt x="192" y="0"/>
                  </a:moveTo>
                  <a:cubicBezTo>
                    <a:pt x="160" y="212"/>
                    <a:pt x="128" y="424"/>
                    <a:pt x="96" y="432"/>
                  </a:cubicBezTo>
                  <a:cubicBezTo>
                    <a:pt x="64" y="440"/>
                    <a:pt x="32" y="244"/>
                    <a:pt x="0" y="48"/>
                  </a:cubicBezTo>
                </a:path>
              </a:pathLst>
            </a:custGeom>
            <a:noFill/>
            <a:ln w="28575" cap="sq" cmpd="sng">
              <a:solidFill>
                <a:schemeClr val="tx1"/>
              </a:solidFill>
              <a:prstDash val="solid"/>
              <a:round/>
              <a:headEnd type="none" w="med" len="med"/>
              <a:tailEnd type="stealth" w="lg" len="lg"/>
            </a:ln>
          </p:spPr>
          <p:txBody>
            <a:bodyPr/>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150530" name="Rectangle 2"/>
          <p:cNvSpPr/>
          <p:nvPr/>
        </p:nvSpPr>
        <p:spPr>
          <a:xfrm>
            <a:off x="3708400" y="2276475"/>
            <a:ext cx="2016125" cy="2808288"/>
          </a:xfrm>
          <a:prstGeom prst="rect">
            <a:avLst/>
          </a:prstGeom>
          <a:solidFill>
            <a:srgbClr val="CCFFCC"/>
          </a:solidFill>
          <a:ln w="12700" cap="flat" cmpd="sng">
            <a:solidFill>
              <a:schemeClr val="tx1"/>
            </a:solidFill>
            <a:prstDash val="solid"/>
            <a:miter/>
            <a:headEnd type="none" w="med" len="med"/>
            <a:tailEnd type="none" w="lg" len="lg"/>
          </a:ln>
        </p:spPr>
        <p:txBody>
          <a:bodyPr wrap="none" anchor="t"/>
          <a:p>
            <a:pPr algn="ctr"/>
            <a:r>
              <a:rPr lang="en-GB" altLang="zh-CN" b="1" u="none" dirty="0">
                <a:solidFill>
                  <a:srgbClr val="3217BB"/>
                </a:solidFill>
                <a:latin typeface="Verdana" panose="020B0604030504040204" pitchFamily="34" charset="0"/>
              </a:rPr>
              <a:t>FA</a:t>
            </a:r>
            <a:endParaRPr lang="en-GB" altLang="zh-CN" b="1" u="none" dirty="0">
              <a:solidFill>
                <a:srgbClr val="3217BB"/>
              </a:solidFill>
              <a:latin typeface="Verdana" panose="020B0604030504040204" pitchFamily="34" charset="0"/>
            </a:endParaRPr>
          </a:p>
        </p:txBody>
      </p:sp>
      <p:sp>
        <p:nvSpPr>
          <p:cNvPr id="110595" name="Rectangle 3"/>
          <p:cNvSpPr>
            <a:spLocks noGrp="1"/>
          </p:cNvSpPr>
          <p:nvPr>
            <p:ph type="title"/>
          </p:nvPr>
        </p:nvSpPr>
        <p:spPr/>
        <p:txBody>
          <a:bodyPr vert="horz" wrap="square" lIns="91440" tIns="45720" rIns="91440" bIns="45720" anchor="b"/>
          <a:p>
            <a:pPr eaLnBrk="1" hangingPunct="1"/>
            <a:endParaRPr lang="en-GB" altLang="zh-CN" dirty="0"/>
          </a:p>
        </p:txBody>
      </p:sp>
      <p:sp>
        <p:nvSpPr>
          <p:cNvPr id="150532" name="Rectangle 4"/>
          <p:cNvSpPr/>
          <p:nvPr/>
        </p:nvSpPr>
        <p:spPr>
          <a:xfrm>
            <a:off x="971550"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正规集</a:t>
            </a:r>
            <a:endParaRPr lang="en-GB" altLang="zh-CN" sz="2400" b="1" u="none" dirty="0">
              <a:solidFill>
                <a:srgbClr val="3217BB"/>
              </a:solidFill>
              <a:latin typeface="Verdana" panose="020B0604030504040204" pitchFamily="34" charset="0"/>
            </a:endParaRPr>
          </a:p>
        </p:txBody>
      </p:sp>
      <p:sp>
        <p:nvSpPr>
          <p:cNvPr id="150533" name="Rectangle 5"/>
          <p:cNvSpPr/>
          <p:nvPr/>
        </p:nvSpPr>
        <p:spPr>
          <a:xfrm>
            <a:off x="97155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正规式</a:t>
            </a:r>
            <a:endParaRPr lang="zh-CN" altLang="en-GB" sz="2400" b="1" u="none" dirty="0">
              <a:solidFill>
                <a:srgbClr val="3217BB"/>
              </a:solidFill>
              <a:latin typeface="Verdana" panose="020B0604030504040204" pitchFamily="34" charset="0"/>
            </a:endParaRPr>
          </a:p>
        </p:txBody>
      </p:sp>
      <p:sp>
        <p:nvSpPr>
          <p:cNvPr id="150534" name="Rectangle 6"/>
          <p:cNvSpPr/>
          <p:nvPr/>
        </p:nvSpPr>
        <p:spPr>
          <a:xfrm>
            <a:off x="4067175"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DFA</a:t>
            </a:r>
            <a:endParaRPr lang="en-GB" altLang="zh-CN" sz="2400" b="1" u="none" dirty="0">
              <a:solidFill>
                <a:srgbClr val="3217BB"/>
              </a:solidFill>
              <a:latin typeface="Verdana" panose="020B0604030504040204" pitchFamily="34" charset="0"/>
            </a:endParaRPr>
          </a:p>
        </p:txBody>
      </p:sp>
      <p:sp>
        <p:nvSpPr>
          <p:cNvPr id="150535" name="Rectangle 7"/>
          <p:cNvSpPr/>
          <p:nvPr/>
        </p:nvSpPr>
        <p:spPr>
          <a:xfrm>
            <a:off x="4067175"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NFA</a:t>
            </a:r>
            <a:endParaRPr lang="en-GB" altLang="zh-CN" sz="2400" b="1" u="none" dirty="0">
              <a:solidFill>
                <a:srgbClr val="3217BB"/>
              </a:solidFill>
              <a:latin typeface="Verdana" panose="020B0604030504040204" pitchFamily="34" charset="0"/>
            </a:endParaRPr>
          </a:p>
        </p:txBody>
      </p:sp>
      <p:sp>
        <p:nvSpPr>
          <p:cNvPr id="150536" name="Rectangle 8"/>
          <p:cNvSpPr/>
          <p:nvPr/>
        </p:nvSpPr>
        <p:spPr>
          <a:xfrm>
            <a:off x="694690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正规文法</a:t>
            </a:r>
            <a:endParaRPr lang="zh-CN" altLang="en-GB" sz="2400" b="1" u="none" dirty="0">
              <a:solidFill>
                <a:srgbClr val="3217BB"/>
              </a:solidFill>
              <a:latin typeface="Verdana" panose="020B0604030504040204" pitchFamily="34" charset="0"/>
            </a:endParaRPr>
          </a:p>
        </p:txBody>
      </p:sp>
      <p:sp>
        <p:nvSpPr>
          <p:cNvPr id="150537" name="AutoShape 9"/>
          <p:cNvSpPr/>
          <p:nvPr/>
        </p:nvSpPr>
        <p:spPr>
          <a:xfrm>
            <a:off x="2482850" y="4508500"/>
            <a:ext cx="1223963" cy="288925"/>
          </a:xfrm>
          <a:prstGeom prst="leftRightArrow">
            <a:avLst>
              <a:gd name="adj1" fmla="val 50000"/>
              <a:gd name="adj2" fmla="val 84646"/>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50538" name="AutoShape 10"/>
          <p:cNvSpPr/>
          <p:nvPr/>
        </p:nvSpPr>
        <p:spPr>
          <a:xfrm>
            <a:off x="5722938" y="4508500"/>
            <a:ext cx="1223962" cy="288925"/>
          </a:xfrm>
          <a:prstGeom prst="leftRightArrow">
            <a:avLst>
              <a:gd name="adj1" fmla="val 50000"/>
              <a:gd name="adj2" fmla="val 84646"/>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50539" name="AutoShape 11"/>
          <p:cNvSpPr/>
          <p:nvPr/>
        </p:nvSpPr>
        <p:spPr>
          <a:xfrm>
            <a:off x="1619250" y="3255963"/>
            <a:ext cx="360363" cy="1081087"/>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50540" name="AutoShape 12"/>
          <p:cNvSpPr/>
          <p:nvPr/>
        </p:nvSpPr>
        <p:spPr>
          <a:xfrm>
            <a:off x="4643438" y="3270250"/>
            <a:ext cx="360362" cy="1081088"/>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50541" name="Text Box 13"/>
          <p:cNvSpPr txBox="1"/>
          <p:nvPr/>
        </p:nvSpPr>
        <p:spPr>
          <a:xfrm>
            <a:off x="755650" y="3500438"/>
            <a:ext cx="862013"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3.3.1</a:t>
            </a:r>
            <a:endParaRPr lang="en-GB" altLang="zh-CN" sz="2400" b="1" u="none" dirty="0">
              <a:solidFill>
                <a:srgbClr val="FF3300"/>
              </a:solidFill>
              <a:latin typeface="Arial" panose="020B0604020202020204" pitchFamily="34" charset="0"/>
            </a:endParaRPr>
          </a:p>
        </p:txBody>
      </p:sp>
      <p:sp>
        <p:nvSpPr>
          <p:cNvPr id="150542" name="Text Box 14"/>
          <p:cNvSpPr txBox="1"/>
          <p:nvPr/>
        </p:nvSpPr>
        <p:spPr>
          <a:xfrm>
            <a:off x="3851275" y="3357563"/>
            <a:ext cx="862013" cy="830262"/>
          </a:xfrm>
          <a:prstGeom prst="rect">
            <a:avLst/>
          </a:prstGeom>
          <a:noFill/>
          <a:ln w="12700">
            <a:noFill/>
          </a:ln>
        </p:spPr>
        <p:txBody>
          <a:bodyPr anchor="t">
            <a:spAutoFit/>
          </a:bodyPr>
          <a:p>
            <a:pPr algn="ctr"/>
            <a:r>
              <a:rPr lang="en-GB" altLang="zh-CN" sz="2400" b="1" u="none" dirty="0">
                <a:solidFill>
                  <a:srgbClr val="FF3300"/>
                </a:solidFill>
                <a:latin typeface="Arial" panose="020B0604020202020204" pitchFamily="34" charset="0"/>
              </a:rPr>
              <a:t>3.3.2</a:t>
            </a:r>
            <a:endParaRPr lang="en-GB" altLang="zh-CN" sz="2400" b="1" u="none" dirty="0">
              <a:solidFill>
                <a:srgbClr val="FF3300"/>
              </a:solidFill>
              <a:latin typeface="Arial" panose="020B0604020202020204" pitchFamily="34" charset="0"/>
            </a:endParaRPr>
          </a:p>
          <a:p>
            <a:pPr algn="ctr"/>
            <a:r>
              <a:rPr lang="en-GB" altLang="zh-CN" sz="2400" b="1" u="none" dirty="0">
                <a:solidFill>
                  <a:srgbClr val="FF3300"/>
                </a:solidFill>
                <a:latin typeface="Arial" panose="020B0604020202020204" pitchFamily="34" charset="0"/>
              </a:rPr>
              <a:t>3.3.3</a:t>
            </a:r>
            <a:endParaRPr lang="en-GB" altLang="zh-CN" sz="2400" b="1" u="none" dirty="0">
              <a:solidFill>
                <a:srgbClr val="FF3300"/>
              </a:solidFill>
              <a:latin typeface="Arial" panose="020B0604020202020204" pitchFamily="34" charset="0"/>
            </a:endParaRPr>
          </a:p>
        </p:txBody>
      </p:sp>
      <p:sp>
        <p:nvSpPr>
          <p:cNvPr id="150543" name="Text Box 15"/>
          <p:cNvSpPr txBox="1"/>
          <p:nvPr/>
        </p:nvSpPr>
        <p:spPr>
          <a:xfrm>
            <a:off x="5938838" y="4076700"/>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3.3.4</a:t>
            </a:r>
            <a:endParaRPr lang="en-GB" altLang="zh-CN" sz="2400" b="1" u="none" dirty="0">
              <a:solidFill>
                <a:srgbClr val="FF3300"/>
              </a:solidFill>
              <a:latin typeface="Arial" panose="020B0604020202020204" pitchFamily="34" charset="0"/>
            </a:endParaRPr>
          </a:p>
        </p:txBody>
      </p:sp>
      <p:sp>
        <p:nvSpPr>
          <p:cNvPr id="150544" name="Text Box 16"/>
          <p:cNvSpPr txBox="1"/>
          <p:nvPr/>
        </p:nvSpPr>
        <p:spPr>
          <a:xfrm>
            <a:off x="2627313" y="4076700"/>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3.3.5</a:t>
            </a:r>
            <a:endParaRPr lang="en-GB" altLang="zh-CN" sz="2400" b="1" u="none" dirty="0">
              <a:solidFill>
                <a:srgbClr val="FF3300"/>
              </a:solidFill>
              <a:latin typeface="Arial" panose="020B0604020202020204" pitchFamily="34" charset="0"/>
            </a:endParaRPr>
          </a:p>
        </p:txBody>
      </p:sp>
      <p:sp>
        <p:nvSpPr>
          <p:cNvPr id="150545" name="Rectangle 17"/>
          <p:cNvSpPr/>
          <p:nvPr/>
        </p:nvSpPr>
        <p:spPr>
          <a:xfrm>
            <a:off x="6804025"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000" b="1" u="none" dirty="0">
                <a:solidFill>
                  <a:srgbClr val="3217BB"/>
                </a:solidFill>
                <a:latin typeface="Verdana" panose="020B0604030504040204" pitchFamily="34" charset="0"/>
              </a:rPr>
              <a:t>DFA</a:t>
            </a:r>
            <a:endParaRPr lang="en-GB" altLang="zh-CN" sz="2000" b="1" u="none" dirty="0">
              <a:solidFill>
                <a:srgbClr val="3217BB"/>
              </a:solidFill>
              <a:latin typeface="Verdana" panose="020B0604030504040204" pitchFamily="34" charset="0"/>
            </a:endParaRPr>
          </a:p>
        </p:txBody>
      </p:sp>
      <p:sp>
        <p:nvSpPr>
          <p:cNvPr id="150546" name="Text Box 18"/>
          <p:cNvSpPr txBox="1"/>
          <p:nvPr/>
        </p:nvSpPr>
        <p:spPr>
          <a:xfrm>
            <a:off x="5795963" y="2420938"/>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3.3.6</a:t>
            </a:r>
            <a:endParaRPr lang="en-GB" altLang="zh-CN" sz="2400" b="1" u="none" dirty="0">
              <a:solidFill>
                <a:srgbClr val="FF3300"/>
              </a:solidFill>
              <a:latin typeface="Arial" panose="020B0604020202020204" pitchFamily="34" charset="0"/>
            </a:endParaRPr>
          </a:p>
        </p:txBody>
      </p:sp>
      <p:sp>
        <p:nvSpPr>
          <p:cNvPr id="150547" name="AutoShape 19"/>
          <p:cNvSpPr/>
          <p:nvPr/>
        </p:nvSpPr>
        <p:spPr>
          <a:xfrm>
            <a:off x="5622925" y="2824163"/>
            <a:ext cx="1152525" cy="288925"/>
          </a:xfrm>
          <a:prstGeom prst="rightArrow">
            <a:avLst>
              <a:gd name="adj1" fmla="val 50000"/>
              <a:gd name="adj2" fmla="val 99651"/>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41"/>
                                        </p:tgtEl>
                                        <p:attrNameLst>
                                          <p:attrName>style.visibility</p:attrName>
                                        </p:attrNameLst>
                                      </p:cBhvr>
                                      <p:to>
                                        <p:strVal val="visible"/>
                                      </p:to>
                                    </p:set>
                                    <p:animEffect transition="in" filter="wipe(left)">
                                      <p:cBhvr>
                                        <p:cTn id="7" dur="500"/>
                                        <p:tgtEl>
                                          <p:spTgt spid="1505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blinds(horizontal)">
                                      <p:cBhvr>
                                        <p:cTn id="12" dur="500"/>
                                        <p:tgtEl>
                                          <p:spTgt spid="15053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0533"/>
                                        </p:tgtEl>
                                        <p:attrNameLst>
                                          <p:attrName>style.visibility</p:attrName>
                                        </p:attrNameLst>
                                      </p:cBhvr>
                                      <p:to>
                                        <p:strVal val="visible"/>
                                      </p:to>
                                    </p:set>
                                    <p:animEffect transition="in" filter="blinds(horizontal)">
                                      <p:cBhvr>
                                        <p:cTn id="15" dur="500"/>
                                        <p:tgtEl>
                                          <p:spTgt spid="150533"/>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50539"/>
                                        </p:tgtEl>
                                        <p:attrNameLst>
                                          <p:attrName>style.visibility</p:attrName>
                                        </p:attrNameLst>
                                      </p:cBhvr>
                                      <p:to>
                                        <p:strVal val="visible"/>
                                      </p:to>
                                    </p:set>
                                    <p:anim calcmode="lin" valueType="num">
                                      <p:cBhvr>
                                        <p:cTn id="20" dur="500" fill="hold"/>
                                        <p:tgtEl>
                                          <p:spTgt spid="150539"/>
                                        </p:tgtEl>
                                        <p:attrNameLst>
                                          <p:attrName>ppt_w</p:attrName>
                                        </p:attrNameLst>
                                      </p:cBhvr>
                                      <p:tavLst>
                                        <p:tav tm="0">
                                          <p:val>
                                            <p:fltVal val="0.000000"/>
                                          </p:val>
                                        </p:tav>
                                        <p:tav tm="100000">
                                          <p:val>
                                            <p:strVal val="#ppt_w"/>
                                          </p:val>
                                        </p:tav>
                                      </p:tavLst>
                                    </p:anim>
                                    <p:anim calcmode="lin" valueType="num">
                                      <p:cBhvr>
                                        <p:cTn id="21" dur="500" fill="hold"/>
                                        <p:tgtEl>
                                          <p:spTgt spid="150539"/>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0542"/>
                                        </p:tgtEl>
                                        <p:attrNameLst>
                                          <p:attrName>style.visibility</p:attrName>
                                        </p:attrNameLst>
                                      </p:cBhvr>
                                      <p:to>
                                        <p:strVal val="visible"/>
                                      </p:to>
                                    </p:set>
                                    <p:animEffect transition="in" filter="blinds(horizontal)">
                                      <p:cBhvr>
                                        <p:cTn id="26" dur="500"/>
                                        <p:tgtEl>
                                          <p:spTgt spid="1505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0534"/>
                                        </p:tgtEl>
                                        <p:attrNameLst>
                                          <p:attrName>style.visibility</p:attrName>
                                        </p:attrNameLst>
                                      </p:cBhvr>
                                      <p:to>
                                        <p:strVal val="visible"/>
                                      </p:to>
                                    </p:set>
                                    <p:animEffect transition="in" filter="wipe(left)">
                                      <p:cBhvr>
                                        <p:cTn id="31" dur="500"/>
                                        <p:tgtEl>
                                          <p:spTgt spid="1505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0535"/>
                                        </p:tgtEl>
                                        <p:attrNameLst>
                                          <p:attrName>style.visibility</p:attrName>
                                        </p:attrNameLst>
                                      </p:cBhvr>
                                      <p:to>
                                        <p:strVal val="visible"/>
                                      </p:to>
                                    </p:set>
                                    <p:animEffect transition="in" filter="wipe(left)">
                                      <p:cBhvr>
                                        <p:cTn id="34" dur="500"/>
                                        <p:tgtEl>
                                          <p:spTgt spid="15053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05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540"/>
                                        </p:tgtEl>
                                        <p:attrNameLst>
                                          <p:attrName>style.visibility</p:attrName>
                                        </p:attrNameLst>
                                      </p:cBhvr>
                                      <p:to>
                                        <p:strVal val="visible"/>
                                      </p:to>
                                    </p:set>
                                    <p:anim calcmode="lin" valueType="num">
                                      <p:cBhvr>
                                        <p:cTn id="43" dur="500" fill="hold"/>
                                        <p:tgtEl>
                                          <p:spTgt spid="150540"/>
                                        </p:tgtEl>
                                        <p:attrNameLst>
                                          <p:attrName>ppt_w</p:attrName>
                                        </p:attrNameLst>
                                      </p:cBhvr>
                                      <p:tavLst>
                                        <p:tav tm="0">
                                          <p:val>
                                            <p:fltVal val="0.000000"/>
                                          </p:val>
                                        </p:tav>
                                        <p:tav tm="100000">
                                          <p:val>
                                            <p:strVal val="#ppt_w"/>
                                          </p:val>
                                        </p:tav>
                                      </p:tavLst>
                                    </p:anim>
                                    <p:anim calcmode="lin" valueType="num">
                                      <p:cBhvr>
                                        <p:cTn id="44" dur="500" fill="hold"/>
                                        <p:tgtEl>
                                          <p:spTgt spid="150540"/>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0543"/>
                                        </p:tgtEl>
                                        <p:attrNameLst>
                                          <p:attrName>style.visibility</p:attrName>
                                        </p:attrNameLst>
                                      </p:cBhvr>
                                      <p:to>
                                        <p:strVal val="visible"/>
                                      </p:to>
                                    </p:set>
                                    <p:animEffect transition="in" filter="wipe(left)">
                                      <p:cBhvr>
                                        <p:cTn id="49" dur="500"/>
                                        <p:tgtEl>
                                          <p:spTgt spid="15054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50536"/>
                                        </p:tgtEl>
                                        <p:attrNameLst>
                                          <p:attrName>style.visibility</p:attrName>
                                        </p:attrNameLst>
                                      </p:cBhvr>
                                      <p:to>
                                        <p:strVal val="visible"/>
                                      </p:to>
                                    </p:set>
                                    <p:animEffect transition="in" filter="blinds(horizontal)">
                                      <p:cBhvr>
                                        <p:cTn id="54" dur="500"/>
                                        <p:tgtEl>
                                          <p:spTgt spid="150536"/>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50538"/>
                                        </p:tgtEl>
                                        <p:attrNameLst>
                                          <p:attrName>style.visibility</p:attrName>
                                        </p:attrNameLst>
                                      </p:cBhvr>
                                      <p:to>
                                        <p:strVal val="visible"/>
                                      </p:to>
                                    </p:set>
                                    <p:anim calcmode="lin" valueType="num">
                                      <p:cBhvr>
                                        <p:cTn id="59" dur="500" fill="hold"/>
                                        <p:tgtEl>
                                          <p:spTgt spid="150538"/>
                                        </p:tgtEl>
                                        <p:attrNameLst>
                                          <p:attrName>ppt_w</p:attrName>
                                        </p:attrNameLst>
                                      </p:cBhvr>
                                      <p:tavLst>
                                        <p:tav tm="0">
                                          <p:val>
                                            <p:fltVal val="0.000000"/>
                                          </p:val>
                                        </p:tav>
                                        <p:tav tm="100000">
                                          <p:val>
                                            <p:strVal val="#ppt_w"/>
                                          </p:val>
                                        </p:tav>
                                      </p:tavLst>
                                    </p:anim>
                                    <p:anim calcmode="lin" valueType="num">
                                      <p:cBhvr>
                                        <p:cTn id="60" dur="500" fill="hold"/>
                                        <p:tgtEl>
                                          <p:spTgt spid="150538"/>
                                        </p:tgtEl>
                                        <p:attrNameLst>
                                          <p:attrName>ppt_h</p:attrName>
                                        </p:attrNameLst>
                                      </p:cBhvr>
                                      <p:tavLst>
                                        <p:tav tm="0">
                                          <p:val>
                                            <p:fltVal val="0.00000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50544"/>
                                        </p:tgtEl>
                                        <p:attrNameLst>
                                          <p:attrName>style.visibility</p:attrName>
                                        </p:attrNameLst>
                                      </p:cBhvr>
                                      <p:to>
                                        <p:strVal val="visible"/>
                                      </p:to>
                                    </p:set>
                                    <p:animEffect transition="in" filter="wipe(left)">
                                      <p:cBhvr>
                                        <p:cTn id="65" dur="500"/>
                                        <p:tgtEl>
                                          <p:spTgt spid="150544"/>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150537"/>
                                        </p:tgtEl>
                                        <p:attrNameLst>
                                          <p:attrName>style.visibility</p:attrName>
                                        </p:attrNameLst>
                                      </p:cBhvr>
                                      <p:to>
                                        <p:strVal val="visible"/>
                                      </p:to>
                                    </p:set>
                                    <p:anim calcmode="lin" valueType="num">
                                      <p:cBhvr>
                                        <p:cTn id="70" dur="500" fill="hold"/>
                                        <p:tgtEl>
                                          <p:spTgt spid="150537"/>
                                        </p:tgtEl>
                                        <p:attrNameLst>
                                          <p:attrName>ppt_w</p:attrName>
                                        </p:attrNameLst>
                                      </p:cBhvr>
                                      <p:tavLst>
                                        <p:tav tm="0">
                                          <p:val>
                                            <p:fltVal val="0.000000"/>
                                          </p:val>
                                        </p:tav>
                                        <p:tav tm="100000">
                                          <p:val>
                                            <p:strVal val="#ppt_w"/>
                                          </p:val>
                                        </p:tav>
                                      </p:tavLst>
                                    </p:anim>
                                    <p:anim calcmode="lin" valueType="num">
                                      <p:cBhvr>
                                        <p:cTn id="71" dur="500" fill="hold"/>
                                        <p:tgtEl>
                                          <p:spTgt spid="150537"/>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50546"/>
                                        </p:tgtEl>
                                        <p:attrNameLst>
                                          <p:attrName>style.visibility</p:attrName>
                                        </p:attrNameLst>
                                      </p:cBhvr>
                                      <p:to>
                                        <p:strVal val="visible"/>
                                      </p:to>
                                    </p:set>
                                    <p:animEffect transition="in" filter="wipe(left)">
                                      <p:cBhvr>
                                        <p:cTn id="76" dur="500"/>
                                        <p:tgtEl>
                                          <p:spTgt spid="15054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50545"/>
                                        </p:tgtEl>
                                        <p:attrNameLst>
                                          <p:attrName>style.visibility</p:attrName>
                                        </p:attrNameLst>
                                      </p:cBhvr>
                                      <p:to>
                                        <p:strVal val="visible"/>
                                      </p:to>
                                    </p:set>
                                    <p:animEffect transition="in" filter="blinds(horizontal)">
                                      <p:cBhvr>
                                        <p:cTn id="81" dur="500"/>
                                        <p:tgtEl>
                                          <p:spTgt spid="150545"/>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150547"/>
                                        </p:tgtEl>
                                        <p:attrNameLst>
                                          <p:attrName>style.visibility</p:attrName>
                                        </p:attrNameLst>
                                      </p:cBhvr>
                                      <p:to>
                                        <p:strVal val="visible"/>
                                      </p:to>
                                    </p:set>
                                    <p:anim calcmode="lin" valueType="num">
                                      <p:cBhvr>
                                        <p:cTn id="86" dur="500" fill="hold"/>
                                        <p:tgtEl>
                                          <p:spTgt spid="150547"/>
                                        </p:tgtEl>
                                        <p:attrNameLst>
                                          <p:attrName>ppt_w</p:attrName>
                                        </p:attrNameLst>
                                      </p:cBhvr>
                                      <p:tavLst>
                                        <p:tav tm="0">
                                          <p:val>
                                            <p:fltVal val="0.000000"/>
                                          </p:val>
                                        </p:tav>
                                        <p:tav tm="100000">
                                          <p:val>
                                            <p:strVal val="#ppt_w"/>
                                          </p:val>
                                        </p:tav>
                                      </p:tavLst>
                                    </p:anim>
                                    <p:anim calcmode="lin" valueType="num">
                                      <p:cBhvr>
                                        <p:cTn id="87" dur="500" fill="hold"/>
                                        <p:tgtEl>
                                          <p:spTgt spid="15054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nimBg="1"/>
      <p:bldP spid="150532" grpId="0" animBg="1"/>
      <p:bldP spid="150533" grpId="0" animBg="1"/>
      <p:bldP spid="150534" grpId="0" animBg="1"/>
      <p:bldP spid="150535" grpId="0" animBg="1"/>
      <p:bldP spid="150536" grpId="0" animBg="1"/>
      <p:bldP spid="150537" grpId="0" animBg="1"/>
      <p:bldP spid="150538" grpId="0" animBg="1"/>
      <p:bldP spid="150539" grpId="0" animBg="1"/>
      <p:bldP spid="150540" grpId="0" animBg="1"/>
      <p:bldP spid="150541" grpId="0"/>
      <p:bldP spid="150542" grpId="0"/>
      <p:bldP spid="150543" grpId="0"/>
      <p:bldP spid="150544" grpId="0"/>
      <p:bldP spid="150545" grpId="0" animBg="1"/>
      <p:bldP spid="150546" grpId="0"/>
      <p:bldP spid="15054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1618" name="Rectangle 2"/>
          <p:cNvSpPr>
            <a:spLocks noGrp="1"/>
          </p:cNvSpPr>
          <p:nvPr>
            <p:ph type="title"/>
          </p:nvPr>
        </p:nvSpPr>
        <p:spPr>
          <a:xfrm>
            <a:off x="685800" y="533400"/>
            <a:ext cx="7848600" cy="762000"/>
          </a:xfrm>
        </p:spPr>
        <p:txBody>
          <a:bodyPr vert="horz" wrap="square" lIns="91440" tIns="45720" rIns="91440" bIns="45720" anchor="b"/>
          <a:p>
            <a:pPr eaLnBrk="1" hangingPunct="1"/>
            <a:r>
              <a:rPr lang="en-US" altLang="zh-CN" b="1" dirty="0"/>
              <a:t>3.4 </a:t>
            </a:r>
            <a:r>
              <a:rPr lang="zh-CN" altLang="en-US" b="1" dirty="0"/>
              <a:t>词法分析器的自动产生</a:t>
            </a:r>
            <a:r>
              <a:rPr lang="en-US" altLang="zh-CN" b="1" dirty="0"/>
              <a:t>--LEX</a:t>
            </a:r>
            <a:endParaRPr lang="en-US" altLang="zh-CN" b="1" dirty="0"/>
          </a:p>
        </p:txBody>
      </p:sp>
      <p:sp>
        <p:nvSpPr>
          <p:cNvPr id="63493" name="Rectangle 5"/>
          <p:cNvSpPr/>
          <p:nvPr/>
        </p:nvSpPr>
        <p:spPr>
          <a:xfrm>
            <a:off x="3048000" y="2060575"/>
            <a:ext cx="2895600" cy="1143000"/>
          </a:xfrm>
          <a:prstGeom prst="rect">
            <a:avLst/>
          </a:prstGeom>
          <a:noFill/>
          <a:ln w="19050" cap="flat" cmpd="sng">
            <a:solidFill>
              <a:schemeClr val="tx1"/>
            </a:solidFill>
            <a:prstDash val="solid"/>
            <a:miter/>
            <a:headEnd type="none" w="med" len="med"/>
            <a:tailEnd type="none" w="med" len="med"/>
          </a:ln>
        </p:spPr>
        <p:txBody>
          <a:bodyPr lIns="90000" tIns="46800" rIns="90000" bIns="46800" anchor="t"/>
          <a:p>
            <a:pPr algn="ctr" eaLnBrk="0" hangingPunct="0"/>
            <a:r>
              <a:rPr lang="zh-CN" altLang="en-US" sz="3200" b="1" u="none" dirty="0">
                <a:solidFill>
                  <a:schemeClr val="tx1"/>
                </a:solidFill>
                <a:latin typeface="Times New Roman" panose="02020603050405020304" pitchFamily="18" charset="0"/>
                <a:ea typeface="宋体" panose="02010600030101010101" pitchFamily="2" charset="-122"/>
              </a:rPr>
              <a:t>词法分析程序自动产生器</a:t>
            </a:r>
            <a:endParaRPr lang="zh-CN" altLang="en-US" sz="2800" b="1" u="none" dirty="0">
              <a:solidFill>
                <a:schemeClr val="tx1"/>
              </a:solidFill>
              <a:latin typeface="Times New Roman" panose="02020603050405020304" pitchFamily="18" charset="0"/>
              <a:ea typeface="宋体" panose="02010600030101010101" pitchFamily="2" charset="-122"/>
            </a:endParaRPr>
          </a:p>
        </p:txBody>
      </p:sp>
      <p:sp>
        <p:nvSpPr>
          <p:cNvPr id="63494" name="Rectangle 6"/>
          <p:cNvSpPr/>
          <p:nvPr/>
        </p:nvSpPr>
        <p:spPr>
          <a:xfrm>
            <a:off x="5791200" y="2060575"/>
            <a:ext cx="3124200" cy="609600"/>
          </a:xfrm>
          <a:prstGeom prst="rect">
            <a:avLst/>
          </a:prstGeom>
          <a:noFill/>
          <a:ln w="19050">
            <a:noFill/>
          </a:ln>
        </p:spPr>
        <p:txBody>
          <a:bodyPr lIns="90000" tIns="46800" rIns="90000" bIns="46800" anchor="t"/>
          <a:p>
            <a:pPr algn="ctr" eaLnBrk="0" hangingPunct="0"/>
            <a:r>
              <a:rPr lang="zh-CN" altLang="en-US" sz="3200" b="1" u="none" dirty="0">
                <a:solidFill>
                  <a:schemeClr val="tx1"/>
                </a:solidFill>
                <a:latin typeface="Times New Roman" panose="02020603050405020304" pitchFamily="18" charset="0"/>
                <a:ea typeface="宋体" panose="02010600030101010101" pitchFamily="2" charset="-122"/>
              </a:rPr>
              <a:t>词法分析程序</a:t>
            </a:r>
            <a:r>
              <a:rPr lang="en-US" altLang="zh-CN" sz="3200" b="1" u="none" dirty="0">
                <a:solidFill>
                  <a:schemeClr val="tx1"/>
                </a:solidFill>
                <a:latin typeface="Times New Roman" panose="02020603050405020304" pitchFamily="18" charset="0"/>
              </a:rPr>
              <a:t>L</a:t>
            </a:r>
            <a:endParaRPr lang="en-US" altLang="zh-CN" sz="2400" b="1" u="none" dirty="0">
              <a:solidFill>
                <a:schemeClr val="tx1"/>
              </a:solidFill>
              <a:latin typeface="宋体" panose="02010600030101010101" pitchFamily="2" charset="-122"/>
            </a:endParaRPr>
          </a:p>
        </p:txBody>
      </p:sp>
      <p:sp>
        <p:nvSpPr>
          <p:cNvPr id="63495" name="Rectangle 7"/>
          <p:cNvSpPr/>
          <p:nvPr/>
        </p:nvSpPr>
        <p:spPr>
          <a:xfrm>
            <a:off x="457200" y="2060575"/>
            <a:ext cx="2514600" cy="609600"/>
          </a:xfrm>
          <a:prstGeom prst="rect">
            <a:avLst/>
          </a:prstGeom>
          <a:noFill/>
          <a:ln w="19050">
            <a:noFill/>
          </a:ln>
        </p:spPr>
        <p:txBody>
          <a:bodyPr lIns="90000" tIns="46800" rIns="90000" bIns="46800" anchor="t"/>
          <a:p>
            <a:pPr algn="ctr" eaLnBrk="0" hangingPunct="0"/>
            <a:r>
              <a:rPr lang="en-US" altLang="zh-CN" sz="3200" b="1" u="none" dirty="0">
                <a:solidFill>
                  <a:schemeClr val="tx1"/>
                </a:solidFill>
                <a:latin typeface="Times New Roman" panose="02020603050405020304" pitchFamily="18" charset="0"/>
              </a:rPr>
              <a:t>LEX</a:t>
            </a:r>
            <a:r>
              <a:rPr lang="zh-CN" altLang="en-US" sz="3200" b="1" u="none" dirty="0">
                <a:solidFill>
                  <a:schemeClr val="tx1"/>
                </a:solidFill>
                <a:latin typeface="Times New Roman" panose="02020603050405020304" pitchFamily="18" charset="0"/>
                <a:ea typeface="宋体" panose="02010600030101010101" pitchFamily="2" charset="-122"/>
              </a:rPr>
              <a:t>源程序</a:t>
            </a:r>
            <a:endParaRPr lang="zh-CN" altLang="en-US" sz="2400" b="1" u="none" dirty="0">
              <a:solidFill>
                <a:schemeClr val="tx1"/>
              </a:solidFill>
              <a:latin typeface="宋体" panose="02010600030101010101" pitchFamily="2" charset="-122"/>
              <a:ea typeface="宋体" panose="02010600030101010101" pitchFamily="2" charset="-122"/>
            </a:endParaRPr>
          </a:p>
        </p:txBody>
      </p:sp>
      <p:sp>
        <p:nvSpPr>
          <p:cNvPr id="63496" name="Line 8"/>
          <p:cNvSpPr/>
          <p:nvPr/>
        </p:nvSpPr>
        <p:spPr>
          <a:xfrm>
            <a:off x="609600" y="2670175"/>
            <a:ext cx="2438400" cy="0"/>
          </a:xfrm>
          <a:prstGeom prst="line">
            <a:avLst/>
          </a:prstGeom>
          <a:ln w="19050" cap="flat" cmpd="sng">
            <a:solidFill>
              <a:schemeClr val="tx1"/>
            </a:solidFill>
            <a:prstDash val="solid"/>
            <a:round/>
            <a:headEnd type="none" w="med" len="med"/>
            <a:tailEnd type="stealth" w="lg" len="lg"/>
          </a:ln>
        </p:spPr>
      </p:sp>
      <p:sp>
        <p:nvSpPr>
          <p:cNvPr id="63497" name="Line 9"/>
          <p:cNvSpPr/>
          <p:nvPr/>
        </p:nvSpPr>
        <p:spPr>
          <a:xfrm>
            <a:off x="5943600" y="2670175"/>
            <a:ext cx="2743200" cy="0"/>
          </a:xfrm>
          <a:prstGeom prst="line">
            <a:avLst/>
          </a:prstGeom>
          <a:ln w="19050" cap="flat" cmpd="sng">
            <a:solidFill>
              <a:schemeClr val="tx1"/>
            </a:solidFill>
            <a:prstDash val="solid"/>
            <a:round/>
            <a:headEnd type="none" w="med" len="med"/>
            <a:tailEnd type="stealth" w="lg" len="lg"/>
          </a:ln>
        </p:spPr>
      </p:sp>
      <p:sp>
        <p:nvSpPr>
          <p:cNvPr id="63498" name="Rectangle 10"/>
          <p:cNvSpPr/>
          <p:nvPr/>
        </p:nvSpPr>
        <p:spPr>
          <a:xfrm>
            <a:off x="3124200" y="3889375"/>
            <a:ext cx="3124200" cy="1905000"/>
          </a:xfrm>
          <a:prstGeom prst="rect">
            <a:avLst/>
          </a:prstGeom>
          <a:noFill/>
          <a:ln w="19050" cap="flat" cmpd="sng">
            <a:solidFill>
              <a:schemeClr val="tx1"/>
            </a:solidFill>
            <a:prstDash val="solid"/>
            <a:miter/>
            <a:headEnd type="none" w="med" len="med"/>
            <a:tailEnd type="none" w="med" len="med"/>
          </a:ln>
        </p:spPr>
        <p:txBody>
          <a:bodyPr lIns="90000" tIns="46800" rIns="90000" bIns="46800" anchor="t"/>
          <a:p>
            <a:pPr algn="just" eaLnBrk="0" hangingPunct="0">
              <a:lnSpc>
                <a:spcPct val="110000"/>
              </a:lnSpc>
            </a:pPr>
            <a:r>
              <a:rPr lang="en-US" altLang="zh-CN" sz="3200" b="1" u="none" dirty="0">
                <a:solidFill>
                  <a:schemeClr val="tx1"/>
                </a:solidFill>
                <a:latin typeface="宋体" panose="02010600030101010101" pitchFamily="2" charset="-122"/>
              </a:rPr>
              <a:t> </a:t>
            </a:r>
            <a:r>
              <a:rPr lang="zh-CN" altLang="en-US" sz="3200" b="1" u="none" dirty="0">
                <a:solidFill>
                  <a:schemeClr val="tx1"/>
                </a:solidFill>
                <a:latin typeface="宋体" panose="02010600030101010101" pitchFamily="2" charset="-122"/>
                <a:ea typeface="宋体" panose="02010600030101010101" pitchFamily="2" charset="-122"/>
              </a:rPr>
              <a:t>词法分析程序</a:t>
            </a:r>
            <a:r>
              <a:rPr lang="en-US" altLang="zh-CN" sz="3200" b="1" u="none" dirty="0">
                <a:solidFill>
                  <a:schemeClr val="tx1"/>
                </a:solidFill>
                <a:latin typeface="宋体" panose="02010600030101010101" pitchFamily="2" charset="-122"/>
              </a:rPr>
              <a:t>L</a:t>
            </a:r>
            <a:endParaRPr lang="en-US" altLang="zh-CN" sz="2800" b="1" u="none" dirty="0">
              <a:solidFill>
                <a:schemeClr val="tx1"/>
              </a:solidFill>
              <a:latin typeface="宋体" panose="02010600030101010101" pitchFamily="2" charset="-122"/>
            </a:endParaRPr>
          </a:p>
        </p:txBody>
      </p:sp>
      <p:sp>
        <p:nvSpPr>
          <p:cNvPr id="63499" name="Rectangle 11"/>
          <p:cNvSpPr/>
          <p:nvPr/>
        </p:nvSpPr>
        <p:spPr>
          <a:xfrm>
            <a:off x="5943600" y="4117975"/>
            <a:ext cx="2514600" cy="609600"/>
          </a:xfrm>
          <a:prstGeom prst="rect">
            <a:avLst/>
          </a:prstGeom>
          <a:noFill/>
          <a:ln w="19050">
            <a:noFill/>
          </a:ln>
        </p:spPr>
        <p:txBody>
          <a:bodyPr lIns="90000" tIns="46800" rIns="90000" bIns="46800" anchor="t"/>
          <a:p>
            <a:pPr algn="ctr" eaLnBrk="0" hangingPunct="0"/>
            <a:r>
              <a:rPr lang="zh-CN" altLang="en-US" sz="3200" b="1" u="none" dirty="0">
                <a:solidFill>
                  <a:schemeClr val="tx1"/>
                </a:solidFill>
                <a:latin typeface="宋体" panose="02010600030101010101" pitchFamily="2" charset="-122"/>
                <a:ea typeface="宋体" panose="02010600030101010101" pitchFamily="2" charset="-122"/>
              </a:rPr>
              <a:t>单词符号</a:t>
            </a:r>
            <a:endParaRPr lang="zh-CN" altLang="en-US" sz="2400" b="1" u="none" dirty="0">
              <a:solidFill>
                <a:schemeClr val="tx1"/>
              </a:solidFill>
              <a:latin typeface="宋体" panose="02010600030101010101" pitchFamily="2" charset="-122"/>
              <a:ea typeface="宋体" panose="02010600030101010101" pitchFamily="2" charset="-122"/>
            </a:endParaRPr>
          </a:p>
        </p:txBody>
      </p:sp>
      <p:sp>
        <p:nvSpPr>
          <p:cNvPr id="63500" name="Rectangle 12"/>
          <p:cNvSpPr/>
          <p:nvPr/>
        </p:nvSpPr>
        <p:spPr>
          <a:xfrm>
            <a:off x="990600" y="4041775"/>
            <a:ext cx="2514600" cy="609600"/>
          </a:xfrm>
          <a:prstGeom prst="rect">
            <a:avLst/>
          </a:prstGeom>
          <a:noFill/>
          <a:ln w="19050">
            <a:noFill/>
          </a:ln>
        </p:spPr>
        <p:txBody>
          <a:bodyPr lIns="90000" tIns="46800" rIns="90000" bIns="46800" anchor="t"/>
          <a:p>
            <a:pPr algn="ctr" eaLnBrk="0" hangingPunct="0"/>
            <a:r>
              <a:rPr lang="zh-CN" altLang="en-US" sz="3200" b="1" u="none" dirty="0">
                <a:solidFill>
                  <a:schemeClr val="tx1"/>
                </a:solidFill>
                <a:latin typeface="宋体" panose="02010600030101010101" pitchFamily="2" charset="-122"/>
                <a:ea typeface="宋体" panose="02010600030101010101" pitchFamily="2" charset="-122"/>
              </a:rPr>
              <a:t>输入串</a:t>
            </a:r>
            <a:endParaRPr lang="zh-CN" altLang="en-US" sz="2400" b="1" u="none" dirty="0">
              <a:solidFill>
                <a:schemeClr val="tx1"/>
              </a:solidFill>
              <a:latin typeface="宋体" panose="02010600030101010101" pitchFamily="2" charset="-122"/>
              <a:ea typeface="宋体" panose="02010600030101010101" pitchFamily="2" charset="-122"/>
            </a:endParaRPr>
          </a:p>
        </p:txBody>
      </p:sp>
      <p:sp>
        <p:nvSpPr>
          <p:cNvPr id="63501" name="Line 13"/>
          <p:cNvSpPr/>
          <p:nvPr/>
        </p:nvSpPr>
        <p:spPr>
          <a:xfrm>
            <a:off x="685800" y="4727575"/>
            <a:ext cx="2362200" cy="0"/>
          </a:xfrm>
          <a:prstGeom prst="line">
            <a:avLst/>
          </a:prstGeom>
          <a:ln w="19050" cap="flat" cmpd="sng">
            <a:solidFill>
              <a:schemeClr val="tx1"/>
            </a:solidFill>
            <a:prstDash val="solid"/>
            <a:round/>
            <a:headEnd type="none" w="med" len="med"/>
            <a:tailEnd type="stealth" w="lg" len="lg"/>
          </a:ln>
        </p:spPr>
      </p:sp>
      <p:sp>
        <p:nvSpPr>
          <p:cNvPr id="63502" name="Line 14"/>
          <p:cNvSpPr/>
          <p:nvPr/>
        </p:nvSpPr>
        <p:spPr>
          <a:xfrm>
            <a:off x="6248400" y="4803775"/>
            <a:ext cx="2514600" cy="0"/>
          </a:xfrm>
          <a:prstGeom prst="line">
            <a:avLst/>
          </a:prstGeom>
          <a:ln w="19050" cap="flat" cmpd="sng">
            <a:solidFill>
              <a:schemeClr val="tx1"/>
            </a:solidFill>
            <a:prstDash val="solid"/>
            <a:round/>
            <a:headEnd type="none" w="med" len="med"/>
            <a:tailEnd type="stealth" w="lg" len="lg"/>
          </a:ln>
        </p:spPr>
      </p:sp>
      <p:sp>
        <p:nvSpPr>
          <p:cNvPr id="63503" name="Rectangle 15"/>
          <p:cNvSpPr/>
          <p:nvPr/>
        </p:nvSpPr>
        <p:spPr>
          <a:xfrm>
            <a:off x="3276600" y="5184775"/>
            <a:ext cx="2819400" cy="533400"/>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p>
            <a:pPr algn="ctr"/>
            <a:r>
              <a:rPr lang="zh-CN" altLang="en-US" sz="3000" b="1" u="none" dirty="0">
                <a:solidFill>
                  <a:schemeClr val="tx1"/>
                </a:solidFill>
                <a:latin typeface="宋体" panose="02010600030101010101" pitchFamily="2" charset="-122"/>
                <a:ea typeface="宋体" panose="02010600030101010101" pitchFamily="2" charset="-122"/>
              </a:rPr>
              <a:t>状态转换矩阵</a:t>
            </a:r>
            <a:endParaRPr lang="zh-CN" altLang="en-US" sz="3000" b="1" u="none" dirty="0">
              <a:solidFill>
                <a:schemeClr val="tx1"/>
              </a:solidFill>
              <a:latin typeface="宋体" panose="02010600030101010101" pitchFamily="2" charset="-122"/>
              <a:ea typeface="宋体" panose="02010600030101010101" pitchFamily="2" charset="-122"/>
            </a:endParaRPr>
          </a:p>
        </p:txBody>
      </p:sp>
      <p:sp>
        <p:nvSpPr>
          <p:cNvPr id="63504" name="Rectangle 16"/>
          <p:cNvSpPr/>
          <p:nvPr/>
        </p:nvSpPr>
        <p:spPr>
          <a:xfrm>
            <a:off x="3276600" y="4651375"/>
            <a:ext cx="2819400" cy="533400"/>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p>
            <a:pPr algn="ctr"/>
            <a:r>
              <a:rPr lang="zh-CN" altLang="en-US" sz="3000" b="1" u="none" dirty="0">
                <a:solidFill>
                  <a:schemeClr val="tx1"/>
                </a:solidFill>
                <a:latin typeface="宋体" panose="02010600030101010101" pitchFamily="2" charset="-122"/>
                <a:ea typeface="宋体" panose="02010600030101010101" pitchFamily="2" charset="-122"/>
              </a:rPr>
              <a:t>控制执行程序</a:t>
            </a:r>
            <a:endParaRPr lang="zh-CN" altLang="en-US" sz="3000" b="1" u="none"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wipe(left)">
                                      <p:cBhvr>
                                        <p:cTn id="7" dur="500"/>
                                        <p:tgtEl>
                                          <p:spTgt spid="63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wipe(left)">
                                      <p:cBhvr>
                                        <p:cTn id="12" dur="500"/>
                                        <p:tgtEl>
                                          <p:spTgt spid="634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6"/>
                                        </p:tgtEl>
                                        <p:attrNameLst>
                                          <p:attrName>style.visibility</p:attrName>
                                        </p:attrNameLst>
                                      </p:cBhvr>
                                      <p:to>
                                        <p:strVal val="visible"/>
                                      </p:to>
                                    </p:set>
                                    <p:animEffect transition="in" filter="wipe(left)">
                                      <p:cBhvr>
                                        <p:cTn id="17" dur="500"/>
                                        <p:tgtEl>
                                          <p:spTgt spid="634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7"/>
                                        </p:tgtEl>
                                        <p:attrNameLst>
                                          <p:attrName>style.visibility</p:attrName>
                                        </p:attrNameLst>
                                      </p:cBhvr>
                                      <p:to>
                                        <p:strVal val="visible"/>
                                      </p:to>
                                    </p:set>
                                    <p:animEffect transition="in" filter="wipe(left)">
                                      <p:cBhvr>
                                        <p:cTn id="22" dur="500"/>
                                        <p:tgtEl>
                                          <p:spTgt spid="634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4"/>
                                        </p:tgtEl>
                                        <p:attrNameLst>
                                          <p:attrName>style.visibility</p:attrName>
                                        </p:attrNameLst>
                                      </p:cBhvr>
                                      <p:to>
                                        <p:strVal val="visible"/>
                                      </p:to>
                                    </p:set>
                                    <p:animEffect transition="in" filter="wipe(left)">
                                      <p:cBhvr>
                                        <p:cTn id="27" dur="500"/>
                                        <p:tgtEl>
                                          <p:spTgt spid="634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8"/>
                                        </p:tgtEl>
                                        <p:attrNameLst>
                                          <p:attrName>style.visibility</p:attrName>
                                        </p:attrNameLst>
                                      </p:cBhvr>
                                      <p:to>
                                        <p:strVal val="visible"/>
                                      </p:to>
                                    </p:set>
                                    <p:animEffect transition="in" filter="wipe(left)">
                                      <p:cBhvr>
                                        <p:cTn id="32" dur="500"/>
                                        <p:tgtEl>
                                          <p:spTgt spid="634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504"/>
                                        </p:tgtEl>
                                        <p:attrNameLst>
                                          <p:attrName>style.visibility</p:attrName>
                                        </p:attrNameLst>
                                      </p:cBhvr>
                                      <p:to>
                                        <p:strVal val="visible"/>
                                      </p:to>
                                    </p:set>
                                    <p:animEffect transition="in" filter="wipe(left)">
                                      <p:cBhvr>
                                        <p:cTn id="37" dur="500"/>
                                        <p:tgtEl>
                                          <p:spTgt spid="635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503"/>
                                        </p:tgtEl>
                                        <p:attrNameLst>
                                          <p:attrName>style.visibility</p:attrName>
                                        </p:attrNameLst>
                                      </p:cBhvr>
                                      <p:to>
                                        <p:strVal val="visible"/>
                                      </p:to>
                                    </p:set>
                                    <p:animEffect transition="in" filter="wipe(left)">
                                      <p:cBhvr>
                                        <p:cTn id="42" dur="500"/>
                                        <p:tgtEl>
                                          <p:spTgt spid="635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500"/>
                                        </p:tgtEl>
                                        <p:attrNameLst>
                                          <p:attrName>style.visibility</p:attrName>
                                        </p:attrNameLst>
                                      </p:cBhvr>
                                      <p:to>
                                        <p:strVal val="visible"/>
                                      </p:to>
                                    </p:set>
                                    <p:animEffect transition="in" filter="wipe(left)">
                                      <p:cBhvr>
                                        <p:cTn id="47" dur="500"/>
                                        <p:tgtEl>
                                          <p:spTgt spid="635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3501"/>
                                        </p:tgtEl>
                                        <p:attrNameLst>
                                          <p:attrName>style.visibility</p:attrName>
                                        </p:attrNameLst>
                                      </p:cBhvr>
                                      <p:to>
                                        <p:strVal val="visible"/>
                                      </p:to>
                                    </p:set>
                                    <p:animEffect transition="in" filter="wipe(left)">
                                      <p:cBhvr>
                                        <p:cTn id="52" dur="500"/>
                                        <p:tgtEl>
                                          <p:spTgt spid="6350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3502"/>
                                        </p:tgtEl>
                                        <p:attrNameLst>
                                          <p:attrName>style.visibility</p:attrName>
                                        </p:attrNameLst>
                                      </p:cBhvr>
                                      <p:to>
                                        <p:strVal val="visible"/>
                                      </p:to>
                                    </p:set>
                                    <p:animEffect transition="in" filter="wipe(left)">
                                      <p:cBhvr>
                                        <p:cTn id="57" dur="500"/>
                                        <p:tgtEl>
                                          <p:spTgt spid="6350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3499"/>
                                        </p:tgtEl>
                                        <p:attrNameLst>
                                          <p:attrName>style.visibility</p:attrName>
                                        </p:attrNameLst>
                                      </p:cBhvr>
                                      <p:to>
                                        <p:strVal val="visible"/>
                                      </p:to>
                                    </p:set>
                                    <p:animEffect transition="in" filter="wipe(left)">
                                      <p:cBhvr>
                                        <p:cTn id="62" dur="500"/>
                                        <p:tgtEl>
                                          <p:spTgt spid="63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4" grpId="0"/>
      <p:bldP spid="63495" grpId="0"/>
      <p:bldP spid="63498" grpId="0" animBg="1"/>
      <p:bldP spid="63499" grpId="0"/>
      <p:bldP spid="63500" grpId="0"/>
      <p:bldP spid="63503" grpId="0" animBg="1"/>
      <p:bldP spid="6350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64515" name="Rectangle 3"/>
          <p:cNvSpPr>
            <a:spLocks noGrp="1"/>
          </p:cNvSpPr>
          <p:nvPr>
            <p:ph idx="1"/>
          </p:nvPr>
        </p:nvSpPr>
        <p:spPr>
          <a:xfrm>
            <a:off x="685800" y="93663"/>
            <a:ext cx="8077200" cy="5927725"/>
          </a:xfrm>
        </p:spPr>
        <p:txBody>
          <a:bodyPr vert="horz" wrap="square" lIns="91440" tIns="45720" rIns="91440" bIns="45720" anchor="t"/>
          <a:p>
            <a:pPr eaLnBrk="1" hangingPunct="1">
              <a:lnSpc>
                <a:spcPct val="90000"/>
              </a:lnSpc>
              <a:spcBef>
                <a:spcPct val="0"/>
              </a:spcBef>
              <a:buNone/>
            </a:pPr>
            <a:r>
              <a:rPr lang="en-US" altLang="zh-CN" sz="2600" b="1" dirty="0">
                <a:solidFill>
                  <a:srgbClr val="3217BB"/>
                </a:solidFill>
              </a:rPr>
              <a:t>AUXILIARY DEFINITION</a:t>
            </a:r>
            <a:endParaRPr lang="en-US" altLang="zh-CN" sz="2600" b="1" dirty="0">
              <a:solidFill>
                <a:srgbClr val="3217BB"/>
              </a:solidFill>
            </a:endParaRPr>
          </a:p>
          <a:p>
            <a:pPr lvl="1" indent="-436245" eaLnBrk="1" hangingPunct="1">
              <a:lnSpc>
                <a:spcPct val="90000"/>
              </a:lnSpc>
              <a:spcBef>
                <a:spcPct val="0"/>
              </a:spcBef>
              <a:buNone/>
            </a:pPr>
            <a:r>
              <a:rPr lang="en-US" altLang="zh-CN" sz="2600" b="1" dirty="0"/>
              <a:t>letter</a:t>
            </a:r>
            <a:r>
              <a:rPr lang="en-US" altLang="zh-CN" sz="2600" b="1" dirty="0">
                <a:sym typeface="Symbol" panose="05050102010706020507" pitchFamily="18" charset="2"/>
              </a:rPr>
              <a:t>A|B|...|Z</a:t>
            </a:r>
            <a:endParaRPr lang="en-US" altLang="zh-CN" sz="2600" b="1" dirty="0">
              <a:sym typeface="Symbol" panose="05050102010706020507" pitchFamily="18" charset="2"/>
            </a:endParaRPr>
          </a:p>
          <a:p>
            <a:pPr lvl="1" indent="-436245" eaLnBrk="1" hangingPunct="1">
              <a:lnSpc>
                <a:spcPct val="90000"/>
              </a:lnSpc>
              <a:spcBef>
                <a:spcPct val="0"/>
              </a:spcBef>
              <a:buNone/>
            </a:pPr>
            <a:r>
              <a:rPr lang="en-US" altLang="zh-CN" sz="2600" b="1" dirty="0">
                <a:sym typeface="Symbol" panose="05050102010706020507" pitchFamily="18" charset="2"/>
              </a:rPr>
              <a:t>digit 0|1|...|9</a:t>
            </a:r>
            <a:endParaRPr lang="en-US" altLang="zh-CN" sz="2600" b="1" dirty="0">
              <a:sym typeface="Symbol" panose="05050102010706020507" pitchFamily="18" charset="2"/>
            </a:endParaRPr>
          </a:p>
          <a:p>
            <a:pPr eaLnBrk="1" hangingPunct="1">
              <a:lnSpc>
                <a:spcPct val="90000"/>
              </a:lnSpc>
              <a:spcBef>
                <a:spcPct val="30000"/>
              </a:spcBef>
              <a:buNone/>
            </a:pPr>
            <a:r>
              <a:rPr lang="en-US" altLang="zh-CN" sz="2600" b="1" dirty="0">
                <a:solidFill>
                  <a:srgbClr val="3217BB"/>
                </a:solidFill>
                <a:sym typeface="Symbol" panose="05050102010706020507" pitchFamily="18" charset="2"/>
              </a:rPr>
              <a:t>RECOGNITION RULES</a:t>
            </a:r>
            <a:endParaRPr lang="en-US" altLang="zh-CN" sz="2600" b="1" dirty="0">
              <a:solidFill>
                <a:srgbClr val="3217BB"/>
              </a:solidFill>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1		DIM			{ RETURN (1,-) }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2		IF			{ RETURN (2,-)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3		DO			{ RETURN (3,-)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4		STOP			{ RETURN (4,-)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5		END			{ RETURN (5,-)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6		letter(letter|digit) *	{ RETURN (6, TOKEN) }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7		digit(digit)*		{ RETURN (7, DTB)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8		=			{ RETURN (8, -)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9		+			{ RETURN (9,-)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10		*			{ RETURN (10,-) }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11		**			{ RETURN (11,-) }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12		,			{ RETURN (12,-) }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13		(			{ RETURN (13,-) } </a:t>
            </a:r>
            <a:endParaRPr lang="en-US" altLang="zh-CN" sz="2400" b="1" dirty="0">
              <a:sym typeface="Symbol" panose="05050102010706020507" pitchFamily="18" charset="2"/>
            </a:endParaRPr>
          </a:p>
          <a:p>
            <a:pPr eaLnBrk="1" hangingPunct="1">
              <a:lnSpc>
                <a:spcPct val="90000"/>
              </a:lnSpc>
              <a:spcBef>
                <a:spcPct val="0"/>
              </a:spcBef>
              <a:buNone/>
            </a:pPr>
            <a:r>
              <a:rPr lang="en-US" altLang="zh-CN" sz="2400" b="1" dirty="0">
                <a:sym typeface="Symbol" panose="05050102010706020507" pitchFamily="18" charset="2"/>
              </a:rPr>
              <a:t>14		)			{ RETURN (14,-) }</a:t>
            </a:r>
            <a:endParaRPr lang="en-US" altLang="zh-CN" sz="2400" b="1" dirty="0">
              <a:sym typeface="Symbol" panose="05050102010706020507" pitchFamily="18" charset="2"/>
            </a:endParaRPr>
          </a:p>
        </p:txBody>
      </p:sp>
      <p:sp>
        <p:nvSpPr>
          <p:cNvPr id="64516" name="Rectangle 4"/>
          <p:cNvSpPr/>
          <p:nvPr/>
        </p:nvSpPr>
        <p:spPr>
          <a:xfrm>
            <a:off x="1403350" y="1584325"/>
            <a:ext cx="2952750" cy="4797425"/>
          </a:xfrm>
          <a:prstGeom prst="rect">
            <a:avLst/>
          </a:prstGeom>
          <a:solidFill>
            <a:srgbClr val="FF9900">
              <a:alpha val="20000"/>
            </a:srgbClr>
          </a:solidFill>
          <a:ln w="28575" cap="flat" cmpd="sng">
            <a:solidFill>
              <a:srgbClr val="FF0000"/>
            </a:solidFill>
            <a:prstDash val="solid"/>
            <a:miter/>
            <a:headEnd type="none" w="med" len="med"/>
            <a:tailEnd type="none" w="lg" len="lg"/>
          </a:ln>
        </p:spPr>
        <p:txBody>
          <a:bodyPr wrap="none" anchor="ctr"/>
          <a:p>
            <a:pPr algn="ctr"/>
            <a:endParaRPr lang="zh-CN" altLang="en-US" dirty="0">
              <a:latin typeface="Verdana" panose="020B0604030504040204" pitchFamily="34" charset="0"/>
              <a:ea typeface="宋体" panose="02010600030101010101" pitchFamily="2" charset="-122"/>
            </a:endParaRPr>
          </a:p>
        </p:txBody>
      </p:sp>
      <p:sp>
        <p:nvSpPr>
          <p:cNvPr id="64517" name="AutoShape 5"/>
          <p:cNvSpPr/>
          <p:nvPr/>
        </p:nvSpPr>
        <p:spPr>
          <a:xfrm>
            <a:off x="4643438" y="1052513"/>
            <a:ext cx="1728787" cy="647700"/>
          </a:xfrm>
          <a:prstGeom prst="wedgeRectCallout">
            <a:avLst>
              <a:gd name="adj1" fmla="val -84713"/>
              <a:gd name="adj2" fmla="val 139463"/>
            </a:avLst>
          </a:prstGeom>
          <a:solidFill>
            <a:srgbClr val="FFCC00"/>
          </a:solidFill>
          <a:ln w="12700" cap="flat" cmpd="sng">
            <a:solidFill>
              <a:schemeClr val="tx1"/>
            </a:solidFill>
            <a:prstDash val="solid"/>
            <a:miter/>
            <a:headEnd type="none" w="med" len="med"/>
            <a:tailEnd type="none" w="lg" len="lg"/>
          </a:ln>
        </p:spPr>
        <p:txBody>
          <a:bodyPr anchor="ctr"/>
          <a:p>
            <a:pPr algn="ctr"/>
            <a:r>
              <a:rPr lang="zh-CN" altLang="en-GB" sz="3600" dirty="0">
                <a:solidFill>
                  <a:srgbClr val="3217BB"/>
                </a:solidFill>
                <a:latin typeface="Verdana" panose="020B0604030504040204" pitchFamily="34" charset="0"/>
                <a:ea typeface="华文行楷" panose="02010800040101010101" pitchFamily="2" charset="-122"/>
              </a:rPr>
              <a:t>正规式</a:t>
            </a:r>
            <a:endParaRPr lang="en-GB" altLang="zh-CN" sz="3600" dirty="0">
              <a:solidFill>
                <a:srgbClr val="3217BB"/>
              </a:solidFill>
              <a:latin typeface="Verdana" panose="020B0604030504040204" pitchFamily="34" charset="0"/>
              <a:ea typeface="华文行楷" panose="020108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15">
                                            <p:txEl>
                                              <p:charRg st="0" end="21"/>
                                            </p:txEl>
                                          </p:spTgt>
                                        </p:tgtEl>
                                        <p:attrNameLst>
                                          <p:attrName>style.visibility</p:attrName>
                                        </p:attrNameLst>
                                      </p:cBhvr>
                                      <p:to>
                                        <p:strVal val="visible"/>
                                      </p:to>
                                    </p:set>
                                    <p:animEffect transition="in" filter="wipe(up)">
                                      <p:cBhvr>
                                        <p:cTn id="7" dur="500"/>
                                        <p:tgtEl>
                                          <p:spTgt spid="64515">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15">
                                            <p:txEl>
                                              <p:charRg st="21" end="38"/>
                                            </p:txEl>
                                          </p:spTgt>
                                        </p:tgtEl>
                                        <p:attrNameLst>
                                          <p:attrName>style.visibility</p:attrName>
                                        </p:attrNameLst>
                                      </p:cBhvr>
                                      <p:to>
                                        <p:strVal val="visible"/>
                                      </p:to>
                                    </p:set>
                                    <p:animEffect transition="in" filter="wipe(up)">
                                      <p:cBhvr>
                                        <p:cTn id="12" dur="500"/>
                                        <p:tgtEl>
                                          <p:spTgt spid="64515">
                                            <p:txEl>
                                              <p:charRg st="21"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4515">
                                            <p:txEl>
                                              <p:charRg st="38" end="55"/>
                                            </p:txEl>
                                          </p:spTgt>
                                        </p:tgtEl>
                                        <p:attrNameLst>
                                          <p:attrName>style.visibility</p:attrName>
                                        </p:attrNameLst>
                                      </p:cBhvr>
                                      <p:to>
                                        <p:strVal val="visible"/>
                                      </p:to>
                                    </p:set>
                                    <p:animEffect transition="in" filter="wipe(up)">
                                      <p:cBhvr>
                                        <p:cTn id="17" dur="500"/>
                                        <p:tgtEl>
                                          <p:spTgt spid="64515">
                                            <p:txEl>
                                              <p:charRg st="38"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4515">
                                            <p:txEl>
                                              <p:charRg st="55" end="73"/>
                                            </p:txEl>
                                          </p:spTgt>
                                        </p:tgtEl>
                                        <p:attrNameLst>
                                          <p:attrName>style.visibility</p:attrName>
                                        </p:attrNameLst>
                                      </p:cBhvr>
                                      <p:to>
                                        <p:strVal val="visible"/>
                                      </p:to>
                                    </p:set>
                                    <p:animEffect transition="in" filter="wipe(up)">
                                      <p:cBhvr>
                                        <p:cTn id="22" dur="500"/>
                                        <p:tgtEl>
                                          <p:spTgt spid="64515">
                                            <p:txEl>
                                              <p:charRg st="55"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4515">
                                            <p:txEl>
                                              <p:charRg st="73" end="100"/>
                                            </p:txEl>
                                          </p:spTgt>
                                        </p:tgtEl>
                                        <p:attrNameLst>
                                          <p:attrName>style.visibility</p:attrName>
                                        </p:attrNameLst>
                                      </p:cBhvr>
                                      <p:to>
                                        <p:strVal val="visible"/>
                                      </p:to>
                                    </p:set>
                                    <p:animEffect transition="in" filter="wipe(up)">
                                      <p:cBhvr>
                                        <p:cTn id="27" dur="500"/>
                                        <p:tgtEl>
                                          <p:spTgt spid="64515">
                                            <p:txEl>
                                              <p:charRg st="73" end="10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4515">
                                            <p:txEl>
                                              <p:charRg st="100" end="125"/>
                                            </p:txEl>
                                          </p:spTgt>
                                        </p:tgtEl>
                                        <p:attrNameLst>
                                          <p:attrName>style.visibility</p:attrName>
                                        </p:attrNameLst>
                                      </p:cBhvr>
                                      <p:to>
                                        <p:strVal val="visible"/>
                                      </p:to>
                                    </p:set>
                                    <p:animEffect transition="in" filter="wipe(up)">
                                      <p:cBhvr>
                                        <p:cTn id="32" dur="500"/>
                                        <p:tgtEl>
                                          <p:spTgt spid="64515">
                                            <p:txEl>
                                              <p:charRg st="100" end="1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4515">
                                            <p:txEl>
                                              <p:charRg st="125" end="150"/>
                                            </p:txEl>
                                          </p:spTgt>
                                        </p:tgtEl>
                                        <p:attrNameLst>
                                          <p:attrName>style.visibility</p:attrName>
                                        </p:attrNameLst>
                                      </p:cBhvr>
                                      <p:to>
                                        <p:strVal val="visible"/>
                                      </p:to>
                                    </p:set>
                                    <p:animEffect transition="in" filter="wipe(up)">
                                      <p:cBhvr>
                                        <p:cTn id="37" dur="500"/>
                                        <p:tgtEl>
                                          <p:spTgt spid="64515">
                                            <p:txEl>
                                              <p:charRg st="125"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4515">
                                            <p:txEl>
                                              <p:charRg st="150" end="177"/>
                                            </p:txEl>
                                          </p:spTgt>
                                        </p:tgtEl>
                                        <p:attrNameLst>
                                          <p:attrName>style.visibility</p:attrName>
                                        </p:attrNameLst>
                                      </p:cBhvr>
                                      <p:to>
                                        <p:strVal val="visible"/>
                                      </p:to>
                                    </p:set>
                                    <p:animEffect transition="in" filter="wipe(up)">
                                      <p:cBhvr>
                                        <p:cTn id="42" dur="500"/>
                                        <p:tgtEl>
                                          <p:spTgt spid="64515">
                                            <p:txEl>
                                              <p:charRg st="150" end="17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4515">
                                            <p:txEl>
                                              <p:charRg st="177" end="203"/>
                                            </p:txEl>
                                          </p:spTgt>
                                        </p:tgtEl>
                                        <p:attrNameLst>
                                          <p:attrName>style.visibility</p:attrName>
                                        </p:attrNameLst>
                                      </p:cBhvr>
                                      <p:to>
                                        <p:strVal val="visible"/>
                                      </p:to>
                                    </p:set>
                                    <p:animEffect transition="in" filter="wipe(up)">
                                      <p:cBhvr>
                                        <p:cTn id="47" dur="500"/>
                                        <p:tgtEl>
                                          <p:spTgt spid="64515">
                                            <p:txEl>
                                              <p:charRg st="177" end="20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4515">
                                            <p:txEl>
                                              <p:charRg st="203" end="252"/>
                                            </p:txEl>
                                          </p:spTgt>
                                        </p:tgtEl>
                                        <p:attrNameLst>
                                          <p:attrName>style.visibility</p:attrName>
                                        </p:attrNameLst>
                                      </p:cBhvr>
                                      <p:to>
                                        <p:strVal val="visible"/>
                                      </p:to>
                                    </p:set>
                                    <p:animEffect transition="in" filter="wipe(up)">
                                      <p:cBhvr>
                                        <p:cTn id="52" dur="500"/>
                                        <p:tgtEl>
                                          <p:spTgt spid="64515">
                                            <p:txEl>
                                              <p:charRg st="203" end="25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4515">
                                            <p:txEl>
                                              <p:charRg st="252" end="290"/>
                                            </p:txEl>
                                          </p:spTgt>
                                        </p:tgtEl>
                                        <p:attrNameLst>
                                          <p:attrName>style.visibility</p:attrName>
                                        </p:attrNameLst>
                                      </p:cBhvr>
                                      <p:to>
                                        <p:strVal val="visible"/>
                                      </p:to>
                                    </p:set>
                                    <p:animEffect transition="in" filter="wipe(up)">
                                      <p:cBhvr>
                                        <p:cTn id="57" dur="500"/>
                                        <p:tgtEl>
                                          <p:spTgt spid="64515">
                                            <p:txEl>
                                              <p:charRg st="252" end="29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4515">
                                            <p:txEl>
                                              <p:charRg st="290" end="315"/>
                                            </p:txEl>
                                          </p:spTgt>
                                        </p:tgtEl>
                                        <p:attrNameLst>
                                          <p:attrName>style.visibility</p:attrName>
                                        </p:attrNameLst>
                                      </p:cBhvr>
                                      <p:to>
                                        <p:strVal val="visible"/>
                                      </p:to>
                                    </p:set>
                                    <p:animEffect transition="in" filter="wipe(up)">
                                      <p:cBhvr>
                                        <p:cTn id="62" dur="500"/>
                                        <p:tgtEl>
                                          <p:spTgt spid="64515">
                                            <p:txEl>
                                              <p:charRg st="290" end="3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4515">
                                            <p:txEl>
                                              <p:charRg st="315" end="339"/>
                                            </p:txEl>
                                          </p:spTgt>
                                        </p:tgtEl>
                                        <p:attrNameLst>
                                          <p:attrName>style.visibility</p:attrName>
                                        </p:attrNameLst>
                                      </p:cBhvr>
                                      <p:to>
                                        <p:strVal val="visible"/>
                                      </p:to>
                                    </p:set>
                                    <p:animEffect transition="in" filter="wipe(up)">
                                      <p:cBhvr>
                                        <p:cTn id="67" dur="500"/>
                                        <p:tgtEl>
                                          <p:spTgt spid="64515">
                                            <p:txEl>
                                              <p:charRg st="315" end="33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4515">
                                            <p:txEl>
                                              <p:charRg st="339" end="366"/>
                                            </p:txEl>
                                          </p:spTgt>
                                        </p:tgtEl>
                                        <p:attrNameLst>
                                          <p:attrName>style.visibility</p:attrName>
                                        </p:attrNameLst>
                                      </p:cBhvr>
                                      <p:to>
                                        <p:strVal val="visible"/>
                                      </p:to>
                                    </p:set>
                                    <p:animEffect transition="in" filter="wipe(up)">
                                      <p:cBhvr>
                                        <p:cTn id="72" dur="500"/>
                                        <p:tgtEl>
                                          <p:spTgt spid="64515">
                                            <p:txEl>
                                              <p:charRg st="339" end="36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64515">
                                            <p:txEl>
                                              <p:charRg st="366" end="394"/>
                                            </p:txEl>
                                          </p:spTgt>
                                        </p:tgtEl>
                                        <p:attrNameLst>
                                          <p:attrName>style.visibility</p:attrName>
                                        </p:attrNameLst>
                                      </p:cBhvr>
                                      <p:to>
                                        <p:strVal val="visible"/>
                                      </p:to>
                                    </p:set>
                                    <p:animEffect transition="in" filter="wipe(up)">
                                      <p:cBhvr>
                                        <p:cTn id="77" dur="500"/>
                                        <p:tgtEl>
                                          <p:spTgt spid="64515">
                                            <p:txEl>
                                              <p:charRg st="366" end="39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64515">
                                            <p:txEl>
                                              <p:charRg st="394" end="421"/>
                                            </p:txEl>
                                          </p:spTgt>
                                        </p:tgtEl>
                                        <p:attrNameLst>
                                          <p:attrName>style.visibility</p:attrName>
                                        </p:attrNameLst>
                                      </p:cBhvr>
                                      <p:to>
                                        <p:strVal val="visible"/>
                                      </p:to>
                                    </p:set>
                                    <p:animEffect transition="in" filter="wipe(up)">
                                      <p:cBhvr>
                                        <p:cTn id="82" dur="500"/>
                                        <p:tgtEl>
                                          <p:spTgt spid="64515">
                                            <p:txEl>
                                              <p:charRg st="394" end="42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64515">
                                            <p:txEl>
                                              <p:charRg st="421" end="448"/>
                                            </p:txEl>
                                          </p:spTgt>
                                        </p:tgtEl>
                                        <p:attrNameLst>
                                          <p:attrName>style.visibility</p:attrName>
                                        </p:attrNameLst>
                                      </p:cBhvr>
                                      <p:to>
                                        <p:strVal val="visible"/>
                                      </p:to>
                                    </p:set>
                                    <p:animEffect transition="in" filter="wipe(up)">
                                      <p:cBhvr>
                                        <p:cTn id="87" dur="500"/>
                                        <p:tgtEl>
                                          <p:spTgt spid="64515">
                                            <p:txEl>
                                              <p:charRg st="421" end="44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64515">
                                            <p:txEl>
                                              <p:charRg st="448" end="474"/>
                                            </p:txEl>
                                          </p:spTgt>
                                        </p:tgtEl>
                                        <p:attrNameLst>
                                          <p:attrName>style.visibility</p:attrName>
                                        </p:attrNameLst>
                                      </p:cBhvr>
                                      <p:to>
                                        <p:strVal val="visible"/>
                                      </p:to>
                                    </p:set>
                                    <p:animEffect transition="in" filter="wipe(up)">
                                      <p:cBhvr>
                                        <p:cTn id="92" dur="500"/>
                                        <p:tgtEl>
                                          <p:spTgt spid="64515">
                                            <p:txEl>
                                              <p:charRg st="448" end="47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64516"/>
                                        </p:tgtEl>
                                        <p:attrNameLst>
                                          <p:attrName>style.visibility</p:attrName>
                                        </p:attrNameLst>
                                      </p:cBhvr>
                                      <p:to>
                                        <p:strVal val="visible"/>
                                      </p:to>
                                    </p:set>
                                    <p:animEffect transition="in" filter="dissolve">
                                      <p:cBhvr>
                                        <p:cTn id="97" dur="500"/>
                                        <p:tgtEl>
                                          <p:spTgt spid="6451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4517"/>
                                        </p:tgtEl>
                                        <p:attrNameLst>
                                          <p:attrName>style.visibility</p:attrName>
                                        </p:attrNameLst>
                                      </p:cBhvr>
                                      <p:to>
                                        <p:strVal val="visible"/>
                                      </p:to>
                                    </p:set>
                                    <p:animEffect transition="in" filter="wipe(left)">
                                      <p:cBhvr>
                                        <p:cTn id="102"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ldLvl="2" build="p"/>
      <p:bldP spid="64516" grpId="0" animBg="1"/>
      <p:bldP spid="6451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76802" name="Rectangle 2"/>
          <p:cNvSpPr>
            <a:spLocks noGrp="1"/>
          </p:cNvSpPr>
          <p:nvPr>
            <p:ph idx="1"/>
          </p:nvPr>
        </p:nvSpPr>
        <p:spPr>
          <a:xfrm>
            <a:off x="685800" y="1600200"/>
            <a:ext cx="7772400" cy="4267200"/>
          </a:xfrm>
        </p:spPr>
        <p:txBody>
          <a:bodyPr vert="horz" wrap="square" lIns="91440" tIns="45720" rIns="91440" bIns="45720" anchor="t"/>
          <a:p>
            <a:pPr eaLnBrk="1" hangingPunct="1"/>
            <a:r>
              <a:rPr lang="en-US" altLang="zh-CN" b="1" dirty="0"/>
              <a:t>LEX</a:t>
            </a:r>
            <a:r>
              <a:rPr lang="zh-CN" altLang="en-US" b="1" dirty="0"/>
              <a:t>的工作过程：</a:t>
            </a:r>
            <a:endParaRPr lang="zh-CN" altLang="en-US" b="1" dirty="0"/>
          </a:p>
          <a:p>
            <a:pPr lvl="1" indent="-436245" eaLnBrk="1" hangingPunct="1">
              <a:spcBef>
                <a:spcPct val="40000"/>
              </a:spcBef>
            </a:pPr>
            <a:r>
              <a:rPr lang="zh-CN" altLang="en-US" b="1" dirty="0"/>
              <a:t>首先，对每条识别规则</a:t>
            </a:r>
            <a:r>
              <a:rPr lang="en-US" altLang="zh-CN" b="1" dirty="0"/>
              <a:t>P</a:t>
            </a:r>
            <a:r>
              <a:rPr lang="en-US" altLang="zh-CN" b="1" baseline="-25000" dirty="0"/>
              <a:t>i</a:t>
            </a:r>
            <a:r>
              <a:rPr lang="zh-CN" altLang="en-US" b="1" dirty="0"/>
              <a:t>构造一个相应的非确定有限自动机</a:t>
            </a:r>
            <a:r>
              <a:rPr lang="en-US" altLang="zh-CN" b="1" dirty="0"/>
              <a:t>M</a:t>
            </a:r>
            <a:r>
              <a:rPr lang="en-US" altLang="zh-CN" b="1" baseline="-25000" dirty="0"/>
              <a:t>i</a:t>
            </a:r>
            <a:r>
              <a:rPr lang="zh-CN" altLang="en-US" b="1" dirty="0"/>
              <a:t>；</a:t>
            </a:r>
            <a:endParaRPr lang="zh-CN" altLang="en-US" b="1" dirty="0"/>
          </a:p>
          <a:p>
            <a:pPr lvl="1" indent="-436245" eaLnBrk="1" hangingPunct="1">
              <a:spcBef>
                <a:spcPct val="40000"/>
              </a:spcBef>
            </a:pPr>
            <a:r>
              <a:rPr lang="zh-CN" altLang="en-US" b="1" dirty="0"/>
              <a:t>然后，引进一个新初态</a:t>
            </a:r>
            <a:r>
              <a:rPr lang="en-US" altLang="zh-CN" b="1" dirty="0"/>
              <a:t>X</a:t>
            </a:r>
            <a:r>
              <a:rPr lang="zh-CN" altLang="en-US" b="1" dirty="0"/>
              <a:t>，通过</a:t>
            </a:r>
            <a:r>
              <a:rPr lang="zh-CN" altLang="en-US" b="1" dirty="0">
                <a:sym typeface="Symbol" panose="05050102010706020507" pitchFamily="18" charset="2"/>
              </a:rPr>
              <a:t></a:t>
            </a:r>
            <a:r>
              <a:rPr lang="zh-CN" altLang="en-US" b="1" dirty="0"/>
              <a:t>弧，将这些自动机连接成一个新的</a:t>
            </a:r>
            <a:r>
              <a:rPr lang="en-US" altLang="zh-CN" b="1" dirty="0"/>
              <a:t>NFA</a:t>
            </a:r>
            <a:r>
              <a:rPr lang="zh-CN" altLang="en-US" b="1" dirty="0"/>
              <a:t>；</a:t>
            </a:r>
            <a:endParaRPr lang="zh-CN" altLang="en-US" b="1" dirty="0"/>
          </a:p>
          <a:p>
            <a:pPr lvl="1" indent="-436245" eaLnBrk="1" hangingPunct="1">
              <a:spcBef>
                <a:spcPct val="40000"/>
              </a:spcBef>
            </a:pPr>
            <a:r>
              <a:rPr lang="zh-CN" altLang="en-US" b="1" dirty="0"/>
              <a:t>最后，把</a:t>
            </a:r>
            <a:r>
              <a:rPr lang="en-US" altLang="zh-CN" b="1" dirty="0"/>
              <a:t>M</a:t>
            </a:r>
            <a:r>
              <a:rPr lang="zh-CN" altLang="en-US" b="1" dirty="0"/>
              <a:t>确定化、最小化，生成该</a:t>
            </a:r>
            <a:r>
              <a:rPr lang="en-US" altLang="zh-CN" b="1" dirty="0"/>
              <a:t>DFA</a:t>
            </a:r>
            <a:r>
              <a:rPr lang="zh-CN" altLang="en-US" b="1" dirty="0"/>
              <a:t>的状态转换表和控制执行程序</a:t>
            </a:r>
            <a:endParaRPr lang="zh-CN" altLang="en-US" b="1" dirty="0"/>
          </a:p>
          <a:p>
            <a:pPr eaLnBrk="1" hangingPunct="1"/>
            <a:endParaRPr lang="en-US" altLang="zh-CN"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2">
                                            <p:txEl>
                                              <p:charRg st="0" end="10"/>
                                            </p:txEl>
                                          </p:spTgt>
                                        </p:tgtEl>
                                        <p:attrNameLst>
                                          <p:attrName>style.visibility</p:attrName>
                                        </p:attrNameLst>
                                      </p:cBhvr>
                                      <p:to>
                                        <p:strVal val="visible"/>
                                      </p:to>
                                    </p:set>
                                    <p:animEffect transition="in" filter="wipe(left)">
                                      <p:cBhvr>
                                        <p:cTn id="7" dur="500"/>
                                        <p:tgtEl>
                                          <p:spTgt spid="76802">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2">
                                            <p:txEl>
                                              <p:charRg st="10" end="41"/>
                                            </p:txEl>
                                          </p:spTgt>
                                        </p:tgtEl>
                                        <p:attrNameLst>
                                          <p:attrName>style.visibility</p:attrName>
                                        </p:attrNameLst>
                                      </p:cBhvr>
                                      <p:to>
                                        <p:strVal val="visible"/>
                                      </p:to>
                                    </p:set>
                                    <p:animEffect transition="in" filter="wipe(left)">
                                      <p:cBhvr>
                                        <p:cTn id="12" dur="500"/>
                                        <p:tgtEl>
                                          <p:spTgt spid="76802">
                                            <p:txEl>
                                              <p:charRg st="1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2">
                                            <p:txEl>
                                              <p:charRg st="41" end="76"/>
                                            </p:txEl>
                                          </p:spTgt>
                                        </p:tgtEl>
                                        <p:attrNameLst>
                                          <p:attrName>style.visibility</p:attrName>
                                        </p:attrNameLst>
                                      </p:cBhvr>
                                      <p:to>
                                        <p:strVal val="visible"/>
                                      </p:to>
                                    </p:set>
                                    <p:animEffect transition="in" filter="wipe(left)">
                                      <p:cBhvr>
                                        <p:cTn id="17" dur="500"/>
                                        <p:tgtEl>
                                          <p:spTgt spid="76802">
                                            <p:txEl>
                                              <p:charRg st="41"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2">
                                            <p:txEl>
                                              <p:charRg st="76" end="109"/>
                                            </p:txEl>
                                          </p:spTgt>
                                        </p:tgtEl>
                                        <p:attrNameLst>
                                          <p:attrName>style.visibility</p:attrName>
                                        </p:attrNameLst>
                                      </p:cBhvr>
                                      <p:to>
                                        <p:strVal val="visible"/>
                                      </p:to>
                                    </p:set>
                                    <p:animEffect transition="in" filter="wipe(left)">
                                      <p:cBhvr>
                                        <p:cTn id="22" dur="500"/>
                                        <p:tgtEl>
                                          <p:spTgt spid="76802">
                                            <p:txEl>
                                              <p:charRg st="76"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ldLvl="2"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114690" name="Oval 4"/>
          <p:cNvSpPr/>
          <p:nvPr/>
        </p:nvSpPr>
        <p:spPr>
          <a:xfrm>
            <a:off x="1295400" y="28956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X</a:t>
            </a:r>
            <a:endParaRPr lang="en-US" altLang="zh-CN" sz="2400" b="1" u="none" dirty="0">
              <a:solidFill>
                <a:schemeClr val="tx1"/>
              </a:solidFill>
              <a:latin typeface="Times New Roman" panose="02020603050405020304" pitchFamily="18" charset="0"/>
            </a:endParaRPr>
          </a:p>
        </p:txBody>
      </p:sp>
      <p:sp>
        <p:nvSpPr>
          <p:cNvPr id="114691" name="Rectangle 6"/>
          <p:cNvSpPr/>
          <p:nvPr/>
        </p:nvSpPr>
        <p:spPr>
          <a:xfrm>
            <a:off x="1981200" y="2743200"/>
            <a:ext cx="838200" cy="533400"/>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
        <p:nvSpPr>
          <p:cNvPr id="114692" name="Oval 7"/>
          <p:cNvSpPr/>
          <p:nvPr/>
        </p:nvSpPr>
        <p:spPr>
          <a:xfrm>
            <a:off x="3048000" y="28956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endParaRPr lang="en-GB" altLang="zh-CN" sz="2400" b="1" u="none" dirty="0">
              <a:solidFill>
                <a:schemeClr val="tx1"/>
              </a:solidFill>
              <a:latin typeface="Times New Roman" panose="02020603050405020304" pitchFamily="18" charset="0"/>
            </a:endParaRPr>
          </a:p>
        </p:txBody>
      </p:sp>
      <p:sp>
        <p:nvSpPr>
          <p:cNvPr id="114693" name="Oval 9"/>
          <p:cNvSpPr/>
          <p:nvPr/>
        </p:nvSpPr>
        <p:spPr>
          <a:xfrm>
            <a:off x="3048000" y="44196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endParaRPr lang="en-GB" altLang="zh-CN" sz="2400" b="1" u="none" dirty="0">
              <a:solidFill>
                <a:schemeClr val="tx1"/>
              </a:solidFill>
              <a:latin typeface="Times New Roman" panose="02020603050405020304" pitchFamily="18" charset="0"/>
            </a:endParaRPr>
          </a:p>
        </p:txBody>
      </p:sp>
      <p:sp>
        <p:nvSpPr>
          <p:cNvPr id="114694" name="Oval 10"/>
          <p:cNvSpPr/>
          <p:nvPr/>
        </p:nvSpPr>
        <p:spPr>
          <a:xfrm>
            <a:off x="3048000" y="16002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endParaRPr lang="en-GB" altLang="zh-CN" sz="2400" b="1" u="none" dirty="0">
              <a:solidFill>
                <a:schemeClr val="tx1"/>
              </a:solidFill>
              <a:latin typeface="Times New Roman" panose="02020603050405020304" pitchFamily="18" charset="0"/>
            </a:endParaRPr>
          </a:p>
        </p:txBody>
      </p:sp>
      <p:sp>
        <p:nvSpPr>
          <p:cNvPr id="114695" name="Oval 12"/>
          <p:cNvSpPr/>
          <p:nvPr/>
        </p:nvSpPr>
        <p:spPr>
          <a:xfrm>
            <a:off x="7010400" y="28956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P</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114696" name="Line 13"/>
          <p:cNvSpPr/>
          <p:nvPr/>
        </p:nvSpPr>
        <p:spPr>
          <a:xfrm flipV="1">
            <a:off x="1828800" y="2057400"/>
            <a:ext cx="1295400" cy="914400"/>
          </a:xfrm>
          <a:prstGeom prst="line">
            <a:avLst/>
          </a:prstGeom>
          <a:ln w="19050" cap="flat" cmpd="sng">
            <a:solidFill>
              <a:schemeClr val="tx1"/>
            </a:solidFill>
            <a:prstDash val="solid"/>
            <a:round/>
            <a:headEnd type="none" w="med" len="med"/>
            <a:tailEnd type="stealth" w="lg" len="lg"/>
          </a:ln>
        </p:spPr>
      </p:sp>
      <p:sp>
        <p:nvSpPr>
          <p:cNvPr id="114697" name="Line 14"/>
          <p:cNvSpPr/>
          <p:nvPr/>
        </p:nvSpPr>
        <p:spPr>
          <a:xfrm>
            <a:off x="3657600" y="1828800"/>
            <a:ext cx="1066800" cy="0"/>
          </a:xfrm>
          <a:prstGeom prst="line">
            <a:avLst/>
          </a:prstGeom>
          <a:ln w="19050" cap="flat" cmpd="sng">
            <a:solidFill>
              <a:schemeClr val="tx1"/>
            </a:solidFill>
            <a:prstDash val="solid"/>
            <a:round/>
            <a:headEnd type="none" w="med" len="med"/>
            <a:tailEnd type="stealth" w="lg" len="lg"/>
          </a:ln>
        </p:spPr>
      </p:sp>
      <p:sp>
        <p:nvSpPr>
          <p:cNvPr id="114698" name="Line 16"/>
          <p:cNvSpPr/>
          <p:nvPr/>
        </p:nvSpPr>
        <p:spPr>
          <a:xfrm>
            <a:off x="1905000" y="3200400"/>
            <a:ext cx="1143000" cy="0"/>
          </a:xfrm>
          <a:prstGeom prst="line">
            <a:avLst/>
          </a:prstGeom>
          <a:ln w="19050" cap="flat" cmpd="sng">
            <a:solidFill>
              <a:schemeClr val="tx1"/>
            </a:solidFill>
            <a:prstDash val="solid"/>
            <a:round/>
            <a:headEnd type="none" w="med" len="med"/>
            <a:tailEnd type="stealth" w="lg" len="lg"/>
          </a:ln>
        </p:spPr>
      </p:sp>
      <p:sp>
        <p:nvSpPr>
          <p:cNvPr id="114699" name="Line 17"/>
          <p:cNvSpPr/>
          <p:nvPr/>
        </p:nvSpPr>
        <p:spPr>
          <a:xfrm>
            <a:off x="3657600" y="3200400"/>
            <a:ext cx="1066800" cy="0"/>
          </a:xfrm>
          <a:prstGeom prst="line">
            <a:avLst/>
          </a:prstGeom>
          <a:ln w="19050" cap="flat" cmpd="sng">
            <a:solidFill>
              <a:schemeClr val="tx1"/>
            </a:solidFill>
            <a:prstDash val="solid"/>
            <a:round/>
            <a:headEnd type="none" w="med" len="med"/>
            <a:tailEnd type="stealth" w="lg" len="lg"/>
          </a:ln>
        </p:spPr>
      </p:sp>
      <p:sp>
        <p:nvSpPr>
          <p:cNvPr id="114700" name="Line 18"/>
          <p:cNvSpPr/>
          <p:nvPr/>
        </p:nvSpPr>
        <p:spPr>
          <a:xfrm>
            <a:off x="5791200" y="3200400"/>
            <a:ext cx="1219200" cy="0"/>
          </a:xfrm>
          <a:prstGeom prst="line">
            <a:avLst/>
          </a:prstGeom>
          <a:ln w="19050" cap="flat" cmpd="sng">
            <a:solidFill>
              <a:schemeClr val="tx1"/>
            </a:solidFill>
            <a:prstDash val="solid"/>
            <a:round/>
            <a:headEnd type="none" w="med" len="med"/>
            <a:tailEnd type="stealth" w="lg" len="lg"/>
          </a:ln>
        </p:spPr>
      </p:sp>
      <p:sp>
        <p:nvSpPr>
          <p:cNvPr id="114701" name="Line 19"/>
          <p:cNvSpPr/>
          <p:nvPr/>
        </p:nvSpPr>
        <p:spPr>
          <a:xfrm>
            <a:off x="1752600" y="3352800"/>
            <a:ext cx="1295400" cy="1219200"/>
          </a:xfrm>
          <a:prstGeom prst="line">
            <a:avLst/>
          </a:prstGeom>
          <a:ln w="19050" cap="flat" cmpd="sng">
            <a:solidFill>
              <a:schemeClr val="tx1"/>
            </a:solidFill>
            <a:prstDash val="solid"/>
            <a:round/>
            <a:headEnd type="none" w="med" len="med"/>
            <a:tailEnd type="stealth" w="lg" len="lg"/>
          </a:ln>
        </p:spPr>
      </p:sp>
      <p:sp>
        <p:nvSpPr>
          <p:cNvPr id="114702" name="Line 20"/>
          <p:cNvSpPr/>
          <p:nvPr/>
        </p:nvSpPr>
        <p:spPr>
          <a:xfrm>
            <a:off x="3657600" y="4724400"/>
            <a:ext cx="1143000" cy="0"/>
          </a:xfrm>
          <a:prstGeom prst="line">
            <a:avLst/>
          </a:prstGeom>
          <a:ln w="19050" cap="flat" cmpd="sng">
            <a:solidFill>
              <a:schemeClr val="tx1"/>
            </a:solidFill>
            <a:prstDash val="solid"/>
            <a:round/>
            <a:headEnd type="none" w="med" len="med"/>
            <a:tailEnd type="stealth" w="lg" len="lg"/>
          </a:ln>
        </p:spPr>
      </p:sp>
      <p:sp>
        <p:nvSpPr>
          <p:cNvPr id="114703" name="Rectangle 22"/>
          <p:cNvSpPr/>
          <p:nvPr/>
        </p:nvSpPr>
        <p:spPr>
          <a:xfrm>
            <a:off x="1981200" y="2057400"/>
            <a:ext cx="838200" cy="533400"/>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800" b="1" u="none" dirty="0">
              <a:solidFill>
                <a:schemeClr val="tx1"/>
              </a:solidFill>
              <a:latin typeface="宋体" panose="02010600030101010101" pitchFamily="2" charset="-122"/>
              <a:sym typeface="Symbol" panose="05050102010706020507" pitchFamily="18" charset="2"/>
            </a:endParaRPr>
          </a:p>
        </p:txBody>
      </p:sp>
      <p:sp>
        <p:nvSpPr>
          <p:cNvPr id="114704" name="Rectangle 23"/>
          <p:cNvSpPr/>
          <p:nvPr/>
        </p:nvSpPr>
        <p:spPr>
          <a:xfrm>
            <a:off x="1676400" y="3657600"/>
            <a:ext cx="838200" cy="533400"/>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
        <p:nvSpPr>
          <p:cNvPr id="114705" name="Rectangle 24"/>
          <p:cNvSpPr/>
          <p:nvPr/>
        </p:nvSpPr>
        <p:spPr>
          <a:xfrm>
            <a:off x="2895600" y="3657600"/>
            <a:ext cx="838200" cy="533400"/>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
        <p:nvSpPr>
          <p:cNvPr id="114706" name="Rectangle 27"/>
          <p:cNvSpPr/>
          <p:nvPr/>
        </p:nvSpPr>
        <p:spPr>
          <a:xfrm>
            <a:off x="4724400" y="1371600"/>
            <a:ext cx="1066800" cy="762000"/>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p>
            <a:pPr algn="ctr"/>
            <a:r>
              <a:rPr lang="en-US" altLang="zh-CN" sz="2800" b="1" u="none" dirty="0">
                <a:solidFill>
                  <a:schemeClr val="tx1"/>
                </a:solidFill>
                <a:latin typeface="Times New Roman" panose="02020603050405020304" pitchFamily="18" charset="0"/>
              </a:rPr>
              <a:t>M</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114707" name="Rectangle 28"/>
          <p:cNvSpPr/>
          <p:nvPr/>
        </p:nvSpPr>
        <p:spPr>
          <a:xfrm>
            <a:off x="4800600" y="4343400"/>
            <a:ext cx="1066800" cy="762000"/>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p>
            <a:pPr algn="ctr"/>
            <a:r>
              <a:rPr lang="en-US" altLang="zh-CN" sz="2800" b="1" u="none" dirty="0">
                <a:solidFill>
                  <a:schemeClr val="tx1"/>
                </a:solidFill>
                <a:latin typeface="Times New Roman" panose="02020603050405020304" pitchFamily="18" charset="0"/>
              </a:rPr>
              <a:t>M</a:t>
            </a:r>
            <a:r>
              <a:rPr lang="en-US" altLang="zh-CN" sz="2800" b="1" u="none" baseline="-25000" dirty="0">
                <a:solidFill>
                  <a:schemeClr val="tx1"/>
                </a:solidFill>
                <a:latin typeface="Times New Roman" panose="02020603050405020304" pitchFamily="18" charset="0"/>
              </a:rPr>
              <a:t>m</a:t>
            </a:r>
            <a:endParaRPr lang="en-US" altLang="zh-CN" sz="2400" b="1" u="none" dirty="0">
              <a:solidFill>
                <a:schemeClr val="tx1"/>
              </a:solidFill>
              <a:latin typeface="Times New Roman" panose="02020603050405020304" pitchFamily="18" charset="0"/>
            </a:endParaRPr>
          </a:p>
        </p:txBody>
      </p:sp>
      <p:sp>
        <p:nvSpPr>
          <p:cNvPr id="114708" name="Rectangle 29"/>
          <p:cNvSpPr/>
          <p:nvPr/>
        </p:nvSpPr>
        <p:spPr>
          <a:xfrm>
            <a:off x="4724400" y="2743200"/>
            <a:ext cx="1066800" cy="762000"/>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p>
            <a:pPr algn="ctr"/>
            <a:r>
              <a:rPr lang="en-US" altLang="zh-CN" sz="2800" b="1" u="none" dirty="0">
                <a:solidFill>
                  <a:schemeClr val="tx1"/>
                </a:solidFill>
                <a:latin typeface="Times New Roman" panose="02020603050405020304" pitchFamily="18" charset="0"/>
              </a:rPr>
              <a:t>M</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114709" name="Oval 32"/>
          <p:cNvSpPr/>
          <p:nvPr/>
        </p:nvSpPr>
        <p:spPr>
          <a:xfrm>
            <a:off x="7010400" y="15240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P</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114710" name="Line 33"/>
          <p:cNvSpPr/>
          <p:nvPr/>
        </p:nvSpPr>
        <p:spPr>
          <a:xfrm>
            <a:off x="5791200" y="1828800"/>
            <a:ext cx="1219200" cy="0"/>
          </a:xfrm>
          <a:prstGeom prst="line">
            <a:avLst/>
          </a:prstGeom>
          <a:ln w="19050" cap="flat" cmpd="sng">
            <a:solidFill>
              <a:schemeClr val="tx1"/>
            </a:solidFill>
            <a:prstDash val="solid"/>
            <a:round/>
            <a:headEnd type="none" w="med" len="med"/>
            <a:tailEnd type="stealth" w="lg" len="lg"/>
          </a:ln>
        </p:spPr>
      </p:sp>
      <p:sp>
        <p:nvSpPr>
          <p:cNvPr id="114711" name="Oval 34"/>
          <p:cNvSpPr/>
          <p:nvPr/>
        </p:nvSpPr>
        <p:spPr>
          <a:xfrm>
            <a:off x="7086600" y="44196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P</a:t>
            </a:r>
            <a:r>
              <a:rPr lang="en-US" altLang="zh-CN" sz="2800" b="1" u="none" baseline="-25000" dirty="0">
                <a:solidFill>
                  <a:schemeClr val="tx1"/>
                </a:solidFill>
                <a:latin typeface="Times New Roman" panose="02020603050405020304" pitchFamily="18" charset="0"/>
              </a:rPr>
              <a:t>m</a:t>
            </a:r>
            <a:endParaRPr lang="en-US" altLang="zh-CN" sz="2400" b="1" u="none" dirty="0">
              <a:solidFill>
                <a:schemeClr val="tx1"/>
              </a:solidFill>
              <a:latin typeface="Times New Roman" panose="02020603050405020304" pitchFamily="18" charset="0"/>
            </a:endParaRPr>
          </a:p>
        </p:txBody>
      </p:sp>
      <p:sp>
        <p:nvSpPr>
          <p:cNvPr id="114712" name="Line 35"/>
          <p:cNvSpPr/>
          <p:nvPr/>
        </p:nvSpPr>
        <p:spPr>
          <a:xfrm>
            <a:off x="5867400" y="4724400"/>
            <a:ext cx="1219200" cy="0"/>
          </a:xfrm>
          <a:prstGeom prst="line">
            <a:avLst/>
          </a:prstGeom>
          <a:ln w="19050" cap="flat" cmpd="sng">
            <a:solidFill>
              <a:schemeClr val="tx1"/>
            </a:solidFill>
            <a:prstDash val="solid"/>
            <a:round/>
            <a:headEnd type="none" w="med" len="med"/>
            <a:tailEnd type="stealth" w="lg" len="lg"/>
          </a:ln>
        </p:spPr>
      </p:sp>
      <p:sp>
        <p:nvSpPr>
          <p:cNvPr id="114713" name="Rectangle 36"/>
          <p:cNvSpPr/>
          <p:nvPr/>
        </p:nvSpPr>
        <p:spPr>
          <a:xfrm>
            <a:off x="6858000" y="3581400"/>
            <a:ext cx="838200" cy="533400"/>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
        <p:nvSpPr>
          <p:cNvPr id="114714" name="Rectangle 37"/>
          <p:cNvSpPr/>
          <p:nvPr/>
        </p:nvSpPr>
        <p:spPr>
          <a:xfrm>
            <a:off x="4953000" y="3657600"/>
            <a:ext cx="838200" cy="533400"/>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Tree>
  </p:cSld>
  <p:clrMapOvr>
    <a:masterClrMapping/>
  </p:clrMapOvr>
  <p:transition spd="med">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en-US" sz="1200" u="none" dirty="0">
                <a:solidFill>
                  <a:schemeClr val="tx1"/>
                </a:solidFill>
              </a:rPr>
            </a:fld>
            <a:endParaRPr lang="en-US" altLang="en-US" sz="1200" u="none" dirty="0">
              <a:solidFill>
                <a:schemeClr val="tx1"/>
              </a:solidFill>
            </a:endParaRPr>
          </a:p>
        </p:txBody>
      </p:sp>
      <p:sp>
        <p:nvSpPr>
          <p:cNvPr id="115714" name="Rectangle 3"/>
          <p:cNvSpPr>
            <a:spLocks noGrp="1"/>
          </p:cNvSpPr>
          <p:nvPr>
            <p:ph type="title"/>
          </p:nvPr>
        </p:nvSpPr>
        <p:spPr>
          <a:xfrm>
            <a:off x="574675" y="17463"/>
            <a:ext cx="8001000" cy="854075"/>
          </a:xfrm>
        </p:spPr>
        <p:txBody>
          <a:bodyPr vert="horz" wrap="square" lIns="91440" tIns="45720" rIns="91440" bIns="45720" anchor="b"/>
          <a:p>
            <a:pPr algn="ctr" eaLnBrk="1" hangingPunct="1"/>
            <a:r>
              <a:rPr lang="zh-CN" altLang="en-GB" dirty="0">
                <a:latin typeface="黑体" panose="02010609060101010101" pitchFamily="49" charset="-122"/>
              </a:rPr>
              <a:t>知识体系汇总</a:t>
            </a:r>
            <a:endParaRPr lang="zh-CN" altLang="en-GB" dirty="0">
              <a:latin typeface="黑体" panose="02010609060101010101" pitchFamily="49" charset="-122"/>
            </a:endParaRPr>
          </a:p>
        </p:txBody>
      </p:sp>
      <p:sp>
        <p:nvSpPr>
          <p:cNvPr id="62467" name="Rectangle 3"/>
          <p:cNvSpPr>
            <a:spLocks noGrp="1"/>
          </p:cNvSpPr>
          <p:nvPr>
            <p:ph idx="4294967295"/>
          </p:nvPr>
        </p:nvSpPr>
        <p:spPr>
          <a:xfrm>
            <a:off x="695325" y="1333500"/>
            <a:ext cx="7770813" cy="5211763"/>
          </a:xfrm>
        </p:spPr>
        <p:txBody>
          <a:bodyPr vert="horz" wrap="square" lIns="91440" tIns="45720" rIns="91440" bIns="45720" anchor="t"/>
          <a:p>
            <a:pPr marL="469900" marR="0" indent="-46990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o"/>
            </a:pPr>
            <a:r>
              <a:rPr kumimoji="0" lang="zh-CN" altLang="en-US" sz="2800" b="1" i="0" u="none" strike="noStrike" kern="0" cap="none" spc="0" normalizeH="0" baseline="0" noProof="1" dirty="0">
                <a:solidFill>
                  <a:srgbClr val="FF0000"/>
                </a:solidFill>
                <a:latin typeface="+mn-lt"/>
                <a:ea typeface="+mn-ea"/>
                <a:cs typeface="+mn-lt"/>
                <a:sym typeface="+mn-ea"/>
              </a:rPr>
              <a:t>创新</a:t>
            </a:r>
            <a:r>
              <a:rPr kumimoji="0" lang="zh-CN" altLang="en-US" sz="2800" b="1" i="0" u="none" strike="noStrike" kern="0" cap="none" spc="0" normalizeH="0" baseline="0" noProof="1" dirty="0">
                <a:solidFill>
                  <a:schemeClr val="tx1"/>
                </a:solidFill>
                <a:latin typeface="+mn-lt"/>
                <a:ea typeface="+mn-ea"/>
                <a:cs typeface="+mn-lt"/>
                <a:sym typeface="+mn-ea"/>
              </a:rPr>
              <a:t>（</a:t>
            </a:r>
            <a:r>
              <a:rPr kumimoji="0" lang="zh-CN" altLang="en-US" sz="2800" b="1" i="0" u="none" strike="noStrike" kern="0" cap="none" spc="0" normalizeH="0" baseline="0" noProof="1" dirty="0">
                <a:solidFill>
                  <a:schemeClr val="tx1"/>
                </a:solidFill>
                <a:latin typeface="+mn-lt"/>
                <a:ea typeface="+mn-ea"/>
                <a:cs typeface="+mn-lt"/>
              </a:rPr>
              <a:t>表达模式）</a:t>
            </a:r>
            <a:endParaRPr kumimoji="0" lang="zh-CN" altLang="en-US" sz="2800" b="1" i="0" u="none" strike="noStrike" kern="0" cap="none" spc="0" normalizeH="0" baseline="0" noProof="1" dirty="0">
              <a:solidFill>
                <a:schemeClr val="tx1"/>
              </a:solidFill>
              <a:latin typeface="+mn-lt"/>
              <a:ea typeface="+mn-ea"/>
              <a:cs typeface="+mn-lt"/>
            </a:endParaRPr>
          </a:p>
          <a:p>
            <a:pPr marL="908050" marR="0" lvl="1" indent="-43688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lt"/>
              </a:rPr>
              <a:t>从集合到公式，从确定拓展到非确定的自动机</a:t>
            </a:r>
            <a:endParaRPr kumimoji="0" lang="zh-CN" altLang="en-US" sz="2400" b="1" i="0" u="none" strike="noStrike" kern="0" cap="none" spc="0" normalizeH="0" baseline="0" noProof="1" dirty="0">
              <a:solidFill>
                <a:schemeClr val="tx1"/>
              </a:solidFill>
              <a:latin typeface="+mn-lt"/>
              <a:ea typeface="+mn-ea"/>
              <a:cs typeface="+mn-lt"/>
            </a:endParaRPr>
          </a:p>
          <a:p>
            <a:pPr marL="908050" marR="0" lvl="1" indent="-43688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lt"/>
              </a:rPr>
              <a:t>王国俊的案例</a:t>
            </a:r>
            <a:endParaRPr kumimoji="0" lang="zh-CN" altLang="en-US" sz="2400" b="1" i="0" u="none" strike="noStrike" kern="0" cap="none" spc="0" normalizeH="0" baseline="0" noProof="1" dirty="0">
              <a:solidFill>
                <a:schemeClr val="tx1"/>
              </a:solidFill>
              <a:latin typeface="+mn-lt"/>
              <a:ea typeface="+mn-ea"/>
              <a:cs typeface="+mn-lt"/>
            </a:endParaRPr>
          </a:p>
          <a:p>
            <a:pPr marL="469900" marR="0" indent="-46990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o"/>
            </a:pPr>
            <a:r>
              <a:rPr kumimoji="0" lang="zh-CN" altLang="en-US" sz="2800" b="1" i="0" u="none" strike="noStrike" kern="0" cap="none" spc="0" normalizeH="0" baseline="0" noProof="1" dirty="0">
                <a:solidFill>
                  <a:srgbClr val="FF0000"/>
                </a:solidFill>
                <a:latin typeface="+mn-lt"/>
                <a:ea typeface="+mn-ea"/>
                <a:cs typeface="+mn-lt"/>
              </a:rPr>
              <a:t>协调</a:t>
            </a:r>
            <a:r>
              <a:rPr kumimoji="0" lang="zh-CN" altLang="en-US" sz="2800" b="1" i="0" u="none" strike="noStrike" kern="0" cap="none" spc="0" normalizeH="0" baseline="0" noProof="1" dirty="0">
                <a:solidFill>
                  <a:schemeClr val="tx1"/>
                </a:solidFill>
                <a:latin typeface="+mn-lt"/>
                <a:ea typeface="+mn-ea"/>
                <a:cs typeface="+mn-lt"/>
              </a:rPr>
              <a:t>（集合、表达式、自动机</a:t>
            </a:r>
            <a:r>
              <a:rPr kumimoji="0" lang="zh-CN" altLang="en-US" sz="2800" b="1" i="0" u="none" strike="noStrike" kern="0" cap="none" spc="0" normalizeH="0" baseline="0" noProof="1" dirty="0">
                <a:solidFill>
                  <a:schemeClr val="tx1"/>
                </a:solidFill>
                <a:latin typeface="+mn-lt"/>
                <a:ea typeface="+mn-ea"/>
                <a:cs typeface="+mn-lt"/>
                <a:sym typeface="+mn-ea"/>
              </a:rPr>
              <a:t>、文法</a:t>
            </a:r>
            <a:r>
              <a:rPr kumimoji="0" lang="zh-CN" altLang="en-US" sz="2800" b="1" i="0" u="none" strike="noStrike" kern="0" cap="none" spc="0" normalizeH="0" baseline="0" noProof="1" dirty="0">
                <a:solidFill>
                  <a:schemeClr val="tx1"/>
                </a:solidFill>
                <a:latin typeface="+mn-lt"/>
                <a:ea typeface="+mn-ea"/>
                <a:cs typeface="+mn-lt"/>
              </a:rPr>
              <a:t>）</a:t>
            </a:r>
            <a:endParaRPr kumimoji="0" lang="zh-CN" altLang="en-US" sz="2800" b="1" i="0" u="none" strike="noStrike" kern="0" cap="none" spc="0" normalizeH="0" baseline="0" noProof="1" dirty="0">
              <a:solidFill>
                <a:schemeClr val="tx1"/>
              </a:solidFill>
              <a:latin typeface="+mn-lt"/>
              <a:ea typeface="+mn-ea"/>
              <a:cs typeface="+mn-lt"/>
            </a:endParaRPr>
          </a:p>
          <a:p>
            <a:pPr marL="908050" marR="0" lvl="1" indent="-43688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lt"/>
                <a:sym typeface="+mn-ea"/>
              </a:rPr>
              <a:t>每个子内容之间又是</a:t>
            </a:r>
            <a:r>
              <a:rPr kumimoji="0" lang="zh-CN" altLang="en-US" sz="2400" b="1" i="0" u="none" strike="noStrike" kern="0" cap="none" spc="0" normalizeH="0" baseline="0" noProof="1" dirty="0">
                <a:solidFill>
                  <a:srgbClr val="FF0000"/>
                </a:solidFill>
                <a:latin typeface="+mn-lt"/>
                <a:ea typeface="+mn-ea"/>
                <a:cs typeface="+mn-lt"/>
                <a:sym typeface="+mn-ea"/>
              </a:rPr>
              <a:t>辩证统一</a:t>
            </a:r>
            <a:r>
              <a:rPr kumimoji="0" lang="zh-CN" altLang="en-US" sz="2400" b="1" i="0" u="none" strike="noStrike" kern="0" cap="none" spc="0" normalizeH="0" baseline="0" noProof="1" dirty="0">
                <a:solidFill>
                  <a:schemeClr val="tx1"/>
                </a:solidFill>
                <a:latin typeface="+mn-lt"/>
                <a:ea typeface="+mn-ea"/>
                <a:cs typeface="+mn-lt"/>
                <a:sym typeface="+mn-ea"/>
              </a:rPr>
              <a:t>的</a:t>
            </a:r>
            <a:endParaRPr kumimoji="0" lang="zh-CN" altLang="en-US" sz="2400" b="1" i="0" u="none" strike="noStrike" kern="0" cap="none" spc="0" normalizeH="0" baseline="0" noProof="1" dirty="0">
              <a:solidFill>
                <a:schemeClr val="tx1"/>
              </a:solidFill>
              <a:latin typeface="+mn-lt"/>
              <a:ea typeface="+mn-ea"/>
              <a:cs typeface="+mn-lt"/>
              <a:sym typeface="+mn-ea"/>
            </a:endParaRPr>
          </a:p>
          <a:p>
            <a:pPr marL="1304925" marR="0" lvl="2" indent="-395605"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o"/>
            </a:pPr>
            <a:r>
              <a:rPr kumimoji="0" lang="zh-CN" altLang="en-US" sz="2000" b="1" i="0" u="none" strike="noStrike" kern="0" cap="none" spc="0" normalizeH="0" baseline="0" noProof="1" dirty="0">
                <a:solidFill>
                  <a:schemeClr val="tx1"/>
                </a:solidFill>
                <a:latin typeface="+mn-lt"/>
                <a:ea typeface="+mn-ea"/>
                <a:cs typeface="+mn-lt"/>
                <a:sym typeface="+mn-ea"/>
              </a:rPr>
              <a:t>如</a:t>
            </a:r>
            <a:r>
              <a:rPr kumimoji="0" lang="en-US" altLang="zh-CN" sz="2000" b="1" i="0" u="none" strike="noStrike" kern="0" cap="none" spc="0" normalizeH="0" baseline="0" noProof="1" dirty="0">
                <a:solidFill>
                  <a:schemeClr val="tx1"/>
                </a:solidFill>
                <a:latin typeface="+mn-lt"/>
                <a:ea typeface="+mn-ea"/>
                <a:cs typeface="+mn-lt"/>
                <a:sym typeface="+mn-ea"/>
              </a:rPr>
              <a:t>DFA</a:t>
            </a:r>
            <a:r>
              <a:rPr kumimoji="0" lang="zh-CN" altLang="en-US" sz="2000" b="1" i="0" u="none" strike="noStrike" kern="0" cap="none" spc="0" normalizeH="0" baseline="0" noProof="1" dirty="0">
                <a:solidFill>
                  <a:schemeClr val="tx1"/>
                </a:solidFill>
                <a:latin typeface="+mn-lt"/>
                <a:ea typeface="+mn-ea"/>
                <a:cs typeface="+mn-lt"/>
                <a:sym typeface="+mn-ea"/>
              </a:rPr>
              <a:t>和</a:t>
            </a:r>
            <a:r>
              <a:rPr kumimoji="0" lang="en-US" altLang="zh-CN" sz="2000" b="1" i="0" u="none" strike="noStrike" kern="0" cap="none" spc="0" normalizeH="0" baseline="0" noProof="1" dirty="0">
                <a:solidFill>
                  <a:schemeClr val="tx1"/>
                </a:solidFill>
                <a:latin typeface="+mn-lt"/>
                <a:ea typeface="+mn-ea"/>
                <a:cs typeface="+mn-lt"/>
                <a:sym typeface="+mn-ea"/>
              </a:rPr>
              <a:t>NFA</a:t>
            </a:r>
            <a:r>
              <a:rPr kumimoji="0" lang="zh-CN" altLang="en-US" sz="2000" b="1" i="0" u="none" strike="noStrike" kern="0" cap="none" spc="0" normalizeH="0" baseline="0" noProof="1" dirty="0">
                <a:solidFill>
                  <a:schemeClr val="tx1"/>
                </a:solidFill>
                <a:latin typeface="+mn-lt"/>
                <a:ea typeface="+mn-ea"/>
                <a:cs typeface="+mn-lt"/>
                <a:sym typeface="+mn-ea"/>
              </a:rPr>
              <a:t>，正规式</a:t>
            </a:r>
            <a:r>
              <a:rPr kumimoji="0" lang="en-US" altLang="zh-CN" sz="2000" b="1" i="0" u="none" strike="noStrike" kern="0" cap="none" spc="0" normalizeH="0" baseline="0" noProof="1" dirty="0">
                <a:solidFill>
                  <a:schemeClr val="tx1"/>
                </a:solidFill>
                <a:latin typeface="+mn-lt"/>
                <a:ea typeface="+mn-ea"/>
                <a:cs typeface="+mn-lt"/>
                <a:sym typeface="+mn-ea"/>
              </a:rPr>
              <a:t>&amp;</a:t>
            </a:r>
            <a:r>
              <a:rPr kumimoji="0" lang="zh-CN" altLang="en-US" sz="2000" b="1" i="0" u="none" strike="noStrike" kern="0" cap="none" spc="0" normalizeH="0" baseline="0" noProof="1" dirty="0">
                <a:solidFill>
                  <a:schemeClr val="tx1"/>
                </a:solidFill>
                <a:latin typeface="+mn-lt"/>
                <a:ea typeface="+mn-ea"/>
                <a:cs typeface="+mn-lt"/>
                <a:sym typeface="+mn-ea"/>
              </a:rPr>
              <a:t>正规集</a:t>
            </a:r>
            <a:endParaRPr kumimoji="0" lang="zh-CN" altLang="en-US" sz="2000" b="1" i="0" u="none" strike="noStrike" kern="0" cap="none" spc="0" normalizeH="0" baseline="0" noProof="1" dirty="0">
              <a:solidFill>
                <a:schemeClr val="tx1"/>
              </a:solidFill>
              <a:latin typeface="+mn-lt"/>
              <a:ea typeface="+mn-ea"/>
              <a:cs typeface="+mn-lt"/>
              <a:sym typeface="+mn-ea"/>
            </a:endParaRPr>
          </a:p>
          <a:p>
            <a:pPr marL="908050" marR="0" lvl="1" indent="-43688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lt"/>
              </a:rPr>
              <a:t>大格局的协调，构成了本章的核心内容</a:t>
            </a:r>
            <a:endParaRPr kumimoji="0" lang="zh-CN" altLang="en-US" sz="2400" b="1" i="0" u="none" strike="noStrike" kern="0" cap="none" spc="0" normalizeH="0" baseline="0" noProof="1" dirty="0">
              <a:solidFill>
                <a:schemeClr val="tx1"/>
              </a:solidFill>
              <a:latin typeface="+mn-lt"/>
              <a:ea typeface="+mn-ea"/>
              <a:cs typeface="+mn-lt"/>
            </a:endParaRPr>
          </a:p>
          <a:p>
            <a:pPr marL="908050" marR="0" lvl="1" indent="-43688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lt"/>
              </a:rPr>
              <a:t>这些内容又贯穿到整个课程之中</a:t>
            </a:r>
            <a:endParaRPr kumimoji="0" lang="zh-CN" altLang="en-US" sz="2400" b="1" i="0" u="none" strike="noStrike" kern="0" cap="none" spc="0" normalizeH="0" baseline="0" noProof="1" dirty="0">
              <a:solidFill>
                <a:schemeClr val="tx1"/>
              </a:solidFill>
              <a:latin typeface="+mn-lt"/>
              <a:ea typeface="+mn-ea"/>
              <a:cs typeface="+mn-lt"/>
            </a:endParaRPr>
          </a:p>
          <a:p>
            <a:pPr marL="908050" marR="0" lvl="1" indent="-436880" algn="l" defTabSz="914400" rtl="0" eaLnBrk="1" fontAlgn="base" latinLnBrk="0" hangingPunct="1">
              <a:lnSpc>
                <a:spcPct val="90000"/>
              </a:lnSpc>
              <a:spcBef>
                <a:spcPct val="5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lt"/>
              </a:rPr>
              <a:t>数学分析（微积分）的案例</a:t>
            </a:r>
            <a:endParaRPr kumimoji="0" lang="zh-CN" altLang="en-US" sz="2400" b="1" i="0" u="none" strike="noStrike" kern="0" cap="none" spc="0" normalizeH="0" baseline="0" noProof="1" dirty="0">
              <a:solidFill>
                <a:schemeClr val="tx1"/>
              </a:solidFill>
              <a:latin typeface="+mn-lt"/>
              <a:ea typeface="+mn-ea"/>
              <a:cs typeface="+mn-lt"/>
            </a:endParaRPr>
          </a:p>
          <a:p>
            <a:pPr marL="450850" marR="0" lvl="0" indent="-436880" algn="l" defTabSz="914400" rtl="0" eaLnBrk="1" fontAlgn="base" latinLnBrk="0" hangingPunct="1">
              <a:lnSpc>
                <a:spcPct val="80000"/>
              </a:lnSpc>
              <a:spcBef>
                <a:spcPct val="50000"/>
              </a:spcBef>
              <a:spcAft>
                <a:spcPct val="0"/>
              </a:spcAft>
              <a:buClr>
                <a:schemeClr val="accent2"/>
              </a:buClr>
              <a:buSzTx/>
              <a:buFont typeface="Wingdings" panose="05000000000000000000" pitchFamily="2" charset="2"/>
              <a:buChar char="n"/>
            </a:pPr>
            <a:endParaRPr kumimoji="0" lang="zh-CN" altLang="en-US" sz="2400" b="1" i="0" u="none" strike="noStrike" kern="0" cap="none" spc="0" normalizeH="0" baseline="0" noProof="1" dirty="0">
              <a:solidFill>
                <a:schemeClr val="tx1"/>
              </a:solidFill>
              <a:latin typeface="+mn-lt"/>
              <a:ea typeface="+mn-ea"/>
              <a:cs typeface="+mn-lt"/>
            </a:endParaRPr>
          </a:p>
        </p:txBody>
      </p:sp>
      <p:sp>
        <p:nvSpPr>
          <p:cNvPr id="115716"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en-US" sz="1200" u="none" dirty="0">
                <a:solidFill>
                  <a:schemeClr val="tx1"/>
                </a:solidFill>
                <a:latin typeface="Verdana" panose="020B0604030504040204" pitchFamily="34" charset="0"/>
              </a:rPr>
            </a:fld>
            <a:endParaRPr lang="en-US" altLang="en-US" sz="1200" u="none" dirty="0">
              <a:solidFill>
                <a:schemeClr val="tx1"/>
              </a:solidFill>
              <a:latin typeface="Verdana" panose="020B0604030504040204" pitchFamily="34" charset="0"/>
            </a:endParaRPr>
          </a:p>
        </p:txBody>
      </p:sp>
      <p:sp>
        <p:nvSpPr>
          <p:cNvPr id="116738" name="Rectangle 2"/>
          <p:cNvSpPr>
            <a:spLocks noGrp="1"/>
          </p:cNvSpPr>
          <p:nvPr>
            <p:ph type="title"/>
          </p:nvPr>
        </p:nvSpPr>
        <p:spPr>
          <a:xfrm>
            <a:off x="323850" y="188913"/>
            <a:ext cx="8461375" cy="828675"/>
          </a:xfrm>
        </p:spPr>
        <p:txBody>
          <a:bodyPr vert="horz" wrap="square" lIns="91440" tIns="45720" rIns="91440" bIns="45720" anchor="b"/>
          <a:p>
            <a:pPr algn="ctr" eaLnBrk="1" hangingPunct="1"/>
            <a:r>
              <a:rPr lang="zh-CN" altLang="en-US" b="1" dirty="0">
                <a:latin typeface="黑体" panose="02010609060101010101" pitchFamily="49" charset="-122"/>
              </a:rPr>
              <a:t>思政目标</a:t>
            </a:r>
            <a:endParaRPr lang="zh-CN" altLang="en-US" b="1" dirty="0">
              <a:latin typeface="黑体" panose="02010609060101010101" pitchFamily="49" charset="-122"/>
            </a:endParaRPr>
          </a:p>
        </p:txBody>
      </p:sp>
      <p:sp>
        <p:nvSpPr>
          <p:cNvPr id="8195" name="Rectangle 3"/>
          <p:cNvSpPr>
            <a:spLocks noGrp="1"/>
          </p:cNvSpPr>
          <p:nvPr>
            <p:ph idx="1"/>
          </p:nvPr>
        </p:nvSpPr>
        <p:spPr>
          <a:xfrm>
            <a:off x="890588" y="1296988"/>
            <a:ext cx="7772400" cy="5038725"/>
          </a:xfrm>
        </p:spPr>
        <p:txBody>
          <a:bodyPr vert="horz" wrap="square" lIns="91440" tIns="45720" rIns="91440" bIns="45720" anchor="t"/>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pPr>
            <a:r>
              <a:rPr kumimoji="0" lang="zh-CN" altLang="en-US" sz="3000" b="1" i="0" u="none" strike="noStrike" kern="0" cap="none" spc="0" normalizeH="0" baseline="0" noProof="1" dirty="0">
                <a:solidFill>
                  <a:schemeClr val="tx1"/>
                </a:solidFill>
                <a:latin typeface="+mn-ea"/>
                <a:ea typeface="+mn-ea"/>
                <a:cs typeface="+mn-ea"/>
              </a:rPr>
              <a:t>知识目标</a:t>
            </a:r>
            <a:endParaRPr kumimoji="0" lang="zh-CN" altLang="en-US" sz="3000" b="1" i="0" u="none" strike="noStrike" kern="0" cap="none" spc="0" normalizeH="0" baseline="0" noProof="1" dirty="0">
              <a:solidFill>
                <a:schemeClr val="tx1"/>
              </a:solidFill>
              <a:latin typeface="+mn-ea"/>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ea"/>
                <a:ea typeface="+mn-ea"/>
                <a:cs typeface="+mn-ea"/>
                <a:sym typeface="+mn-ea"/>
              </a:rPr>
              <a:t>词法分析的过程</a:t>
            </a:r>
            <a:endParaRPr kumimoji="0" lang="zh-CN" altLang="en-US" sz="2400" b="1" i="0" u="none" strike="noStrike" kern="0" cap="none" spc="0" normalizeH="0" baseline="0" noProof="1" dirty="0">
              <a:solidFill>
                <a:schemeClr val="tx1"/>
              </a:solidFill>
              <a:latin typeface="+mn-ea"/>
              <a:ea typeface="+mn-ea"/>
              <a:cs typeface="+mn-ea"/>
              <a:sym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ea"/>
                <a:ea typeface="+mn-ea"/>
                <a:cs typeface="+mn-ea"/>
                <a:sym typeface="+mn-ea"/>
              </a:rPr>
              <a:t>有限自动机理论</a:t>
            </a:r>
            <a:endParaRPr kumimoji="0" lang="zh-CN" altLang="en-US" sz="2400" b="1" i="0" u="none" strike="noStrike" kern="0" cap="none" spc="0" normalizeH="0" baseline="0" noProof="1" dirty="0">
              <a:solidFill>
                <a:schemeClr val="tx1"/>
              </a:solidFill>
              <a:latin typeface="+mn-ea"/>
              <a:ea typeface="+mn-ea"/>
              <a:cs typeface="+mn-ea"/>
              <a:sym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ea"/>
                <a:ea typeface="+mn-ea"/>
                <a:cs typeface="+mn-ea"/>
                <a:sym typeface="+mn-ea"/>
              </a:rPr>
              <a:t>有限自动机理论与正规文法、正规式之间在描述语言方面有一一对应的关系</a:t>
            </a:r>
            <a:endParaRPr kumimoji="0" lang="zh-CN" altLang="en-US" sz="2400" b="1" i="0" u="none" strike="noStrike" kern="0" cap="none" spc="0" normalizeH="0" baseline="0" noProof="1" dirty="0">
              <a:solidFill>
                <a:schemeClr val="tx1"/>
              </a:solidFill>
              <a:latin typeface="+mn-ea"/>
              <a:ea typeface="+mn-ea"/>
              <a:cs typeface="+mn-ea"/>
            </a:endParaRPr>
          </a:p>
          <a:p>
            <a:pPr marL="285750" marR="0" lvl="0"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pPr>
            <a:r>
              <a:rPr kumimoji="0" lang="zh-CN" altLang="en-US" sz="3000" b="1" i="0" u="none" strike="noStrike" kern="0" cap="none" spc="0" normalizeH="0" baseline="0" noProof="1" dirty="0">
                <a:solidFill>
                  <a:schemeClr val="tx1"/>
                </a:solidFill>
                <a:latin typeface="+mn-ea"/>
                <a:ea typeface="+mn-ea"/>
                <a:cs typeface="+mn-ea"/>
              </a:rPr>
              <a:t> 能力目标</a:t>
            </a:r>
            <a:endParaRPr kumimoji="0" lang="zh-CN" altLang="en-US" sz="3000" b="1" i="0" u="none" strike="noStrike" kern="0" cap="none" spc="0" normalizeH="0" baseline="0" noProof="1" dirty="0">
              <a:solidFill>
                <a:schemeClr val="tx1"/>
              </a:solidFill>
              <a:latin typeface="+mn-ea"/>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ea"/>
                <a:ea typeface="+mn-ea"/>
                <a:cs typeface="+mn-ea"/>
              </a:rPr>
              <a:t>培养学生的</a:t>
            </a:r>
            <a:r>
              <a:rPr kumimoji="0" lang="zh-CN" altLang="en-US" sz="2400" b="1" i="0" u="none" strike="noStrike" kern="0" cap="none" spc="0" normalizeH="0" baseline="0" noProof="1" dirty="0">
                <a:solidFill>
                  <a:srgbClr val="FF0000"/>
                </a:solidFill>
                <a:latin typeface="+mn-ea"/>
                <a:ea typeface="+mn-ea"/>
                <a:cs typeface="+mn-ea"/>
              </a:rPr>
              <a:t>辩证思维</a:t>
            </a:r>
            <a:r>
              <a:rPr kumimoji="0" lang="zh-CN" altLang="en-US" sz="2400" b="1" i="0" u="none" strike="noStrike" kern="0" cap="none" spc="0" normalizeH="0" baseline="0" noProof="1" dirty="0">
                <a:solidFill>
                  <a:schemeClr val="tx1"/>
                </a:solidFill>
                <a:latin typeface="+mn-ea"/>
                <a:ea typeface="+mn-ea"/>
                <a:cs typeface="+mn-ea"/>
              </a:rPr>
              <a:t>能力</a:t>
            </a:r>
            <a:endParaRPr kumimoji="0" lang="zh-CN" altLang="en-US" sz="2400" b="1" i="0" u="none" strike="noStrike" kern="0" cap="none" spc="0" normalizeH="0" baseline="0" noProof="1" dirty="0">
              <a:solidFill>
                <a:schemeClr val="tx1"/>
              </a:solidFill>
              <a:latin typeface="+mn-ea"/>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ea"/>
                <a:ea typeface="+mn-ea"/>
                <a:cs typeface="+mn-ea"/>
              </a:rPr>
              <a:t>促使学生领悟</a:t>
            </a:r>
            <a:r>
              <a:rPr kumimoji="0" lang="zh-CN" altLang="en-US" sz="2400" b="1" i="0" u="none" strike="noStrike" kern="0" cap="none" spc="0" normalizeH="0" baseline="0" noProof="1" dirty="0">
                <a:solidFill>
                  <a:srgbClr val="FF0000"/>
                </a:solidFill>
                <a:latin typeface="+mn-ea"/>
                <a:ea typeface="+mn-ea"/>
                <a:cs typeface="+mn-ea"/>
              </a:rPr>
              <a:t>创新、协调的发展理念</a:t>
            </a:r>
            <a:endParaRPr kumimoji="0" lang="zh-CN" altLang="en-US" sz="2400" b="1" i="0" u="none" strike="noStrike" kern="0" cap="none" spc="0" normalizeH="0" baseline="0" noProof="1" dirty="0">
              <a:solidFill>
                <a:srgbClr val="FF0000"/>
              </a:solidFill>
              <a:latin typeface="+mn-ea"/>
              <a:ea typeface="+mn-ea"/>
              <a:cs typeface="+mn-ea"/>
            </a:endParaRPr>
          </a:p>
          <a:p>
            <a:pPr marL="285750" marR="0" lvl="0"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pPr>
            <a:r>
              <a:rPr kumimoji="0" lang="zh-CN" altLang="en-US" sz="3000" b="1" i="0" u="none" strike="noStrike" kern="0" cap="none" spc="0" normalizeH="0" baseline="0" noProof="1" dirty="0">
                <a:solidFill>
                  <a:schemeClr val="tx1"/>
                </a:solidFill>
                <a:latin typeface="+mn-ea"/>
                <a:ea typeface="+mn-ea"/>
                <a:cs typeface="+mn-ea"/>
              </a:rPr>
              <a:t> 德育目标</a:t>
            </a:r>
            <a:endParaRPr kumimoji="0" lang="zh-CN" altLang="en-US" sz="3000" b="1" i="0" u="none" strike="noStrike" kern="0" cap="none" spc="0" normalizeH="0" baseline="0" noProof="1" dirty="0">
              <a:solidFill>
                <a:schemeClr val="tx1"/>
              </a:solidFill>
              <a:latin typeface="+mn-ea"/>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ea"/>
                <a:ea typeface="+mn-ea"/>
                <a:cs typeface="+mn-ea"/>
              </a:rPr>
              <a:t>培养热爱科学、不断探索、爱国的精神</a:t>
            </a:r>
            <a:endParaRPr kumimoji="0" lang="zh-CN" altLang="en-US" sz="2400" b="1" i="0" u="none" strike="noStrike" kern="0" cap="none" spc="0" normalizeH="0" baseline="0" noProof="1" dirty="0">
              <a:solidFill>
                <a:schemeClr val="tx1"/>
              </a:solidFill>
              <a:latin typeface="+mn-ea"/>
              <a:ea typeface="+mn-ea"/>
              <a:cs typeface="+mn-ea"/>
            </a:endParaRPr>
          </a:p>
          <a:p>
            <a:pPr marL="457200" marR="0" lvl="1"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kern="0" cap="none" spc="0" normalizeH="0" baseline="0" noProof="1" dirty="0">
              <a:solidFill>
                <a:schemeClr val="tx1"/>
              </a:solidFill>
              <a:latin typeface="+mn-lt"/>
              <a:ea typeface="宋体" panose="02010600030101010101" pitchFamily="2" charset="-122"/>
              <a:cs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n"/>
            </a:pPr>
            <a:endParaRPr kumimoji="0" lang="zh-CN" altLang="en-US" sz="2800" b="1" i="0" u="none" strike="noStrike" kern="0" cap="none" spc="0" normalizeH="0" baseline="0" noProof="1" dirty="0">
              <a:solidFill>
                <a:schemeClr val="tx1"/>
              </a:solidFill>
              <a:latin typeface="+mn-lt"/>
              <a:ea typeface="宋体" panose="02010600030101010101" pitchFamily="2" charset="-122"/>
              <a:cs typeface="+mn-ea"/>
            </a:endParaRPr>
          </a:p>
        </p:txBody>
      </p:sp>
      <p:sp>
        <p:nvSpPr>
          <p:cNvPr id="116740"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7762" name="Rectangle 2"/>
          <p:cNvSpPr>
            <a:spLocks noGrp="1"/>
          </p:cNvSpPr>
          <p:nvPr>
            <p:ph type="title"/>
          </p:nvPr>
        </p:nvSpPr>
        <p:spPr/>
        <p:txBody>
          <a:bodyPr vert="horz" wrap="square" lIns="91440" tIns="45720" rIns="91440" bIns="45720" anchor="b"/>
          <a:p>
            <a:pPr eaLnBrk="1" hangingPunct="1"/>
            <a:r>
              <a:rPr lang="zh-CN" altLang="en-US" dirty="0"/>
              <a:t>作业</a:t>
            </a:r>
            <a:endParaRPr lang="zh-CN" altLang="en-US" dirty="0"/>
          </a:p>
        </p:txBody>
      </p:sp>
      <p:sp>
        <p:nvSpPr>
          <p:cNvPr id="117763" name="Rectangle 3"/>
          <p:cNvSpPr>
            <a:spLocks noGrp="1"/>
          </p:cNvSpPr>
          <p:nvPr>
            <p:ph idx="1"/>
          </p:nvPr>
        </p:nvSpPr>
        <p:spPr/>
        <p:txBody>
          <a:bodyPr vert="horz" wrap="square" lIns="91440" tIns="45720" rIns="91440" bIns="45720" anchor="t"/>
          <a:p>
            <a:pPr eaLnBrk="1" hangingPunct="1"/>
            <a:r>
              <a:rPr lang="en-US" altLang="zh-CN" dirty="0"/>
              <a:t>P64-7(</a:t>
            </a:r>
            <a:r>
              <a:rPr lang="zh-CN" altLang="en-US" dirty="0"/>
              <a:t>前</a:t>
            </a:r>
            <a:r>
              <a:rPr lang="en-US" altLang="zh-CN" dirty="0"/>
              <a:t>3</a:t>
            </a:r>
            <a:r>
              <a:rPr lang="zh-CN" altLang="en-US" dirty="0"/>
              <a:t>个</a:t>
            </a:r>
            <a:r>
              <a:rPr lang="en-US" altLang="zh-CN" dirty="0"/>
              <a:t>)</a:t>
            </a:r>
            <a:r>
              <a:rPr lang="zh-CN" altLang="en-US" dirty="0"/>
              <a:t>，</a:t>
            </a:r>
            <a:r>
              <a:rPr lang="en-US" altLang="zh-CN" dirty="0"/>
              <a:t>8(1,2,3)</a:t>
            </a:r>
            <a:r>
              <a:rPr lang="zh-CN" altLang="en-US" dirty="0"/>
              <a:t>，</a:t>
            </a:r>
            <a:r>
              <a:rPr lang="en-US" altLang="zh-CN" dirty="0"/>
              <a:t>12</a:t>
            </a:r>
            <a:r>
              <a:rPr lang="zh-CN" altLang="en-US" dirty="0"/>
              <a:t>，</a:t>
            </a:r>
            <a:r>
              <a:rPr lang="en-US" altLang="zh-CN" dirty="0"/>
              <a:t>14  </a:t>
            </a:r>
            <a:endParaRPr lang="en-US" altLang="zh-CN" dirty="0"/>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6387" name="Rectangle 3"/>
          <p:cNvSpPr>
            <a:spLocks noGrp="1"/>
          </p:cNvSpPr>
          <p:nvPr>
            <p:ph idx="1"/>
          </p:nvPr>
        </p:nvSpPr>
        <p:spPr>
          <a:xfrm>
            <a:off x="685800" y="1676400"/>
            <a:ext cx="7467600" cy="2819400"/>
          </a:xfrm>
        </p:spPr>
        <p:txBody>
          <a:bodyPr vert="horz" wrap="square" lIns="91440" tIns="45720" rIns="91440" bIns="45720" anchor="t"/>
          <a:p>
            <a:pPr eaLnBrk="1" hangingPunct="1">
              <a:lnSpc>
                <a:spcPct val="90000"/>
              </a:lnSpc>
            </a:pPr>
            <a:r>
              <a:rPr lang="zh-CN" altLang="en-US" b="1" dirty="0">
                <a:latin typeface="宋体" panose="02010600030101010101" pitchFamily="2" charset="-122"/>
              </a:rPr>
              <a:t>输入串放在输入缓冲区中。</a:t>
            </a:r>
            <a:endParaRPr lang="zh-CN" altLang="en-US" b="1" dirty="0">
              <a:latin typeface="宋体" panose="02010600030101010101" pitchFamily="2" charset="-122"/>
            </a:endParaRPr>
          </a:p>
          <a:p>
            <a:pPr algn="just" eaLnBrk="1" hangingPunct="1">
              <a:lnSpc>
                <a:spcPct val="90000"/>
              </a:lnSpc>
            </a:pPr>
            <a:r>
              <a:rPr lang="zh-CN" altLang="en-US" b="1" dirty="0">
                <a:latin typeface="宋体" panose="02010600030101010101" pitchFamily="2" charset="-122"/>
              </a:rPr>
              <a:t>预处理子程序：剔除无用的空白、跳格、回车和换行等编辑性字符</a:t>
            </a:r>
            <a:r>
              <a:rPr lang="en-US" altLang="zh-CN" b="1" dirty="0">
                <a:latin typeface="宋体" panose="02010600030101010101" pitchFamily="2" charset="-122"/>
              </a:rPr>
              <a:t>;</a:t>
            </a:r>
            <a:r>
              <a:rPr lang="zh-CN" altLang="en-US" b="1" dirty="0">
                <a:latin typeface="宋体" panose="02010600030101010101" pitchFamily="2" charset="-122"/>
              </a:rPr>
              <a:t>区分标号区、捻接续行和给出句末符等</a:t>
            </a:r>
            <a:endParaRPr lang="zh-CN" altLang="en-US" b="1" dirty="0">
              <a:latin typeface="宋体" panose="02010600030101010101" pitchFamily="2" charset="-122"/>
            </a:endParaRPr>
          </a:p>
          <a:p>
            <a:pPr algn="just" eaLnBrk="1" hangingPunct="1">
              <a:lnSpc>
                <a:spcPct val="90000"/>
              </a:lnSpc>
            </a:pPr>
            <a:r>
              <a:rPr lang="zh-CN" altLang="en-US" b="1" dirty="0">
                <a:latin typeface="宋体" panose="02010600030101010101" pitchFamily="2" charset="-122"/>
              </a:rPr>
              <a:t>扫描缓冲区（指向开始位置，向前搜索确定终点）</a:t>
            </a:r>
            <a:endParaRPr lang="zh-CN" altLang="en-US" b="1" dirty="0">
              <a:latin typeface="宋体" panose="02010600030101010101" pitchFamily="2" charset="-122"/>
            </a:endParaRPr>
          </a:p>
        </p:txBody>
      </p:sp>
      <p:graphicFrame>
        <p:nvGraphicFramePr>
          <p:cNvPr id="16390" name="Object 6"/>
          <p:cNvGraphicFramePr>
            <a:graphicFrameLocks noChangeAspect="1"/>
          </p:cNvGraphicFramePr>
          <p:nvPr/>
        </p:nvGraphicFramePr>
        <p:xfrm>
          <a:off x="2057400" y="4495800"/>
          <a:ext cx="3162300" cy="628650"/>
        </p:xfrm>
        <a:graphic>
          <a:graphicData uri="http://schemas.openxmlformats.org/presentationml/2006/ole">
            <mc:AlternateContent xmlns:mc="http://schemas.openxmlformats.org/markup-compatibility/2006">
              <mc:Choice xmlns:v="urn:schemas-microsoft-com:vml" Requires="v">
                <p:oleObj spid="_x0000_s3079" name="" r:id="rId1" imgW="2646680" imgH="505460" progId="Word.Document.8">
                  <p:embed/>
                </p:oleObj>
              </mc:Choice>
              <mc:Fallback>
                <p:oleObj name="" r:id="rId1" imgW="2646680" imgH="505460" progId="Word.Document.8">
                  <p:embed/>
                  <p:pic>
                    <p:nvPicPr>
                      <p:cNvPr id="0" name="图片 3078"/>
                      <p:cNvPicPr/>
                      <p:nvPr/>
                    </p:nvPicPr>
                    <p:blipFill>
                      <a:blip r:embed="rId2">
                        <a:clrChange>
                          <a:clrFrom>
                            <a:srgbClr val="000000"/>
                          </a:clrFrom>
                          <a:clrTo>
                            <a:srgbClr val="000000"/>
                          </a:clrTo>
                        </a:clrChange>
                      </a:blip>
                      <a:stretch>
                        <a:fillRect/>
                      </a:stretch>
                    </p:blipFill>
                    <p:spPr>
                      <a:xfrm>
                        <a:off x="2057400" y="4495800"/>
                        <a:ext cx="3162300" cy="628650"/>
                      </a:xfrm>
                      <a:prstGeom prst="rect">
                        <a:avLst/>
                      </a:prstGeom>
                      <a:noFill/>
                      <a:ln w="38100">
                        <a:noFill/>
                        <a:miter/>
                      </a:ln>
                    </p:spPr>
                  </p:pic>
                </p:oleObj>
              </mc:Fallback>
            </mc:AlternateContent>
          </a:graphicData>
        </a:graphic>
      </p:graphicFrame>
      <p:sp>
        <p:nvSpPr>
          <p:cNvPr id="16392" name="Text Box 8"/>
          <p:cNvSpPr txBox="1"/>
          <p:nvPr/>
        </p:nvSpPr>
        <p:spPr>
          <a:xfrm>
            <a:off x="2195513" y="4806950"/>
            <a:ext cx="3886200" cy="1738313"/>
          </a:xfrm>
          <a:prstGeom prst="rect">
            <a:avLst/>
          </a:prstGeom>
          <a:noFill/>
          <a:ln w="12700">
            <a:noFill/>
          </a:ln>
        </p:spPr>
        <p:txBody>
          <a:bodyPr lIns="90000" tIns="46800" rIns="90000" bIns="46800" anchor="ctr">
            <a:spAutoFit/>
          </a:bodyPr>
          <a:p>
            <a:pPr eaLnBrk="0" hangingPunct="0"/>
            <a:r>
              <a:rPr lang="en-US" altLang="zh-CN" sz="2800" b="1" u="none" dirty="0">
                <a:solidFill>
                  <a:schemeClr val="tx1"/>
                </a:solidFill>
                <a:latin typeface="宋体" panose="02010600030101010101" pitchFamily="2" charset="-122"/>
              </a:rPr>
              <a:t> ↑       ↑</a:t>
            </a:r>
            <a:endParaRPr lang="en-US" altLang="zh-CN" sz="2800" b="1" u="none" dirty="0">
              <a:solidFill>
                <a:schemeClr val="tx1"/>
              </a:solidFill>
              <a:latin typeface="宋体" panose="02010600030101010101" pitchFamily="2" charset="-122"/>
            </a:endParaRPr>
          </a:p>
          <a:p>
            <a:pPr eaLnBrk="0" hangingPunct="0"/>
            <a:r>
              <a:rPr lang="en-US" altLang="zh-CN" sz="2800" b="1" u="none" dirty="0">
                <a:solidFill>
                  <a:schemeClr val="tx1"/>
                </a:solidFill>
                <a:latin typeface="宋体" panose="02010600030101010101" pitchFamily="2" charset="-122"/>
              </a:rPr>
              <a:t> </a:t>
            </a:r>
            <a:r>
              <a:rPr lang="zh-CN" altLang="en-US" sz="2800" b="1" u="none" dirty="0">
                <a:solidFill>
                  <a:schemeClr val="tx1"/>
                </a:solidFill>
                <a:latin typeface="宋体" panose="02010600030101010101" pitchFamily="2" charset="-122"/>
                <a:ea typeface="宋体" panose="02010600030101010101" pitchFamily="2" charset="-122"/>
              </a:rPr>
              <a:t>起点    搜索</a:t>
            </a:r>
            <a:endParaRPr lang="zh-CN" altLang="en-US" sz="2800" b="1" u="none" dirty="0">
              <a:solidFill>
                <a:schemeClr val="tx1"/>
              </a:solidFill>
              <a:latin typeface="宋体" panose="02010600030101010101" pitchFamily="2" charset="-122"/>
              <a:ea typeface="宋体" panose="02010600030101010101" pitchFamily="2" charset="-122"/>
            </a:endParaRPr>
          </a:p>
          <a:p>
            <a:pPr eaLnBrk="0" hangingPunct="0"/>
            <a:r>
              <a:rPr lang="zh-CN" altLang="en-US" sz="2800" b="1" u="none" dirty="0">
                <a:solidFill>
                  <a:schemeClr val="tx1"/>
                </a:solidFill>
                <a:latin typeface="宋体" panose="02010600030101010101" pitchFamily="2" charset="-122"/>
                <a:ea typeface="宋体" panose="02010600030101010101" pitchFamily="2" charset="-122"/>
              </a:rPr>
              <a:t>指示器  指示器</a:t>
            </a:r>
            <a:endParaRPr lang="zh-CN" altLang="en-US" sz="2800" b="1" u="none" dirty="0">
              <a:solidFill>
                <a:schemeClr val="tx1"/>
              </a:solidFill>
              <a:latin typeface="宋体" panose="02010600030101010101" pitchFamily="2" charset="-122"/>
              <a:ea typeface="宋体" panose="02010600030101010101" pitchFamily="2" charset="-122"/>
            </a:endParaRPr>
          </a:p>
          <a:p>
            <a:endParaRPr lang="en-US" altLang="zh-CN" sz="2400" b="1" u="none" dirty="0">
              <a:solidFill>
                <a:schemeClr val="tx1"/>
              </a:solidFill>
              <a:latin typeface="Times New Roman" panose="02020603050405020304" pitchFamily="18" charset="0"/>
            </a:endParaRPr>
          </a:p>
        </p:txBody>
      </p:sp>
      <p:sp>
        <p:nvSpPr>
          <p:cNvPr id="18437" name="Text Box 11"/>
          <p:cNvSpPr txBox="1"/>
          <p:nvPr/>
        </p:nvSpPr>
        <p:spPr>
          <a:xfrm>
            <a:off x="762000" y="530225"/>
            <a:ext cx="7391400" cy="647700"/>
          </a:xfrm>
          <a:prstGeom prst="rect">
            <a:avLst/>
          </a:prstGeom>
          <a:noFill/>
          <a:ln w="12700">
            <a:noFill/>
          </a:ln>
        </p:spPr>
        <p:txBody>
          <a:bodyPr lIns="90000" tIns="46800" rIns="90000" bIns="46800" anchor="ctr">
            <a:spAutoFit/>
          </a:bodyPr>
          <a:p>
            <a:r>
              <a:rPr lang="zh-CN" altLang="en-US" sz="3600" b="1" u="none" dirty="0">
                <a:solidFill>
                  <a:schemeClr val="tx1"/>
                </a:solidFill>
                <a:latin typeface="宋体" panose="02010600030101010101" pitchFamily="2" charset="-122"/>
                <a:ea typeface="宋体" panose="02010600030101010101" pitchFamily="2" charset="-122"/>
              </a:rPr>
              <a:t>一、输入、预处理</a:t>
            </a:r>
            <a:endParaRPr lang="zh-CN" altLang="en-US" sz="2400" b="1" u="none"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charRg st="0" end="13"/>
                                            </p:txEl>
                                          </p:spTgt>
                                        </p:tgtEl>
                                        <p:attrNameLst>
                                          <p:attrName>style.visibility</p:attrName>
                                        </p:attrNameLst>
                                      </p:cBhvr>
                                      <p:to>
                                        <p:strVal val="visible"/>
                                      </p:to>
                                    </p:set>
                                    <p:anim calcmode="lin" valueType="num">
                                      <p:cBhvr additive="base">
                                        <p:cTn id="7" dur="500" fill="hold"/>
                                        <p:tgtEl>
                                          <p:spTgt spid="16387">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charRg st="13" end="61"/>
                                            </p:txEl>
                                          </p:spTgt>
                                        </p:tgtEl>
                                        <p:attrNameLst>
                                          <p:attrName>style.visibility</p:attrName>
                                        </p:attrNameLst>
                                      </p:cBhvr>
                                      <p:to>
                                        <p:strVal val="visible"/>
                                      </p:to>
                                    </p:set>
                                    <p:anim calcmode="lin" valueType="num">
                                      <p:cBhvr additive="base">
                                        <p:cTn id="13" dur="500" fill="hold"/>
                                        <p:tgtEl>
                                          <p:spTgt spid="16387">
                                            <p:txEl>
                                              <p:charRg st="13" end="6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charRg st="13" end="6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charRg st="61" end="84"/>
                                            </p:txEl>
                                          </p:spTgt>
                                        </p:tgtEl>
                                        <p:attrNameLst>
                                          <p:attrName>style.visibility</p:attrName>
                                        </p:attrNameLst>
                                      </p:cBhvr>
                                      <p:to>
                                        <p:strVal val="visible"/>
                                      </p:to>
                                    </p:set>
                                    <p:anim calcmode="lin" valueType="num">
                                      <p:cBhvr additive="base">
                                        <p:cTn id="19" dur="500" fill="hold"/>
                                        <p:tgtEl>
                                          <p:spTgt spid="16387">
                                            <p:txEl>
                                              <p:charRg st="61"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charRg st="61" end="8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390"/>
                                        </p:tgtEl>
                                        <p:attrNameLst>
                                          <p:attrName>style.visibility</p:attrName>
                                        </p:attrNameLst>
                                      </p:cBhvr>
                                      <p:to>
                                        <p:strVal val="visible"/>
                                      </p:to>
                                    </p:set>
                                    <p:anim calcmode="lin" valueType="num">
                                      <p:cBhvr additive="base">
                                        <p:cTn id="25" dur="500" fill="hold"/>
                                        <p:tgtEl>
                                          <p:spTgt spid="16390"/>
                                        </p:tgtEl>
                                        <p:attrNameLst>
                                          <p:attrName>ppt_x</p:attrName>
                                        </p:attrNameLst>
                                      </p:cBhvr>
                                      <p:tavLst>
                                        <p:tav tm="0">
                                          <p:val>
                                            <p:strVal val="0-#ppt_w/2"/>
                                          </p:val>
                                        </p:tav>
                                        <p:tav tm="100000">
                                          <p:val>
                                            <p:strVal val="#ppt_x"/>
                                          </p:val>
                                        </p:tav>
                                      </p:tavLst>
                                    </p:anim>
                                    <p:anim calcmode="lin" valueType="num">
                                      <p:cBhvr additive="base">
                                        <p:cTn id="26"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92"/>
                                        </p:tgtEl>
                                        <p:attrNameLst>
                                          <p:attrName>style.visibility</p:attrName>
                                        </p:attrNameLst>
                                      </p:cBhvr>
                                      <p:to>
                                        <p:strVal val="visible"/>
                                      </p:to>
                                    </p:set>
                                    <p:anim calcmode="lin" valueType="num">
                                      <p:cBhvr additive="base">
                                        <p:cTn id="31" dur="500" fill="hold"/>
                                        <p:tgtEl>
                                          <p:spTgt spid="16392"/>
                                        </p:tgtEl>
                                        <p:attrNameLst>
                                          <p:attrName>ppt_x</p:attrName>
                                        </p:attrNameLst>
                                      </p:cBhvr>
                                      <p:tavLst>
                                        <p:tav tm="0">
                                          <p:val>
                                            <p:strVal val="0-#ppt_w/2"/>
                                          </p:val>
                                        </p:tav>
                                        <p:tav tm="100000">
                                          <p:val>
                                            <p:strVal val="#ppt_x"/>
                                          </p:val>
                                        </p:tav>
                                      </p:tavLst>
                                    </p:anim>
                                    <p:anim calcmode="lin" valueType="num">
                                      <p:cBhvr additive="base">
                                        <p:cTn id="32" dur="500" fill="hold"/>
                                        <p:tgtEl>
                                          <p:spTgt spid="163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9458" name="Rectangle 2"/>
          <p:cNvSpPr>
            <a:spLocks noGrp="1"/>
          </p:cNvSpPr>
          <p:nvPr>
            <p:ph type="title"/>
          </p:nvPr>
        </p:nvSpPr>
        <p:spPr>
          <a:xfrm>
            <a:off x="685800" y="381000"/>
            <a:ext cx="8077200" cy="914400"/>
          </a:xfrm>
        </p:spPr>
        <p:txBody>
          <a:bodyPr vert="horz" wrap="square" lIns="91440" tIns="45720" rIns="91440" bIns="45720" anchor="b"/>
          <a:p>
            <a:pPr eaLnBrk="1" hangingPunct="1"/>
            <a:r>
              <a:rPr lang="zh-CN" altLang="en-US" b="1" dirty="0">
                <a:latin typeface="宋体" panose="02010600030101010101" pitchFamily="2" charset="-122"/>
              </a:rPr>
              <a:t>二、单词符号的识别</a:t>
            </a:r>
            <a:r>
              <a:rPr lang="en-US" altLang="zh-CN" b="1" dirty="0">
                <a:latin typeface="宋体" panose="02010600030101010101" pitchFamily="2" charset="-122"/>
              </a:rPr>
              <a:t>:</a:t>
            </a:r>
            <a:r>
              <a:rPr lang="zh-CN" altLang="en-US" b="1" dirty="0">
                <a:latin typeface="宋体" panose="02010600030101010101" pitchFamily="2" charset="-122"/>
              </a:rPr>
              <a:t>超前搜索</a:t>
            </a:r>
            <a:endParaRPr lang="zh-CN" altLang="en-US" b="1" dirty="0">
              <a:latin typeface="宋体" panose="02010600030101010101" pitchFamily="2" charset="-122"/>
            </a:endParaRPr>
          </a:p>
        </p:txBody>
      </p:sp>
      <p:sp>
        <p:nvSpPr>
          <p:cNvPr id="17411" name="Rectangle 3"/>
          <p:cNvSpPr>
            <a:spLocks noGrp="1"/>
          </p:cNvSpPr>
          <p:nvPr>
            <p:ph idx="1"/>
          </p:nvPr>
        </p:nvSpPr>
        <p:spPr>
          <a:xfrm>
            <a:off x="609600" y="1828800"/>
            <a:ext cx="8534400" cy="4114800"/>
          </a:xfrm>
        </p:spPr>
        <p:txBody>
          <a:bodyPr vert="horz" wrap="square" lIns="91440" tIns="45720" rIns="91440" bIns="45720" anchor="t"/>
          <a:p>
            <a:pPr eaLnBrk="1" hangingPunct="1">
              <a:buNone/>
            </a:pPr>
            <a:r>
              <a:rPr lang="en-US" altLang="zh-CN" sz="2800" b="1" dirty="0">
                <a:latin typeface="Courier New" panose="02070309020205020404" pitchFamily="49" charset="0"/>
              </a:rPr>
              <a:t>1 </a:t>
            </a:r>
            <a:r>
              <a:rPr lang="zh-CN" altLang="en-US" sz="2800" b="1" dirty="0">
                <a:latin typeface="Courier New" panose="02070309020205020404" pitchFamily="49" charset="0"/>
              </a:rPr>
              <a:t>基本字识别</a:t>
            </a:r>
            <a:r>
              <a:rPr lang="en-US" altLang="zh-CN" sz="2800" b="1" dirty="0">
                <a:latin typeface="Courier New" panose="02070309020205020404" pitchFamily="49" charset="0"/>
              </a:rPr>
              <a:t>:</a:t>
            </a:r>
            <a:endParaRPr lang="en-US" altLang="zh-CN" sz="2800" b="1" dirty="0">
              <a:latin typeface="Courier New" panose="02070309020205020404" pitchFamily="49" charset="0"/>
            </a:endParaRPr>
          </a:p>
          <a:p>
            <a:pPr algn="just" eaLnBrk="1" hangingPunct="1">
              <a:buNone/>
            </a:pPr>
            <a:r>
              <a:rPr lang="zh-CN" altLang="en-US" sz="2800" b="1" dirty="0">
                <a:latin typeface="Courier New" panose="02070309020205020404" pitchFamily="49" charset="0"/>
              </a:rPr>
              <a:t>例如</a:t>
            </a:r>
            <a:r>
              <a:rPr lang="en-US" altLang="zh-CN" sz="2800" b="1" dirty="0">
                <a:latin typeface="Courier New" panose="02070309020205020404" pitchFamily="49" charset="0"/>
              </a:rPr>
              <a:t>:</a:t>
            </a:r>
            <a:endParaRPr lang="en-US" altLang="zh-CN" sz="2800" b="1" dirty="0">
              <a:latin typeface="Courier New" panose="02070309020205020404" pitchFamily="49" charset="0"/>
            </a:endParaRPr>
          </a:p>
          <a:p>
            <a:pPr algn="just" eaLnBrk="1" hangingPunct="1">
              <a:buNone/>
            </a:pPr>
            <a:r>
              <a:rPr lang="en-US" altLang="zh-CN" sz="2800" b="1" dirty="0">
                <a:solidFill>
                  <a:srgbClr val="0000CC"/>
                </a:solidFill>
                <a:latin typeface="Courier New" panose="02070309020205020404" pitchFamily="49" charset="0"/>
              </a:rPr>
              <a:t>DO99K=1</a:t>
            </a:r>
            <a:r>
              <a:rPr lang="zh-CN" altLang="en-US" sz="2800" b="1" dirty="0">
                <a:solidFill>
                  <a:srgbClr val="0000CC"/>
                </a:solidFill>
                <a:latin typeface="Courier New" panose="02070309020205020404" pitchFamily="49" charset="0"/>
              </a:rPr>
              <a:t>，</a:t>
            </a:r>
            <a:r>
              <a:rPr lang="en-US" altLang="zh-CN" sz="2800" b="1" dirty="0">
                <a:solidFill>
                  <a:srgbClr val="0000CC"/>
                </a:solidFill>
                <a:latin typeface="Courier New" panose="02070309020205020404" pitchFamily="49" charset="0"/>
              </a:rPr>
              <a:t>10</a:t>
            </a:r>
            <a:r>
              <a:rPr lang="en-US" altLang="zh-CN" sz="2800" b="1" dirty="0">
                <a:latin typeface="Courier New" panose="02070309020205020404" pitchFamily="49" charset="0"/>
              </a:rPr>
              <a:t> 	  </a:t>
            </a:r>
            <a:r>
              <a:rPr lang="en-US" altLang="zh-CN" sz="2800" b="1" dirty="0">
                <a:solidFill>
                  <a:srgbClr val="FF3300"/>
                </a:solidFill>
                <a:latin typeface="Courier New" panose="02070309020205020404" pitchFamily="49" charset="0"/>
              </a:rPr>
              <a:t>DO 99 K = 1</a:t>
            </a:r>
            <a:r>
              <a:rPr lang="zh-CN" altLang="en-US" sz="2800" b="1" dirty="0">
                <a:solidFill>
                  <a:srgbClr val="FF3300"/>
                </a:solidFill>
                <a:latin typeface="Courier New" panose="02070309020205020404" pitchFamily="49" charset="0"/>
              </a:rPr>
              <a:t>，</a:t>
            </a:r>
            <a:r>
              <a:rPr lang="en-US" altLang="zh-CN" sz="2800" b="1" dirty="0">
                <a:solidFill>
                  <a:srgbClr val="FF3300"/>
                </a:solidFill>
                <a:latin typeface="Courier New" panose="02070309020205020404" pitchFamily="49" charset="0"/>
              </a:rPr>
              <a:t>10 </a:t>
            </a:r>
            <a:endParaRPr lang="en-US" altLang="zh-CN" sz="2800" b="1" dirty="0">
              <a:solidFill>
                <a:srgbClr val="FF3300"/>
              </a:solidFill>
              <a:latin typeface="Courier New" panose="02070309020205020404" pitchFamily="49" charset="0"/>
            </a:endParaRPr>
          </a:p>
          <a:p>
            <a:pPr algn="just" eaLnBrk="1" hangingPunct="1">
              <a:buNone/>
            </a:pPr>
            <a:r>
              <a:rPr lang="en-US" altLang="zh-CN" sz="2800" b="1" dirty="0">
                <a:latin typeface="Courier New" panose="02070309020205020404" pitchFamily="49" charset="0"/>
              </a:rPr>
              <a:t>IF(5.EQ.M)GOTO55 </a:t>
            </a:r>
            <a:r>
              <a:rPr lang="en-US" altLang="zh-CN" sz="2800" b="1" dirty="0">
                <a:solidFill>
                  <a:srgbClr val="FF3300"/>
                </a:solidFill>
                <a:latin typeface="Courier New" panose="02070309020205020404" pitchFamily="49" charset="0"/>
              </a:rPr>
              <a:t>IF (5.EQ.M) GOTO 55</a:t>
            </a:r>
            <a:endParaRPr lang="en-US" altLang="zh-CN" sz="2800" b="1" dirty="0">
              <a:solidFill>
                <a:srgbClr val="FF3300"/>
              </a:solidFill>
              <a:latin typeface="Courier New" panose="02070309020205020404" pitchFamily="49" charset="0"/>
            </a:endParaRPr>
          </a:p>
          <a:p>
            <a:pPr algn="just" eaLnBrk="1" hangingPunct="1">
              <a:buNone/>
            </a:pPr>
            <a:r>
              <a:rPr lang="en-US" altLang="zh-CN" sz="2800" b="1" dirty="0">
                <a:latin typeface="Courier New" panose="02070309020205020404" pitchFamily="49" charset="0"/>
              </a:rPr>
              <a:t>DO99K=1.10</a:t>
            </a:r>
            <a:endParaRPr lang="en-US" altLang="zh-CN" sz="2800" b="1" dirty="0">
              <a:latin typeface="Courier New" panose="02070309020205020404" pitchFamily="49" charset="0"/>
            </a:endParaRPr>
          </a:p>
          <a:p>
            <a:pPr algn="just" eaLnBrk="1" hangingPunct="1">
              <a:buNone/>
            </a:pPr>
            <a:r>
              <a:rPr lang="en-US" altLang="zh-CN" sz="2800" b="1" dirty="0">
                <a:solidFill>
                  <a:srgbClr val="0000CC"/>
                </a:solidFill>
                <a:latin typeface="Courier New" panose="02070309020205020404" pitchFamily="49" charset="0"/>
              </a:rPr>
              <a:t>IF(5)=55</a:t>
            </a:r>
            <a:endParaRPr lang="en-US" altLang="zh-CN" sz="2800" b="1" dirty="0">
              <a:solidFill>
                <a:srgbClr val="0000CC"/>
              </a:solidFill>
              <a:latin typeface="Courier New" panose="02070309020205020404" pitchFamily="49" charset="0"/>
            </a:endParaRPr>
          </a:p>
          <a:p>
            <a:pPr algn="just" eaLnBrk="1" hangingPunct="1"/>
            <a:r>
              <a:rPr lang="zh-CN" altLang="en-US" sz="2800" b="1" dirty="0">
                <a:latin typeface="Courier New" panose="02070309020205020404" pitchFamily="49" charset="0"/>
              </a:rPr>
              <a:t>需要超前搜索才能确定哪些是基本字</a:t>
            </a:r>
            <a:endParaRPr lang="zh-CN" altLang="en-US" sz="2800" b="1" dirty="0">
              <a:latin typeface="Courier New" panose="02070309020205020404" pitchFamily="49"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charRg st="0" end="9"/>
                                            </p:txEl>
                                          </p:spTgt>
                                        </p:tgtEl>
                                        <p:attrNameLst>
                                          <p:attrName>style.visibility</p:attrName>
                                        </p:attrNameLst>
                                      </p:cBhvr>
                                      <p:to>
                                        <p:strVal val="visible"/>
                                      </p:to>
                                    </p:set>
                                    <p:animEffect transition="in" filter="wipe(left)">
                                      <p:cBhvr>
                                        <p:cTn id="7" dur="500"/>
                                        <p:tgtEl>
                                          <p:spTgt spid="17411">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charRg st="9" end="13"/>
                                            </p:txEl>
                                          </p:spTgt>
                                        </p:tgtEl>
                                        <p:attrNameLst>
                                          <p:attrName>style.visibility</p:attrName>
                                        </p:attrNameLst>
                                      </p:cBhvr>
                                      <p:to>
                                        <p:strVal val="visible"/>
                                      </p:to>
                                    </p:set>
                                    <p:animEffect transition="in" filter="wipe(left)">
                                      <p:cBhvr>
                                        <p:cTn id="12" dur="500"/>
                                        <p:tgtEl>
                                          <p:spTgt spid="17411">
                                            <p:txEl>
                                              <p:charRg st="9"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charRg st="13" end="43"/>
                                            </p:txEl>
                                          </p:spTgt>
                                        </p:tgtEl>
                                        <p:attrNameLst>
                                          <p:attrName>style.visibility</p:attrName>
                                        </p:attrNameLst>
                                      </p:cBhvr>
                                      <p:to>
                                        <p:strVal val="visible"/>
                                      </p:to>
                                    </p:set>
                                    <p:animEffect transition="in" filter="wipe(left)">
                                      <p:cBhvr>
                                        <p:cTn id="17" dur="500"/>
                                        <p:tgtEl>
                                          <p:spTgt spid="17411">
                                            <p:txEl>
                                              <p:charRg st="13"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charRg st="43" end="80"/>
                                            </p:txEl>
                                          </p:spTgt>
                                        </p:tgtEl>
                                        <p:attrNameLst>
                                          <p:attrName>style.visibility</p:attrName>
                                        </p:attrNameLst>
                                      </p:cBhvr>
                                      <p:to>
                                        <p:strVal val="visible"/>
                                      </p:to>
                                    </p:set>
                                    <p:animEffect transition="in" filter="wipe(left)">
                                      <p:cBhvr>
                                        <p:cTn id="22" dur="500"/>
                                        <p:tgtEl>
                                          <p:spTgt spid="17411">
                                            <p:txEl>
                                              <p:charRg st="43"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xEl>
                                              <p:charRg st="80" end="91"/>
                                            </p:txEl>
                                          </p:spTgt>
                                        </p:tgtEl>
                                        <p:attrNameLst>
                                          <p:attrName>style.visibility</p:attrName>
                                        </p:attrNameLst>
                                      </p:cBhvr>
                                      <p:to>
                                        <p:strVal val="visible"/>
                                      </p:to>
                                    </p:set>
                                    <p:animEffect transition="in" filter="wipe(left)">
                                      <p:cBhvr>
                                        <p:cTn id="27" dur="500"/>
                                        <p:tgtEl>
                                          <p:spTgt spid="17411">
                                            <p:txEl>
                                              <p:charRg st="80" end="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1">
                                            <p:txEl>
                                              <p:charRg st="91" end="100"/>
                                            </p:txEl>
                                          </p:spTgt>
                                        </p:tgtEl>
                                        <p:attrNameLst>
                                          <p:attrName>style.visibility</p:attrName>
                                        </p:attrNameLst>
                                      </p:cBhvr>
                                      <p:to>
                                        <p:strVal val="visible"/>
                                      </p:to>
                                    </p:set>
                                    <p:animEffect transition="in" filter="wipe(left)">
                                      <p:cBhvr>
                                        <p:cTn id="32" dur="500"/>
                                        <p:tgtEl>
                                          <p:spTgt spid="17411">
                                            <p:txEl>
                                              <p:charRg st="91" end="1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11">
                                            <p:txEl>
                                              <p:charRg st="100" end="117"/>
                                            </p:txEl>
                                          </p:spTgt>
                                        </p:tgtEl>
                                        <p:attrNameLst>
                                          <p:attrName>style.visibility</p:attrName>
                                        </p:attrNameLst>
                                      </p:cBhvr>
                                      <p:to>
                                        <p:strVal val="visible"/>
                                      </p:to>
                                    </p:set>
                                    <p:animEffect transition="in" filter="wipe(left)">
                                      <p:cBhvr>
                                        <p:cTn id="37" dur="500"/>
                                        <p:tgtEl>
                                          <p:spTgt spid="17411">
                                            <p:txEl>
                                              <p:charRg st="100"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8435" name="Rectangle 3"/>
          <p:cNvSpPr>
            <a:spLocks noGrp="1"/>
          </p:cNvSpPr>
          <p:nvPr>
            <p:ph idx="1"/>
          </p:nvPr>
        </p:nvSpPr>
        <p:spPr>
          <a:xfrm>
            <a:off x="685800" y="476250"/>
            <a:ext cx="7924800" cy="5848350"/>
          </a:xfrm>
        </p:spPr>
        <p:txBody>
          <a:bodyPr vert="horz" wrap="square" lIns="91440" tIns="45720" rIns="91440" bIns="45720" anchor="t"/>
          <a:p>
            <a:pPr eaLnBrk="1" hangingPunct="1">
              <a:lnSpc>
                <a:spcPct val="90000"/>
              </a:lnSpc>
              <a:buNone/>
            </a:pPr>
            <a:r>
              <a:rPr lang="en-US" altLang="zh-CN" b="1" dirty="0"/>
              <a:t>2 </a:t>
            </a:r>
            <a:r>
              <a:rPr lang="zh-CN" altLang="en-US" b="1" dirty="0"/>
              <a:t>标识符识别</a:t>
            </a:r>
            <a:r>
              <a:rPr lang="en-US" altLang="zh-CN" b="1" dirty="0"/>
              <a:t>:</a:t>
            </a:r>
            <a:endParaRPr lang="en-US" altLang="zh-CN" b="1" dirty="0"/>
          </a:p>
          <a:p>
            <a:pPr eaLnBrk="1" hangingPunct="1">
              <a:lnSpc>
                <a:spcPct val="90000"/>
              </a:lnSpc>
            </a:pPr>
            <a:r>
              <a:rPr lang="zh-CN" altLang="en-US" b="1" dirty="0"/>
              <a:t>字母开头的字母数字串，后跟界符或算符</a:t>
            </a:r>
            <a:endParaRPr lang="zh-CN" altLang="en-US" b="1" dirty="0"/>
          </a:p>
          <a:p>
            <a:pPr eaLnBrk="1" hangingPunct="1">
              <a:lnSpc>
                <a:spcPct val="90000"/>
              </a:lnSpc>
              <a:spcBef>
                <a:spcPct val="50000"/>
              </a:spcBef>
              <a:buNone/>
            </a:pPr>
            <a:r>
              <a:rPr lang="en-US" altLang="zh-CN" b="1" dirty="0"/>
              <a:t>3 </a:t>
            </a:r>
            <a:r>
              <a:rPr lang="zh-CN" altLang="en-US" b="1" dirty="0"/>
              <a:t>常数识别</a:t>
            </a:r>
            <a:r>
              <a:rPr lang="en-US" altLang="zh-CN" b="1" dirty="0"/>
              <a:t>:</a:t>
            </a:r>
            <a:endParaRPr lang="en-US" altLang="zh-CN" b="1" dirty="0"/>
          </a:p>
          <a:p>
            <a:pPr eaLnBrk="1" hangingPunct="1">
              <a:lnSpc>
                <a:spcPct val="90000"/>
              </a:lnSpc>
              <a:spcBef>
                <a:spcPct val="0"/>
              </a:spcBef>
            </a:pPr>
            <a:r>
              <a:rPr lang="zh-CN" altLang="en-US" b="1" dirty="0"/>
              <a:t>识别出算术常数并将其转变为二进制内码表示。有些也要超前搜索。</a:t>
            </a:r>
            <a:endParaRPr lang="zh-CN" altLang="en-US" b="1" dirty="0"/>
          </a:p>
          <a:p>
            <a:pPr eaLnBrk="1" hangingPunct="1">
              <a:lnSpc>
                <a:spcPct val="90000"/>
              </a:lnSpc>
              <a:spcBef>
                <a:spcPct val="0"/>
              </a:spcBef>
              <a:buNone/>
            </a:pPr>
            <a:r>
              <a:rPr lang="zh-CN" altLang="en-US" b="1" dirty="0"/>
              <a:t>   </a:t>
            </a:r>
            <a:r>
              <a:rPr lang="en-US" altLang="zh-CN" b="1" dirty="0"/>
              <a:t>5.EQ.M</a:t>
            </a:r>
            <a:endParaRPr lang="en-US" altLang="zh-CN" b="1" dirty="0"/>
          </a:p>
          <a:p>
            <a:pPr eaLnBrk="1" hangingPunct="1">
              <a:lnSpc>
                <a:spcPct val="90000"/>
              </a:lnSpc>
              <a:spcBef>
                <a:spcPct val="0"/>
              </a:spcBef>
              <a:buNone/>
            </a:pPr>
            <a:r>
              <a:rPr lang="en-US" altLang="zh-CN" b="1" dirty="0"/>
              <a:t>   5.E08</a:t>
            </a:r>
            <a:endParaRPr lang="en-US" altLang="zh-CN" b="1" dirty="0"/>
          </a:p>
          <a:p>
            <a:pPr eaLnBrk="1" hangingPunct="1">
              <a:lnSpc>
                <a:spcPct val="90000"/>
              </a:lnSpc>
              <a:spcBef>
                <a:spcPct val="50000"/>
              </a:spcBef>
              <a:buNone/>
            </a:pPr>
            <a:r>
              <a:rPr lang="en-US" altLang="zh-CN" b="1" dirty="0"/>
              <a:t>4 </a:t>
            </a:r>
            <a:r>
              <a:rPr lang="zh-CN" altLang="en-US" b="1" dirty="0"/>
              <a:t>算符和界符的识别</a:t>
            </a:r>
            <a:endParaRPr lang="zh-CN" altLang="en-US" b="1" dirty="0"/>
          </a:p>
          <a:p>
            <a:pPr eaLnBrk="1" hangingPunct="1">
              <a:lnSpc>
                <a:spcPct val="90000"/>
              </a:lnSpc>
            </a:pPr>
            <a:r>
              <a:rPr lang="zh-CN" altLang="en-US" b="1" dirty="0"/>
              <a:t>把多个字符符合而成的算符和界符拼合成一个单一单词符号。</a:t>
            </a:r>
            <a:endParaRPr lang="zh-CN" altLang="en-US" b="1" dirty="0"/>
          </a:p>
          <a:p>
            <a:pPr algn="ctr" eaLnBrk="1" hangingPunct="1">
              <a:lnSpc>
                <a:spcPct val="90000"/>
              </a:lnSpc>
              <a:buNone/>
            </a:pPr>
            <a:r>
              <a:rPr lang="en-US" altLang="zh-CN" b="1" dirty="0"/>
              <a:t>:=</a:t>
            </a:r>
            <a:r>
              <a:rPr lang="zh-CN" altLang="en-US" b="1" dirty="0"/>
              <a:t>， **， </a:t>
            </a:r>
            <a:r>
              <a:rPr lang="en-US" altLang="zh-CN" b="1" dirty="0"/>
              <a:t>.EQ. </a:t>
            </a:r>
            <a:r>
              <a:rPr lang="zh-CN" altLang="en-US" b="1" dirty="0"/>
              <a:t>， </a:t>
            </a:r>
            <a:r>
              <a:rPr lang="en-US" altLang="zh-CN" b="1" dirty="0"/>
              <a:t>++</a:t>
            </a:r>
            <a:r>
              <a:rPr lang="zh-CN" altLang="en-US" b="1" dirty="0"/>
              <a:t>，</a:t>
            </a:r>
            <a:r>
              <a:rPr lang="en-US" altLang="zh-CN" b="1" dirty="0"/>
              <a:t>--</a:t>
            </a:r>
            <a:r>
              <a:rPr lang="zh-CN" altLang="en-US" b="1" dirty="0"/>
              <a:t>，</a:t>
            </a:r>
            <a:r>
              <a:rPr lang="en-US" altLang="zh-CN" b="1" dirty="0"/>
              <a:t>&gt;=</a:t>
            </a:r>
            <a:endParaRPr lang="en-US" altLang="zh-CN"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charRg st="0" end="9"/>
                                            </p:txEl>
                                          </p:spTgt>
                                        </p:tgtEl>
                                        <p:attrNameLst>
                                          <p:attrName>style.visibility</p:attrName>
                                        </p:attrNameLst>
                                      </p:cBhvr>
                                      <p:to>
                                        <p:strVal val="visible"/>
                                      </p:to>
                                    </p:set>
                                    <p:animEffect transition="in" filter="wipe(up)">
                                      <p:cBhvr>
                                        <p:cTn id="7" dur="500"/>
                                        <p:tgtEl>
                                          <p:spTgt spid="18435">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charRg st="9" end="28"/>
                                            </p:txEl>
                                          </p:spTgt>
                                        </p:tgtEl>
                                        <p:attrNameLst>
                                          <p:attrName>style.visibility</p:attrName>
                                        </p:attrNameLst>
                                      </p:cBhvr>
                                      <p:to>
                                        <p:strVal val="visible"/>
                                      </p:to>
                                    </p:set>
                                    <p:animEffect transition="in" filter="wipe(up)">
                                      <p:cBhvr>
                                        <p:cTn id="12" dur="500"/>
                                        <p:tgtEl>
                                          <p:spTgt spid="18435">
                                            <p:txEl>
                                              <p:charRg st="9"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charRg st="28" end="36"/>
                                            </p:txEl>
                                          </p:spTgt>
                                        </p:tgtEl>
                                        <p:attrNameLst>
                                          <p:attrName>style.visibility</p:attrName>
                                        </p:attrNameLst>
                                      </p:cBhvr>
                                      <p:to>
                                        <p:strVal val="visible"/>
                                      </p:to>
                                    </p:set>
                                    <p:animEffect transition="in" filter="wipe(up)">
                                      <p:cBhvr>
                                        <p:cTn id="17" dur="500"/>
                                        <p:tgtEl>
                                          <p:spTgt spid="18435">
                                            <p:txEl>
                                              <p:charRg st="28"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435">
                                            <p:txEl>
                                              <p:charRg st="36" end="67"/>
                                            </p:txEl>
                                          </p:spTgt>
                                        </p:tgtEl>
                                        <p:attrNameLst>
                                          <p:attrName>style.visibility</p:attrName>
                                        </p:attrNameLst>
                                      </p:cBhvr>
                                      <p:to>
                                        <p:strVal val="visible"/>
                                      </p:to>
                                    </p:set>
                                    <p:animEffect transition="in" filter="wipe(up)">
                                      <p:cBhvr>
                                        <p:cTn id="22" dur="500"/>
                                        <p:tgtEl>
                                          <p:spTgt spid="18435">
                                            <p:txEl>
                                              <p:charRg st="36"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435">
                                            <p:txEl>
                                              <p:charRg st="67" end="77"/>
                                            </p:txEl>
                                          </p:spTgt>
                                        </p:tgtEl>
                                        <p:attrNameLst>
                                          <p:attrName>style.visibility</p:attrName>
                                        </p:attrNameLst>
                                      </p:cBhvr>
                                      <p:to>
                                        <p:strVal val="visible"/>
                                      </p:to>
                                    </p:set>
                                    <p:animEffect transition="in" filter="wipe(up)">
                                      <p:cBhvr>
                                        <p:cTn id="27" dur="500"/>
                                        <p:tgtEl>
                                          <p:spTgt spid="18435">
                                            <p:txEl>
                                              <p:charRg st="67" end="77"/>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8435">
                                            <p:txEl>
                                              <p:charRg st="77" end="86"/>
                                            </p:txEl>
                                          </p:spTgt>
                                        </p:tgtEl>
                                        <p:attrNameLst>
                                          <p:attrName>style.visibility</p:attrName>
                                        </p:attrNameLst>
                                      </p:cBhvr>
                                      <p:to>
                                        <p:strVal val="visible"/>
                                      </p:to>
                                    </p:set>
                                    <p:animEffect transition="in" filter="wipe(up)">
                                      <p:cBhvr>
                                        <p:cTn id="30" dur="500"/>
                                        <p:tgtEl>
                                          <p:spTgt spid="18435">
                                            <p:txEl>
                                              <p:charRg st="77" end="8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8435">
                                            <p:txEl>
                                              <p:charRg st="86" end="97"/>
                                            </p:txEl>
                                          </p:spTgt>
                                        </p:tgtEl>
                                        <p:attrNameLst>
                                          <p:attrName>style.visibility</p:attrName>
                                        </p:attrNameLst>
                                      </p:cBhvr>
                                      <p:to>
                                        <p:strVal val="visible"/>
                                      </p:to>
                                    </p:set>
                                    <p:animEffect transition="in" filter="wipe(up)">
                                      <p:cBhvr>
                                        <p:cTn id="35" dur="500"/>
                                        <p:tgtEl>
                                          <p:spTgt spid="18435">
                                            <p:txEl>
                                              <p:charRg st="86" end="9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8435">
                                            <p:txEl>
                                              <p:charRg st="97" end="125"/>
                                            </p:txEl>
                                          </p:spTgt>
                                        </p:tgtEl>
                                        <p:attrNameLst>
                                          <p:attrName>style.visibility</p:attrName>
                                        </p:attrNameLst>
                                      </p:cBhvr>
                                      <p:to>
                                        <p:strVal val="visible"/>
                                      </p:to>
                                    </p:set>
                                    <p:animEffect transition="in" filter="wipe(up)">
                                      <p:cBhvr>
                                        <p:cTn id="40" dur="500"/>
                                        <p:tgtEl>
                                          <p:spTgt spid="18435">
                                            <p:txEl>
                                              <p:charRg st="97" end="12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8435">
                                            <p:txEl>
                                              <p:charRg st="125" end="149"/>
                                            </p:txEl>
                                          </p:spTgt>
                                        </p:tgtEl>
                                        <p:attrNameLst>
                                          <p:attrName>style.visibility</p:attrName>
                                        </p:attrNameLst>
                                      </p:cBhvr>
                                      <p:to>
                                        <p:strVal val="visible"/>
                                      </p:to>
                                    </p:set>
                                    <p:animEffect transition="in" filter="wipe(up)">
                                      <p:cBhvr>
                                        <p:cTn id="45" dur="500"/>
                                        <p:tgtEl>
                                          <p:spTgt spid="18435">
                                            <p:txEl>
                                              <p:charRg st="125"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1506" name="Rectangle 2"/>
          <p:cNvSpPr>
            <a:spLocks noGrp="1"/>
          </p:cNvSpPr>
          <p:nvPr>
            <p:ph type="title"/>
          </p:nvPr>
        </p:nvSpPr>
        <p:spPr>
          <a:xfrm>
            <a:off x="838200" y="228600"/>
            <a:ext cx="7772400" cy="1143000"/>
          </a:xfrm>
        </p:spPr>
        <p:txBody>
          <a:bodyPr vert="horz" wrap="square" lIns="91440" tIns="45720" rIns="91440" bIns="45720" anchor="b"/>
          <a:p>
            <a:pPr eaLnBrk="1" hangingPunct="1"/>
            <a:r>
              <a:rPr lang="en-US" altLang="en-US" b="1" dirty="0">
                <a:latin typeface="宋体" panose="02010600030101010101" pitchFamily="2" charset="-122"/>
              </a:rPr>
              <a:t>三</a:t>
            </a:r>
            <a:r>
              <a:rPr lang="en-US" altLang="zh-CN" b="1" dirty="0">
                <a:latin typeface="宋体" panose="02010600030101010101" pitchFamily="2" charset="-122"/>
              </a:rPr>
              <a:t>、</a:t>
            </a:r>
            <a:r>
              <a:rPr lang="en-US" altLang="en-US" b="1" dirty="0">
                <a:latin typeface="宋体" panose="02010600030101010101" pitchFamily="2" charset="-122"/>
              </a:rPr>
              <a:t>状态转换图</a:t>
            </a:r>
            <a:endParaRPr lang="zh-CN" altLang="en-US" b="1" dirty="0">
              <a:latin typeface="宋体" panose="02010600030101010101" pitchFamily="2" charset="-122"/>
            </a:endParaRPr>
          </a:p>
        </p:txBody>
      </p:sp>
      <p:sp>
        <p:nvSpPr>
          <p:cNvPr id="20483" name="Rectangle 3"/>
          <p:cNvSpPr>
            <a:spLocks noGrp="1"/>
          </p:cNvSpPr>
          <p:nvPr>
            <p:ph idx="1"/>
          </p:nvPr>
        </p:nvSpPr>
        <p:spPr>
          <a:xfrm>
            <a:off x="685800" y="1600200"/>
            <a:ext cx="6400800" cy="1524000"/>
          </a:xfrm>
        </p:spPr>
        <p:txBody>
          <a:bodyPr vert="horz" wrap="square" lIns="91440" tIns="45720" rIns="91440" bIns="45720" anchor="t"/>
          <a:p>
            <a:pPr marL="288925" indent="-288925" eaLnBrk="1" hangingPunct="1">
              <a:buNone/>
            </a:pPr>
            <a:r>
              <a:rPr lang="en-US" altLang="en-US" b="1" dirty="0">
                <a:latin typeface="宋体" panose="02010600030101010101" pitchFamily="2" charset="-122"/>
              </a:rPr>
              <a:t>1 概念</a:t>
            </a:r>
            <a:endParaRPr lang="en-US" altLang="en-US" b="1" dirty="0">
              <a:latin typeface="宋体" panose="02010600030101010101" pitchFamily="2" charset="-122"/>
            </a:endParaRPr>
          </a:p>
          <a:p>
            <a:pPr marL="288925" indent="-288925" eaLnBrk="1" hangingPunct="1"/>
            <a:r>
              <a:rPr lang="en-US" altLang="en-US" b="1" dirty="0">
                <a:latin typeface="宋体" panose="02010600030101010101" pitchFamily="2" charset="-122"/>
              </a:rPr>
              <a:t>状态转换图是一张有限方向图。</a:t>
            </a:r>
            <a:endParaRPr lang="en-US" altLang="en-US" b="1" dirty="0">
              <a:latin typeface="宋体" panose="02010600030101010101" pitchFamily="2" charset="-122"/>
            </a:endParaRPr>
          </a:p>
        </p:txBody>
      </p:sp>
      <p:grpSp>
        <p:nvGrpSpPr>
          <p:cNvPr id="2" name="Group 15"/>
          <p:cNvGrpSpPr/>
          <p:nvPr/>
        </p:nvGrpSpPr>
        <p:grpSpPr>
          <a:xfrm>
            <a:off x="6272213" y="3124200"/>
            <a:ext cx="2425700" cy="1676400"/>
            <a:chOff x="3936" y="1968"/>
            <a:chExt cx="1528" cy="1056"/>
          </a:xfrm>
        </p:grpSpPr>
        <p:sp>
          <p:nvSpPr>
            <p:cNvPr id="21509" name="Oval 5"/>
            <p:cNvSpPr/>
            <p:nvPr/>
          </p:nvSpPr>
          <p:spPr>
            <a:xfrm>
              <a:off x="5069" y="1968"/>
              <a:ext cx="395" cy="384"/>
            </a:xfrm>
            <a:prstGeom prst="ellipse">
              <a:avLst/>
            </a:prstGeom>
            <a:noFill/>
            <a:ln w="9525" cap="flat" cmpd="sng">
              <a:solidFill>
                <a:schemeClr val="tx1"/>
              </a:solidFill>
              <a:prstDash val="solid"/>
              <a:round/>
              <a:headEnd type="none" w="med" len="med"/>
              <a:tailEnd type="none" w="med" len="med"/>
            </a:ln>
          </p:spPr>
          <p:txBody>
            <a:bodyPr lIns="144000" tIns="108000" rIns="108000" bIns="108000" anchor="t"/>
            <a:p>
              <a:pPr algn="just" eaLnBrk="0" hangingPunct="0"/>
              <a:r>
                <a:rPr lang="en-US" altLang="zh-CN" sz="2400" b="1" u="none" dirty="0">
                  <a:latin typeface="Times New Roman" panose="02020603050405020304" pitchFamily="18" charset="0"/>
                </a:rPr>
                <a:t>2</a:t>
              </a:r>
              <a:endParaRPr lang="en-US" altLang="zh-CN" sz="1600" b="1" u="none" dirty="0">
                <a:latin typeface="Times New Roman" panose="02020603050405020304" pitchFamily="18" charset="0"/>
              </a:endParaRPr>
            </a:p>
          </p:txBody>
        </p:sp>
        <p:sp>
          <p:nvSpPr>
            <p:cNvPr id="21510" name="Oval 6"/>
            <p:cNvSpPr/>
            <p:nvPr/>
          </p:nvSpPr>
          <p:spPr>
            <a:xfrm>
              <a:off x="3936" y="1968"/>
              <a:ext cx="369" cy="384"/>
            </a:xfrm>
            <a:prstGeom prst="ellipse">
              <a:avLst/>
            </a:prstGeom>
            <a:noFill/>
            <a:ln w="9525" cap="flat" cmpd="sng">
              <a:solidFill>
                <a:schemeClr val="tx1"/>
              </a:solidFill>
              <a:prstDash val="solid"/>
              <a:round/>
              <a:headEnd type="none" w="med" len="med"/>
              <a:tailEnd type="none" w="med" len="med"/>
            </a:ln>
          </p:spPr>
          <p:txBody>
            <a:bodyPr lIns="144000" tIns="108000" rIns="108000" bIns="108000" anchor="t"/>
            <a:p>
              <a:pPr algn="just" eaLnBrk="0" hangingPunct="0"/>
              <a:r>
                <a:rPr lang="en-US" altLang="zh-CN" sz="2400" b="1" u="none" dirty="0">
                  <a:latin typeface="Times New Roman" panose="02020603050405020304" pitchFamily="18" charset="0"/>
                </a:rPr>
                <a:t>1</a:t>
              </a:r>
              <a:endParaRPr lang="en-US" altLang="zh-CN" sz="2400" b="1" u="none" dirty="0">
                <a:latin typeface="Times New Roman" panose="02020603050405020304" pitchFamily="18" charset="0"/>
              </a:endParaRPr>
            </a:p>
          </p:txBody>
        </p:sp>
        <p:sp>
          <p:nvSpPr>
            <p:cNvPr id="21511" name="Oval 7"/>
            <p:cNvSpPr/>
            <p:nvPr/>
          </p:nvSpPr>
          <p:spPr>
            <a:xfrm>
              <a:off x="5069" y="2639"/>
              <a:ext cx="395" cy="385"/>
            </a:xfrm>
            <a:prstGeom prst="ellipse">
              <a:avLst/>
            </a:prstGeom>
            <a:noFill/>
            <a:ln w="9525" cap="flat" cmpd="sng">
              <a:solidFill>
                <a:schemeClr val="tx1"/>
              </a:solidFill>
              <a:prstDash val="solid"/>
              <a:round/>
              <a:headEnd type="none" w="med" len="med"/>
              <a:tailEnd type="none" w="med" len="med"/>
            </a:ln>
          </p:spPr>
          <p:txBody>
            <a:bodyPr lIns="144000" tIns="108000" rIns="108000" bIns="108000" anchor="t"/>
            <a:p>
              <a:pPr algn="just" eaLnBrk="0" hangingPunct="0"/>
              <a:r>
                <a:rPr lang="en-US" altLang="zh-CN" sz="2400" b="1" u="none" dirty="0">
                  <a:latin typeface="Times New Roman" panose="02020603050405020304" pitchFamily="18" charset="0"/>
                </a:rPr>
                <a:t>3</a:t>
              </a:r>
              <a:endParaRPr lang="en-US" altLang="zh-CN" b="1" u="none" dirty="0">
                <a:latin typeface="Times New Roman" panose="02020603050405020304" pitchFamily="18" charset="0"/>
              </a:endParaRPr>
            </a:p>
          </p:txBody>
        </p:sp>
      </p:grpSp>
      <p:grpSp>
        <p:nvGrpSpPr>
          <p:cNvPr id="3" name="Group 16"/>
          <p:cNvGrpSpPr/>
          <p:nvPr/>
        </p:nvGrpSpPr>
        <p:grpSpPr>
          <a:xfrm>
            <a:off x="6858000" y="2819400"/>
            <a:ext cx="1230313" cy="1676400"/>
            <a:chOff x="4305" y="1776"/>
            <a:chExt cx="775" cy="1056"/>
          </a:xfrm>
        </p:grpSpPr>
        <p:sp>
          <p:nvSpPr>
            <p:cNvPr id="21513" name="Line 8"/>
            <p:cNvSpPr/>
            <p:nvPr/>
          </p:nvSpPr>
          <p:spPr>
            <a:xfrm>
              <a:off x="4305" y="2117"/>
              <a:ext cx="764" cy="1"/>
            </a:xfrm>
            <a:prstGeom prst="line">
              <a:avLst/>
            </a:prstGeom>
            <a:ln w="19050" cap="flat" cmpd="sng">
              <a:solidFill>
                <a:schemeClr val="tx1"/>
              </a:solidFill>
              <a:prstDash val="solid"/>
              <a:round/>
              <a:headEnd type="none" w="med" len="med"/>
              <a:tailEnd type="stealth" w="lg" len="lg"/>
            </a:ln>
          </p:spPr>
        </p:sp>
        <p:sp>
          <p:nvSpPr>
            <p:cNvPr id="21514" name="Line 9"/>
            <p:cNvSpPr/>
            <p:nvPr/>
          </p:nvSpPr>
          <p:spPr>
            <a:xfrm>
              <a:off x="4305" y="2191"/>
              <a:ext cx="775" cy="545"/>
            </a:xfrm>
            <a:prstGeom prst="line">
              <a:avLst/>
            </a:prstGeom>
            <a:ln w="19050" cap="flat" cmpd="sng">
              <a:solidFill>
                <a:schemeClr val="tx1"/>
              </a:solidFill>
              <a:prstDash val="solid"/>
              <a:round/>
              <a:headEnd type="none" w="med" len="med"/>
              <a:tailEnd type="stealth" w="lg" len="lg"/>
            </a:ln>
          </p:spPr>
        </p:sp>
        <p:sp>
          <p:nvSpPr>
            <p:cNvPr id="21515" name="Rectangle 10"/>
            <p:cNvSpPr/>
            <p:nvPr/>
          </p:nvSpPr>
          <p:spPr>
            <a:xfrm>
              <a:off x="4408" y="1776"/>
              <a:ext cx="480" cy="336"/>
            </a:xfrm>
            <a:prstGeom prst="rect">
              <a:avLst/>
            </a:prstGeom>
            <a:noFill/>
            <a:ln w="9525">
              <a:noFill/>
            </a:ln>
          </p:spPr>
          <p:txBody>
            <a:bodyPr wrap="none" anchor="ctr"/>
            <a:p>
              <a:pPr algn="ctr"/>
              <a:r>
                <a:rPr lang="en-US" altLang="zh-CN" sz="2400" b="1" u="none" dirty="0">
                  <a:latin typeface="Times New Roman" panose="02020603050405020304" pitchFamily="18" charset="0"/>
                </a:rPr>
                <a:t>X</a:t>
              </a:r>
              <a:endParaRPr lang="en-US" altLang="zh-CN" sz="2400" b="1" u="none" dirty="0">
                <a:latin typeface="Times New Roman" panose="02020603050405020304" pitchFamily="18" charset="0"/>
              </a:endParaRPr>
            </a:p>
          </p:txBody>
        </p:sp>
        <p:sp>
          <p:nvSpPr>
            <p:cNvPr id="21516" name="Rectangle 11"/>
            <p:cNvSpPr/>
            <p:nvPr/>
          </p:nvSpPr>
          <p:spPr>
            <a:xfrm>
              <a:off x="4360" y="2496"/>
              <a:ext cx="480" cy="336"/>
            </a:xfrm>
            <a:prstGeom prst="rect">
              <a:avLst/>
            </a:prstGeom>
            <a:noFill/>
            <a:ln w="9525">
              <a:noFill/>
            </a:ln>
          </p:spPr>
          <p:txBody>
            <a:bodyPr wrap="none" anchor="ctr"/>
            <a:p>
              <a:pPr algn="ctr"/>
              <a:r>
                <a:rPr lang="en-US" altLang="zh-CN" sz="2400" b="1" u="none" dirty="0">
                  <a:latin typeface="Times New Roman" panose="02020603050405020304" pitchFamily="18" charset="0"/>
                </a:rPr>
                <a:t>Y</a:t>
              </a:r>
              <a:endParaRPr lang="en-US" altLang="zh-CN" sz="2400" b="1" u="none" dirty="0">
                <a:latin typeface="Times New Roman" panose="02020603050405020304" pitchFamily="18" charset="0"/>
              </a:endParaRPr>
            </a:p>
          </p:txBody>
        </p:sp>
      </p:grpSp>
      <p:sp>
        <p:nvSpPr>
          <p:cNvPr id="20492" name="Text Box 12"/>
          <p:cNvSpPr txBox="1"/>
          <p:nvPr/>
        </p:nvSpPr>
        <p:spPr>
          <a:xfrm>
            <a:off x="609600" y="2816225"/>
            <a:ext cx="6096000" cy="555625"/>
          </a:xfrm>
          <a:prstGeom prst="rect">
            <a:avLst/>
          </a:prstGeom>
          <a:noFill/>
          <a:ln w="12700">
            <a:noFill/>
          </a:ln>
        </p:spPr>
        <p:txBody>
          <a:bodyPr lIns="90000" tIns="46800" rIns="90000" bIns="46800" anchor="ctr">
            <a:spAutoFit/>
          </a:bodyPr>
          <a:p>
            <a:pPr lvl="1" indent="0" algn="l" eaLnBrk="0" hangingPunct="0">
              <a:spcBef>
                <a:spcPct val="40000"/>
              </a:spcBef>
              <a:buClr>
                <a:schemeClr val="accent2"/>
              </a:buClr>
              <a:buSzPct val="80000"/>
              <a:buFont typeface="Wingdings" panose="05000000000000000000" pitchFamily="2" charset="2"/>
              <a:buChar char="Ø"/>
            </a:pPr>
            <a:r>
              <a:rPr lang="en-US" altLang="en-US" sz="3000" b="1" u="none" dirty="0">
                <a:solidFill>
                  <a:schemeClr val="tx1"/>
                </a:solidFill>
                <a:latin typeface="宋体" panose="02010600030101010101" pitchFamily="2" charset="-122"/>
              </a:rPr>
              <a:t>结点代表状态，用圆圈表示</a:t>
            </a:r>
            <a:r>
              <a:rPr lang="en-US" altLang="zh-CN" sz="3000" b="1" u="none" dirty="0">
                <a:solidFill>
                  <a:schemeClr val="tx1"/>
                </a:solidFill>
                <a:latin typeface="宋体" panose="02010600030101010101" pitchFamily="2" charset="-122"/>
              </a:rPr>
              <a:t>。</a:t>
            </a:r>
            <a:endParaRPr lang="zh-CN" altLang="en-US" sz="2100" b="1" u="none" dirty="0">
              <a:solidFill>
                <a:schemeClr val="tx1"/>
              </a:solidFill>
              <a:latin typeface="宋体" panose="02010600030101010101" pitchFamily="2" charset="-122"/>
              <a:ea typeface="宋体" panose="02010600030101010101" pitchFamily="2" charset="-122"/>
            </a:endParaRPr>
          </a:p>
        </p:txBody>
      </p:sp>
      <p:sp>
        <p:nvSpPr>
          <p:cNvPr id="20493" name="Text Box 13"/>
          <p:cNvSpPr txBox="1"/>
          <p:nvPr/>
        </p:nvSpPr>
        <p:spPr>
          <a:xfrm>
            <a:off x="1066800" y="3343275"/>
            <a:ext cx="5257800" cy="1939925"/>
          </a:xfrm>
          <a:prstGeom prst="rect">
            <a:avLst/>
          </a:prstGeom>
          <a:noFill/>
          <a:ln w="12700">
            <a:noFill/>
          </a:ln>
        </p:spPr>
        <p:txBody>
          <a:bodyPr lIns="90000" tIns="46800" rIns="90000" bIns="46800" anchor="ctr">
            <a:spAutoFit/>
          </a:bodyPr>
          <a:p>
            <a:pPr marL="288925" indent="-288925" eaLnBrk="0" hangingPunct="0">
              <a:spcBef>
                <a:spcPct val="40000"/>
              </a:spcBef>
              <a:buClr>
                <a:schemeClr val="accent2"/>
              </a:buClr>
              <a:buSzPct val="80000"/>
              <a:buFont typeface="Wingdings" panose="05000000000000000000" pitchFamily="2" charset="2"/>
              <a:buChar char="Ø"/>
            </a:pPr>
            <a:r>
              <a:rPr lang="en-US" altLang="en-US" sz="3000" b="1" u="none" dirty="0">
                <a:solidFill>
                  <a:schemeClr val="tx1"/>
                </a:solidFill>
                <a:latin typeface="宋体" panose="02010600030101010101" pitchFamily="2" charset="-122"/>
              </a:rPr>
              <a:t>状态之间用箭弧连结，箭弧上的标记(字符)代表射出结状态下可能出现的输入字符或字符类。</a:t>
            </a:r>
            <a:endParaRPr lang="zh-CN" altLang="en-US" sz="2100" b="1" u="none" dirty="0">
              <a:solidFill>
                <a:schemeClr val="tx1"/>
              </a:solidFill>
              <a:latin typeface="宋体" panose="02010600030101010101" pitchFamily="2" charset="-122"/>
              <a:ea typeface="宋体" panose="02010600030101010101" pitchFamily="2" charset="-122"/>
            </a:endParaRPr>
          </a:p>
        </p:txBody>
      </p:sp>
      <p:sp>
        <p:nvSpPr>
          <p:cNvPr id="20494" name="Text Box 14"/>
          <p:cNvSpPr txBox="1"/>
          <p:nvPr/>
        </p:nvSpPr>
        <p:spPr>
          <a:xfrm>
            <a:off x="1066800" y="5251450"/>
            <a:ext cx="6705600" cy="1019175"/>
          </a:xfrm>
          <a:prstGeom prst="rect">
            <a:avLst/>
          </a:prstGeom>
          <a:noFill/>
          <a:ln w="12700">
            <a:noFill/>
          </a:ln>
        </p:spPr>
        <p:txBody>
          <a:bodyPr lIns="90000" tIns="46800" rIns="90000" bIns="46800" anchor="ctr">
            <a:spAutoFit/>
          </a:bodyPr>
          <a:p>
            <a:pPr marL="288925" indent="-288925">
              <a:buClr>
                <a:schemeClr val="accent2"/>
              </a:buClr>
              <a:buSzPct val="80000"/>
              <a:buFont typeface="Wingdings" panose="05000000000000000000" pitchFamily="2" charset="2"/>
              <a:buChar char="Ø"/>
            </a:pPr>
            <a:r>
              <a:rPr lang="en-US" altLang="en-US" sz="3000" b="1" u="none" dirty="0">
                <a:solidFill>
                  <a:schemeClr val="tx1"/>
                </a:solidFill>
                <a:latin typeface="宋体" panose="02010600030101010101" pitchFamily="2" charset="-122"/>
              </a:rPr>
              <a:t>一张转换图只包含有限个状态，其中有一个为初态，至少要有一个终态。</a:t>
            </a:r>
            <a:endParaRPr lang="zh-CN" altLang="en-US" sz="2100" b="1" u="none"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charRg st="0" end="5"/>
                                            </p:txEl>
                                          </p:spTgt>
                                        </p:tgtEl>
                                        <p:attrNameLst>
                                          <p:attrName>style.visibility</p:attrName>
                                        </p:attrNameLst>
                                      </p:cBhvr>
                                      <p:to>
                                        <p:strVal val="visible"/>
                                      </p:to>
                                    </p:set>
                                    <p:animEffect transition="in" filter="wipe(left)">
                                      <p:cBhvr>
                                        <p:cTn id="7" dur="500"/>
                                        <p:tgtEl>
                                          <p:spTgt spid="20483">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charRg st="5" end="20"/>
                                            </p:txEl>
                                          </p:spTgt>
                                        </p:tgtEl>
                                        <p:attrNameLst>
                                          <p:attrName>style.visibility</p:attrName>
                                        </p:attrNameLst>
                                      </p:cBhvr>
                                      <p:to>
                                        <p:strVal val="visible"/>
                                      </p:to>
                                    </p:set>
                                    <p:animEffect transition="in" filter="wipe(left)">
                                      <p:cBhvr>
                                        <p:cTn id="12" dur="500"/>
                                        <p:tgtEl>
                                          <p:spTgt spid="20483">
                                            <p:txEl>
                                              <p:charRg st="5"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92"/>
                                        </p:tgtEl>
                                        <p:attrNameLst>
                                          <p:attrName>style.visibility</p:attrName>
                                        </p:attrNameLst>
                                      </p:cBhvr>
                                      <p:to>
                                        <p:strVal val="visible"/>
                                      </p:to>
                                    </p:set>
                                    <p:animEffect transition="in" filter="wipe(left)">
                                      <p:cBhvr>
                                        <p:cTn id="17" dur="500"/>
                                        <p:tgtEl>
                                          <p:spTgt spid="204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left)">
                                      <p:cBhvr>
                                        <p:cTn id="27" dur="500"/>
                                        <p:tgtEl>
                                          <p:spTgt spid="204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94"/>
                                        </p:tgtEl>
                                        <p:attrNameLst>
                                          <p:attrName>style.visibility</p:attrName>
                                        </p:attrNameLst>
                                      </p:cBhvr>
                                      <p:to>
                                        <p:strVal val="visible"/>
                                      </p:to>
                                    </p:set>
                                    <p:animEffect transition="in" filter="wipe(left)">
                                      <p:cBhvr>
                                        <p:cTn id="37"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92" grpId="0"/>
      <p:bldP spid="20493" grpId="0"/>
      <p:bldP spid="204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1530" name="Rectangle 26"/>
          <p:cNvSpPr/>
          <p:nvPr/>
        </p:nvSpPr>
        <p:spPr>
          <a:xfrm>
            <a:off x="3454400" y="5703888"/>
            <a:ext cx="3200400" cy="533400"/>
          </a:xfrm>
          <a:prstGeom prst="rect">
            <a:avLst/>
          </a:prstGeom>
          <a:noFill/>
          <a:ln w="9525">
            <a:noFill/>
          </a:ln>
        </p:spPr>
        <p:txBody>
          <a:bodyPr wrap="none" anchor="ctr"/>
          <a:p>
            <a:pPr algn="ctr"/>
            <a:r>
              <a:rPr lang="en-US" altLang="en-US" sz="2400" b="1" u="none" dirty="0">
                <a:latin typeface="Times New Roman" panose="02020603050405020304" pitchFamily="18" charset="0"/>
              </a:rPr>
              <a:t>识别标识符的状态转换图</a:t>
            </a:r>
            <a:endParaRPr lang="zh-CN" altLang="en-US" sz="2400" b="1" u="none" dirty="0">
              <a:latin typeface="Times New Roman" panose="02020603050405020304" pitchFamily="18" charset="0"/>
              <a:ea typeface="宋体" panose="02010600030101010101" pitchFamily="2" charset="-122"/>
            </a:endParaRPr>
          </a:p>
        </p:txBody>
      </p:sp>
      <p:sp>
        <p:nvSpPr>
          <p:cNvPr id="21517" name="Oval 13"/>
          <p:cNvSpPr/>
          <p:nvPr/>
        </p:nvSpPr>
        <p:spPr>
          <a:xfrm>
            <a:off x="2692400" y="4941888"/>
            <a:ext cx="635000" cy="573087"/>
          </a:xfrm>
          <a:prstGeom prst="ellipse">
            <a:avLst/>
          </a:prstGeom>
          <a:noFill/>
          <a:ln w="9525" cap="flat" cmpd="sng">
            <a:solidFill>
              <a:schemeClr val="tx1"/>
            </a:solidFill>
            <a:prstDash val="solid"/>
            <a:round/>
            <a:headEnd type="none" w="med" len="med"/>
            <a:tailEnd type="none" w="med" len="med"/>
          </a:ln>
        </p:spPr>
        <p:txBody>
          <a:bodyPr lIns="144000" tIns="0" rIns="144000" bIns="0" anchor="t"/>
          <a:p>
            <a:pPr algn="just" eaLnBrk="0" hangingPunct="0"/>
            <a:r>
              <a:rPr lang="en-US" altLang="zh-CN" sz="2400" b="1" u="none" dirty="0">
                <a:latin typeface="Times New Roman" panose="02020603050405020304" pitchFamily="18" charset="0"/>
              </a:rPr>
              <a:t>1</a:t>
            </a:r>
            <a:endParaRPr lang="en-US" altLang="zh-CN" sz="1600" b="1" u="none" dirty="0">
              <a:latin typeface="Times New Roman" panose="02020603050405020304" pitchFamily="18" charset="0"/>
            </a:endParaRPr>
          </a:p>
        </p:txBody>
      </p:sp>
      <p:sp>
        <p:nvSpPr>
          <p:cNvPr id="21522" name="Freeform 18"/>
          <p:cNvSpPr/>
          <p:nvPr/>
        </p:nvSpPr>
        <p:spPr>
          <a:xfrm>
            <a:off x="4673600" y="4332288"/>
            <a:ext cx="457200" cy="609600"/>
          </a:xfrm>
          <a:custGeom>
            <a:avLst/>
            <a:gdLst/>
            <a:ahLst/>
            <a:cxnLst>
              <a:cxn ang="0">
                <a:pos x="2147483647" y="2147483647"/>
              </a:cxn>
              <a:cxn ang="0">
                <a:pos x="2147483647" y="0"/>
              </a:cxn>
              <a:cxn ang="0">
                <a:pos x="0" y="2147483647"/>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21523" name="Oval 19"/>
          <p:cNvSpPr/>
          <p:nvPr/>
        </p:nvSpPr>
        <p:spPr>
          <a:xfrm>
            <a:off x="4597400" y="4941888"/>
            <a:ext cx="635000" cy="573087"/>
          </a:xfrm>
          <a:prstGeom prst="ellipse">
            <a:avLst/>
          </a:prstGeom>
          <a:noFill/>
          <a:ln w="9525" cap="flat" cmpd="sng">
            <a:solidFill>
              <a:schemeClr val="tx1"/>
            </a:solidFill>
            <a:prstDash val="solid"/>
            <a:round/>
            <a:headEnd type="none" w="med" len="med"/>
            <a:tailEnd type="none" w="med" len="med"/>
          </a:ln>
        </p:spPr>
        <p:txBody>
          <a:bodyPr lIns="144000" tIns="0" rIns="144000" bIns="0" anchor="t"/>
          <a:p>
            <a:pPr algn="just" eaLnBrk="0" hangingPunct="0"/>
            <a:r>
              <a:rPr lang="en-US" altLang="zh-CN" sz="2400" b="1" u="none" dirty="0">
                <a:latin typeface="Times New Roman" panose="02020603050405020304" pitchFamily="18" charset="0"/>
              </a:rPr>
              <a:t>2</a:t>
            </a:r>
            <a:endParaRPr lang="en-US" altLang="zh-CN" sz="1600" b="1" u="none" dirty="0">
              <a:latin typeface="Times New Roman" panose="02020603050405020304" pitchFamily="18" charset="0"/>
            </a:endParaRPr>
          </a:p>
        </p:txBody>
      </p:sp>
      <p:sp>
        <p:nvSpPr>
          <p:cNvPr id="21524" name="Oval 20"/>
          <p:cNvSpPr/>
          <p:nvPr/>
        </p:nvSpPr>
        <p:spPr>
          <a:xfrm>
            <a:off x="6426200" y="4941888"/>
            <a:ext cx="635000" cy="573087"/>
          </a:xfrm>
          <a:prstGeom prst="ellipse">
            <a:avLst/>
          </a:prstGeom>
          <a:noFill/>
          <a:ln w="92075" cap="flat" cmpd="dbl">
            <a:solidFill>
              <a:schemeClr val="tx1"/>
            </a:solidFill>
            <a:prstDash val="solid"/>
            <a:round/>
            <a:headEnd type="none" w="med" len="med"/>
            <a:tailEnd type="none" w="med" len="med"/>
          </a:ln>
        </p:spPr>
        <p:txBody>
          <a:bodyPr lIns="144000" tIns="0" rIns="144000" bIns="0" anchor="t"/>
          <a:p>
            <a:pPr algn="just" eaLnBrk="0" hangingPunct="0"/>
            <a:r>
              <a:rPr lang="en-US" altLang="zh-CN" sz="2400" b="1" u="none" dirty="0">
                <a:latin typeface="Times New Roman" panose="02020603050405020304" pitchFamily="18" charset="0"/>
              </a:rPr>
              <a:t>3</a:t>
            </a:r>
            <a:endParaRPr lang="en-US" altLang="zh-CN" sz="1600" b="1" u="none" dirty="0">
              <a:latin typeface="Times New Roman" panose="02020603050405020304" pitchFamily="18" charset="0"/>
            </a:endParaRPr>
          </a:p>
        </p:txBody>
      </p:sp>
      <p:sp>
        <p:nvSpPr>
          <p:cNvPr id="21525" name="Line 21"/>
          <p:cNvSpPr/>
          <p:nvPr/>
        </p:nvSpPr>
        <p:spPr>
          <a:xfrm>
            <a:off x="3378200" y="5246688"/>
            <a:ext cx="1212850" cy="1587"/>
          </a:xfrm>
          <a:prstGeom prst="line">
            <a:avLst/>
          </a:prstGeom>
          <a:ln w="19050" cap="flat" cmpd="sng">
            <a:solidFill>
              <a:schemeClr val="tx1"/>
            </a:solidFill>
            <a:prstDash val="solid"/>
            <a:round/>
            <a:headEnd type="none" w="med" len="med"/>
            <a:tailEnd type="stealth" w="lg" len="lg"/>
          </a:ln>
        </p:spPr>
      </p:sp>
      <p:sp>
        <p:nvSpPr>
          <p:cNvPr id="21526" name="Line 22"/>
          <p:cNvSpPr/>
          <p:nvPr/>
        </p:nvSpPr>
        <p:spPr>
          <a:xfrm>
            <a:off x="5207000" y="5246688"/>
            <a:ext cx="1212850" cy="1587"/>
          </a:xfrm>
          <a:prstGeom prst="line">
            <a:avLst/>
          </a:prstGeom>
          <a:ln w="19050" cap="flat" cmpd="sng">
            <a:solidFill>
              <a:schemeClr val="tx1"/>
            </a:solidFill>
            <a:prstDash val="solid"/>
            <a:round/>
            <a:headEnd type="none" w="med" len="med"/>
            <a:tailEnd type="stealth" w="lg" len="lg"/>
          </a:ln>
        </p:spPr>
      </p:sp>
      <p:sp>
        <p:nvSpPr>
          <p:cNvPr id="21527" name="Rectangle 23"/>
          <p:cNvSpPr/>
          <p:nvPr/>
        </p:nvSpPr>
        <p:spPr>
          <a:xfrm>
            <a:off x="3530600" y="4713288"/>
            <a:ext cx="762000" cy="533400"/>
          </a:xfrm>
          <a:prstGeom prst="rect">
            <a:avLst/>
          </a:prstGeom>
          <a:noFill/>
          <a:ln w="9525">
            <a:noFill/>
          </a:ln>
        </p:spPr>
        <p:txBody>
          <a:bodyPr wrap="none" anchor="ctr"/>
          <a:p>
            <a:pPr algn="ctr"/>
            <a:r>
              <a:rPr lang="zh-CN" altLang="en-US" sz="2400" b="1" u="none" dirty="0">
                <a:latin typeface="Times New Roman" panose="02020603050405020304" pitchFamily="18" charset="0"/>
                <a:ea typeface="宋体" panose="02010600030101010101" pitchFamily="2" charset="-122"/>
              </a:rPr>
              <a:t>字母</a:t>
            </a:r>
            <a:endParaRPr lang="zh-CN" altLang="en-US" sz="2400" b="1" u="none" dirty="0">
              <a:latin typeface="Times New Roman" panose="02020603050405020304" pitchFamily="18" charset="0"/>
              <a:ea typeface="宋体" panose="02010600030101010101" pitchFamily="2" charset="-122"/>
            </a:endParaRPr>
          </a:p>
        </p:txBody>
      </p:sp>
      <p:sp>
        <p:nvSpPr>
          <p:cNvPr id="21528" name="Rectangle 24"/>
          <p:cNvSpPr/>
          <p:nvPr/>
        </p:nvSpPr>
        <p:spPr>
          <a:xfrm>
            <a:off x="5435600" y="4713288"/>
            <a:ext cx="762000" cy="533400"/>
          </a:xfrm>
          <a:prstGeom prst="rect">
            <a:avLst/>
          </a:prstGeom>
          <a:noFill/>
          <a:ln w="9525">
            <a:noFill/>
          </a:ln>
        </p:spPr>
        <p:txBody>
          <a:bodyPr wrap="none" anchor="ctr"/>
          <a:p>
            <a:pPr algn="ctr"/>
            <a:r>
              <a:rPr lang="zh-CN" altLang="en-US" sz="2400" b="1" u="none" dirty="0">
                <a:latin typeface="Times New Roman" panose="02020603050405020304" pitchFamily="18" charset="0"/>
                <a:ea typeface="宋体" panose="02010600030101010101" pitchFamily="2" charset="-122"/>
              </a:rPr>
              <a:t>其他</a:t>
            </a:r>
            <a:endParaRPr lang="zh-CN" altLang="en-US" sz="2400" b="1" u="none" dirty="0">
              <a:latin typeface="Times New Roman" panose="02020603050405020304" pitchFamily="18" charset="0"/>
              <a:ea typeface="宋体" panose="02010600030101010101" pitchFamily="2" charset="-122"/>
            </a:endParaRPr>
          </a:p>
        </p:txBody>
      </p:sp>
      <p:sp>
        <p:nvSpPr>
          <p:cNvPr id="21529" name="Rectangle 25"/>
          <p:cNvSpPr/>
          <p:nvPr/>
        </p:nvSpPr>
        <p:spPr>
          <a:xfrm>
            <a:off x="4140200" y="3798888"/>
            <a:ext cx="1447800" cy="533400"/>
          </a:xfrm>
          <a:prstGeom prst="rect">
            <a:avLst/>
          </a:prstGeom>
          <a:noFill/>
          <a:ln w="9525">
            <a:noFill/>
          </a:ln>
        </p:spPr>
        <p:txBody>
          <a:bodyPr wrap="none" anchor="ctr"/>
          <a:p>
            <a:pPr algn="ctr"/>
            <a:r>
              <a:rPr lang="zh-CN" altLang="en-US" sz="2400" b="1" u="none" dirty="0">
                <a:latin typeface="Times New Roman" panose="02020603050405020304" pitchFamily="18" charset="0"/>
                <a:ea typeface="宋体" panose="02010600030101010101" pitchFamily="2" charset="-122"/>
              </a:rPr>
              <a:t>字母或数字</a:t>
            </a:r>
            <a:endParaRPr lang="zh-CN" altLang="en-US" sz="2400" b="1" u="none" dirty="0">
              <a:latin typeface="Times New Roman" panose="02020603050405020304" pitchFamily="18" charset="0"/>
              <a:ea typeface="宋体" panose="02010600030101010101" pitchFamily="2" charset="-122"/>
            </a:endParaRPr>
          </a:p>
        </p:txBody>
      </p:sp>
      <p:sp>
        <p:nvSpPr>
          <p:cNvPr id="21545" name="Rectangle 41"/>
          <p:cNvSpPr/>
          <p:nvPr/>
        </p:nvSpPr>
        <p:spPr>
          <a:xfrm>
            <a:off x="6731000" y="4713288"/>
            <a:ext cx="533400" cy="381000"/>
          </a:xfrm>
          <a:prstGeom prst="rect">
            <a:avLst/>
          </a:prstGeom>
          <a:noFill/>
          <a:ln w="9525">
            <a:noFill/>
          </a:ln>
        </p:spPr>
        <p:txBody>
          <a:bodyPr wrap="none" anchor="ctr"/>
          <a:p>
            <a:pPr algn="ctr"/>
            <a:r>
              <a:rPr lang="en-US" altLang="zh-CN" sz="2400" b="1" u="none" dirty="0">
                <a:latin typeface="Times New Roman" panose="02020603050405020304" pitchFamily="18" charset="0"/>
              </a:rPr>
              <a:t>*</a:t>
            </a:r>
            <a:endParaRPr lang="en-US" altLang="zh-CN" sz="2400" b="1" u="none" dirty="0">
              <a:latin typeface="Times New Roman" panose="02020603050405020304" pitchFamily="18" charset="0"/>
            </a:endParaRPr>
          </a:p>
        </p:txBody>
      </p:sp>
      <p:sp>
        <p:nvSpPr>
          <p:cNvPr id="21544" name="Rectangle 40"/>
          <p:cNvSpPr/>
          <p:nvPr/>
        </p:nvSpPr>
        <p:spPr>
          <a:xfrm>
            <a:off x="3389313" y="3013075"/>
            <a:ext cx="3200400" cy="533400"/>
          </a:xfrm>
          <a:prstGeom prst="rect">
            <a:avLst/>
          </a:prstGeom>
          <a:noFill/>
          <a:ln w="9525">
            <a:noFill/>
          </a:ln>
        </p:spPr>
        <p:txBody>
          <a:bodyPr wrap="none" anchor="ctr"/>
          <a:p>
            <a:pPr algn="ctr"/>
            <a:r>
              <a:rPr lang="en-US" altLang="en-US" sz="2400" b="1" u="none" dirty="0">
                <a:latin typeface="Times New Roman" panose="02020603050405020304" pitchFamily="18" charset="0"/>
              </a:rPr>
              <a:t>识别</a:t>
            </a:r>
            <a:r>
              <a:rPr lang="en-US" altLang="en-US" sz="2400" b="1" u="none" dirty="0">
                <a:latin typeface="宋体" panose="02010600030101010101" pitchFamily="2" charset="-122"/>
              </a:rPr>
              <a:t>整常数</a:t>
            </a:r>
            <a:r>
              <a:rPr lang="en-US" altLang="en-US" sz="2400" b="1" u="none" dirty="0">
                <a:latin typeface="Times New Roman" panose="02020603050405020304" pitchFamily="18" charset="0"/>
              </a:rPr>
              <a:t>的状态转换图</a:t>
            </a:r>
            <a:endParaRPr lang="zh-CN" altLang="en-US" sz="2400" b="1" u="none" dirty="0">
              <a:latin typeface="Times New Roman" panose="02020603050405020304" pitchFamily="18" charset="0"/>
              <a:ea typeface="宋体" panose="02010600030101010101" pitchFamily="2" charset="-122"/>
            </a:endParaRPr>
          </a:p>
        </p:txBody>
      </p:sp>
      <p:grpSp>
        <p:nvGrpSpPr>
          <p:cNvPr id="2" name="Group 48"/>
          <p:cNvGrpSpPr/>
          <p:nvPr/>
        </p:nvGrpSpPr>
        <p:grpSpPr>
          <a:xfrm>
            <a:off x="2627313" y="1184275"/>
            <a:ext cx="4648200" cy="1716088"/>
            <a:chOff x="1440" y="2544"/>
            <a:chExt cx="2928" cy="1081"/>
          </a:xfrm>
        </p:grpSpPr>
        <p:sp>
          <p:nvSpPr>
            <p:cNvPr id="22543" name="Oval 31"/>
            <p:cNvSpPr/>
            <p:nvPr/>
          </p:nvSpPr>
          <p:spPr>
            <a:xfrm>
              <a:off x="1440" y="3264"/>
              <a:ext cx="400" cy="361"/>
            </a:xfrm>
            <a:prstGeom prst="ellipse">
              <a:avLst/>
            </a:prstGeom>
            <a:noFill/>
            <a:ln w="9525" cap="flat" cmpd="sng">
              <a:solidFill>
                <a:schemeClr val="tx1"/>
              </a:solidFill>
              <a:prstDash val="solid"/>
              <a:round/>
              <a:headEnd type="none" w="med" len="med"/>
              <a:tailEnd type="none" w="med" len="med"/>
            </a:ln>
          </p:spPr>
          <p:txBody>
            <a:bodyPr lIns="144000" tIns="0" rIns="144000" bIns="0" anchor="t"/>
            <a:p>
              <a:pPr algn="just" eaLnBrk="0" hangingPunct="0"/>
              <a:r>
                <a:rPr lang="en-US" altLang="zh-CN" sz="2400" b="1" u="none" dirty="0">
                  <a:latin typeface="Times New Roman" panose="02020603050405020304" pitchFamily="18" charset="0"/>
                </a:rPr>
                <a:t>1</a:t>
              </a:r>
              <a:endParaRPr lang="en-US" altLang="zh-CN" sz="1600" b="1" u="none" dirty="0">
                <a:latin typeface="Times New Roman" panose="02020603050405020304" pitchFamily="18" charset="0"/>
              </a:endParaRPr>
            </a:p>
          </p:txBody>
        </p:sp>
        <p:sp>
          <p:nvSpPr>
            <p:cNvPr id="22544" name="Freeform 32"/>
            <p:cNvSpPr/>
            <p:nvPr/>
          </p:nvSpPr>
          <p:spPr>
            <a:xfrm>
              <a:off x="2688" y="2880"/>
              <a:ext cx="288" cy="384"/>
            </a:xfrm>
            <a:custGeom>
              <a:avLst/>
              <a:gdLst/>
              <a:ahLst/>
              <a:cxnLst>
                <a:cxn ang="0">
                  <a:pos x="22" y="17"/>
                </a:cxn>
                <a:cxn ang="0">
                  <a:pos x="11" y="0"/>
                </a:cxn>
                <a:cxn ang="0">
                  <a:pos x="0" y="17"/>
                </a:cxn>
              </a:cxnLst>
              <a:pathLst>
                <a:path w="480" h="720">
                  <a:moveTo>
                    <a:pt x="480" y="720"/>
                  </a:moveTo>
                  <a:cubicBezTo>
                    <a:pt x="400" y="360"/>
                    <a:pt x="320" y="0"/>
                    <a:pt x="240" y="0"/>
                  </a:cubicBezTo>
                  <a:cubicBezTo>
                    <a:pt x="160" y="0"/>
                    <a:pt x="80" y="360"/>
                    <a:pt x="0" y="720"/>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22545" name="Oval 33"/>
            <p:cNvSpPr/>
            <p:nvPr/>
          </p:nvSpPr>
          <p:spPr>
            <a:xfrm>
              <a:off x="2640" y="3264"/>
              <a:ext cx="400" cy="361"/>
            </a:xfrm>
            <a:prstGeom prst="ellipse">
              <a:avLst/>
            </a:prstGeom>
            <a:noFill/>
            <a:ln w="9525" cap="flat" cmpd="sng">
              <a:solidFill>
                <a:schemeClr val="tx1"/>
              </a:solidFill>
              <a:prstDash val="solid"/>
              <a:round/>
              <a:headEnd type="none" w="med" len="med"/>
              <a:tailEnd type="none" w="med" len="med"/>
            </a:ln>
          </p:spPr>
          <p:txBody>
            <a:bodyPr lIns="144000" tIns="0" rIns="144000" bIns="0" anchor="t"/>
            <a:p>
              <a:pPr algn="just" eaLnBrk="0" hangingPunct="0"/>
              <a:r>
                <a:rPr lang="en-US" altLang="zh-CN" sz="2400" b="1" u="none" dirty="0">
                  <a:latin typeface="Times New Roman" panose="02020603050405020304" pitchFamily="18" charset="0"/>
                </a:rPr>
                <a:t>2</a:t>
              </a:r>
              <a:endParaRPr lang="en-US" altLang="zh-CN" sz="1600" b="1" u="none" dirty="0">
                <a:latin typeface="Times New Roman" panose="02020603050405020304" pitchFamily="18" charset="0"/>
              </a:endParaRPr>
            </a:p>
          </p:txBody>
        </p:sp>
        <p:sp>
          <p:nvSpPr>
            <p:cNvPr id="22546" name="Oval 34"/>
            <p:cNvSpPr/>
            <p:nvPr/>
          </p:nvSpPr>
          <p:spPr>
            <a:xfrm>
              <a:off x="3792" y="3264"/>
              <a:ext cx="400" cy="361"/>
            </a:xfrm>
            <a:prstGeom prst="ellipse">
              <a:avLst/>
            </a:prstGeom>
            <a:noFill/>
            <a:ln w="92075" cap="flat" cmpd="dbl">
              <a:solidFill>
                <a:schemeClr val="tx1"/>
              </a:solidFill>
              <a:prstDash val="solid"/>
              <a:round/>
              <a:headEnd type="none" w="med" len="med"/>
              <a:tailEnd type="none" w="med" len="med"/>
            </a:ln>
          </p:spPr>
          <p:txBody>
            <a:bodyPr lIns="144000" tIns="0" rIns="144000" bIns="0" anchor="t"/>
            <a:p>
              <a:pPr algn="just" eaLnBrk="0" hangingPunct="0"/>
              <a:r>
                <a:rPr lang="en-US" altLang="zh-CN" sz="2400" b="1" u="none" dirty="0">
                  <a:latin typeface="Times New Roman" panose="02020603050405020304" pitchFamily="18" charset="0"/>
                </a:rPr>
                <a:t>3</a:t>
              </a:r>
              <a:endParaRPr lang="en-US" altLang="zh-CN" sz="1600" b="1" u="none" dirty="0">
                <a:latin typeface="Times New Roman" panose="02020603050405020304" pitchFamily="18" charset="0"/>
              </a:endParaRPr>
            </a:p>
          </p:txBody>
        </p:sp>
        <p:sp>
          <p:nvSpPr>
            <p:cNvPr id="22547" name="Line 35"/>
            <p:cNvSpPr/>
            <p:nvPr/>
          </p:nvSpPr>
          <p:spPr>
            <a:xfrm>
              <a:off x="1872" y="3456"/>
              <a:ext cx="764" cy="1"/>
            </a:xfrm>
            <a:prstGeom prst="line">
              <a:avLst/>
            </a:prstGeom>
            <a:ln w="19050" cap="flat" cmpd="sng">
              <a:solidFill>
                <a:schemeClr val="tx1"/>
              </a:solidFill>
              <a:prstDash val="solid"/>
              <a:round/>
              <a:headEnd type="none" w="med" len="med"/>
              <a:tailEnd type="stealth" w="lg" len="lg"/>
            </a:ln>
          </p:spPr>
        </p:sp>
        <p:sp>
          <p:nvSpPr>
            <p:cNvPr id="22548" name="Line 36"/>
            <p:cNvSpPr/>
            <p:nvPr/>
          </p:nvSpPr>
          <p:spPr>
            <a:xfrm>
              <a:off x="3024" y="3456"/>
              <a:ext cx="764" cy="1"/>
            </a:xfrm>
            <a:prstGeom prst="line">
              <a:avLst/>
            </a:prstGeom>
            <a:ln w="19050" cap="flat" cmpd="sng">
              <a:solidFill>
                <a:schemeClr val="tx1"/>
              </a:solidFill>
              <a:prstDash val="solid"/>
              <a:round/>
              <a:headEnd type="none" w="med" len="med"/>
              <a:tailEnd type="stealth" w="lg" len="lg"/>
            </a:ln>
          </p:spPr>
        </p:sp>
        <p:sp>
          <p:nvSpPr>
            <p:cNvPr id="22549" name="Rectangle 37"/>
            <p:cNvSpPr/>
            <p:nvPr/>
          </p:nvSpPr>
          <p:spPr>
            <a:xfrm>
              <a:off x="1968" y="3120"/>
              <a:ext cx="480" cy="336"/>
            </a:xfrm>
            <a:prstGeom prst="rect">
              <a:avLst/>
            </a:prstGeom>
            <a:noFill/>
            <a:ln w="9525">
              <a:noFill/>
            </a:ln>
          </p:spPr>
          <p:txBody>
            <a:bodyPr wrap="none" anchor="ctr"/>
            <a:p>
              <a:pPr algn="ctr"/>
              <a:r>
                <a:rPr lang="zh-CN" altLang="en-US" sz="2400" b="1" u="none" dirty="0">
                  <a:latin typeface="Times New Roman" panose="02020603050405020304" pitchFamily="18" charset="0"/>
                  <a:ea typeface="宋体" panose="02010600030101010101" pitchFamily="2" charset="-122"/>
                </a:rPr>
                <a:t>数字</a:t>
              </a:r>
              <a:endParaRPr lang="zh-CN" altLang="en-US" sz="2400" b="1" u="none" dirty="0">
                <a:latin typeface="Times New Roman" panose="02020603050405020304" pitchFamily="18" charset="0"/>
                <a:ea typeface="宋体" panose="02010600030101010101" pitchFamily="2" charset="-122"/>
              </a:endParaRPr>
            </a:p>
          </p:txBody>
        </p:sp>
        <p:sp>
          <p:nvSpPr>
            <p:cNvPr id="22550" name="Rectangle 38"/>
            <p:cNvSpPr/>
            <p:nvPr/>
          </p:nvSpPr>
          <p:spPr>
            <a:xfrm>
              <a:off x="3168" y="3120"/>
              <a:ext cx="480" cy="336"/>
            </a:xfrm>
            <a:prstGeom prst="rect">
              <a:avLst/>
            </a:prstGeom>
            <a:noFill/>
            <a:ln w="9525">
              <a:noFill/>
            </a:ln>
          </p:spPr>
          <p:txBody>
            <a:bodyPr wrap="none" anchor="ctr"/>
            <a:p>
              <a:pPr algn="ctr"/>
              <a:r>
                <a:rPr lang="zh-CN" altLang="en-US" sz="2400" b="1" u="none" dirty="0">
                  <a:latin typeface="Times New Roman" panose="02020603050405020304" pitchFamily="18" charset="0"/>
                  <a:ea typeface="宋体" panose="02010600030101010101" pitchFamily="2" charset="-122"/>
                </a:rPr>
                <a:t>其他</a:t>
              </a:r>
              <a:endParaRPr lang="zh-CN" altLang="en-US" sz="2400" b="1" u="none" dirty="0">
                <a:latin typeface="Times New Roman" panose="02020603050405020304" pitchFamily="18" charset="0"/>
                <a:ea typeface="宋体" panose="02010600030101010101" pitchFamily="2" charset="-122"/>
              </a:endParaRPr>
            </a:p>
          </p:txBody>
        </p:sp>
        <p:sp>
          <p:nvSpPr>
            <p:cNvPr id="22551" name="Rectangle 39"/>
            <p:cNvSpPr/>
            <p:nvPr/>
          </p:nvSpPr>
          <p:spPr>
            <a:xfrm>
              <a:off x="2352" y="2544"/>
              <a:ext cx="912" cy="336"/>
            </a:xfrm>
            <a:prstGeom prst="rect">
              <a:avLst/>
            </a:prstGeom>
            <a:noFill/>
            <a:ln w="9525">
              <a:noFill/>
            </a:ln>
          </p:spPr>
          <p:txBody>
            <a:bodyPr wrap="none" anchor="ctr"/>
            <a:p>
              <a:pPr algn="ctr"/>
              <a:r>
                <a:rPr lang="zh-CN" altLang="en-US" sz="2400" b="1" u="none" dirty="0">
                  <a:latin typeface="Times New Roman" panose="02020603050405020304" pitchFamily="18" charset="0"/>
                  <a:ea typeface="宋体" panose="02010600030101010101" pitchFamily="2" charset="-122"/>
                </a:rPr>
                <a:t>数字</a:t>
              </a:r>
              <a:endParaRPr lang="zh-CN" altLang="en-US" sz="2400" b="1" u="none" dirty="0">
                <a:latin typeface="Times New Roman" panose="02020603050405020304" pitchFamily="18" charset="0"/>
                <a:ea typeface="宋体" panose="02010600030101010101" pitchFamily="2" charset="-122"/>
              </a:endParaRPr>
            </a:p>
          </p:txBody>
        </p:sp>
        <p:sp>
          <p:nvSpPr>
            <p:cNvPr id="22552" name="Rectangle 42"/>
            <p:cNvSpPr/>
            <p:nvPr/>
          </p:nvSpPr>
          <p:spPr>
            <a:xfrm>
              <a:off x="4032" y="3168"/>
              <a:ext cx="336" cy="240"/>
            </a:xfrm>
            <a:prstGeom prst="rect">
              <a:avLst/>
            </a:prstGeom>
            <a:noFill/>
            <a:ln w="9525">
              <a:noFill/>
            </a:ln>
          </p:spPr>
          <p:txBody>
            <a:bodyPr wrap="none" anchor="ctr"/>
            <a:p>
              <a:pPr algn="ctr"/>
              <a:r>
                <a:rPr lang="en-US" altLang="zh-CN" sz="2400" b="1" u="none" dirty="0">
                  <a:latin typeface="Times New Roman" panose="02020603050405020304" pitchFamily="18" charset="0"/>
                </a:rPr>
                <a:t>*</a:t>
              </a:r>
              <a:endParaRPr lang="en-US" altLang="zh-CN" sz="2400" b="1" u="none" dirty="0">
                <a:latin typeface="Times New Roman" panose="02020603050405020304" pitchFamily="18" charset="0"/>
              </a:endParaRPr>
            </a:p>
          </p:txBody>
        </p:sp>
      </p:grpSp>
      <p:sp>
        <p:nvSpPr>
          <p:cNvPr id="21549" name="Rectangle 45"/>
          <p:cNvSpPr>
            <a:spLocks noGrp="1"/>
          </p:cNvSpPr>
          <p:nvPr>
            <p:ph idx="1"/>
          </p:nvPr>
        </p:nvSpPr>
        <p:spPr>
          <a:xfrm>
            <a:off x="642938" y="285750"/>
            <a:ext cx="8077200" cy="1143000"/>
          </a:xfrm>
        </p:spPr>
        <p:txBody>
          <a:bodyPr vert="horz" wrap="square" lIns="91440" tIns="45720" rIns="91440" bIns="45720" anchor="t"/>
          <a:p>
            <a:pPr eaLnBrk="1" hangingPunct="1"/>
            <a:r>
              <a:rPr lang="zh-CN" altLang="en-US" b="1" dirty="0">
                <a:latin typeface="宋体" panose="02010600030101010101" pitchFamily="2" charset="-122"/>
              </a:rPr>
              <a:t>一个状态转换图可用于识别</a:t>
            </a:r>
            <a:r>
              <a:rPr lang="en-US" altLang="zh-CN" b="1" dirty="0">
                <a:latin typeface="宋体" panose="02010600030101010101" pitchFamily="2" charset="-122"/>
              </a:rPr>
              <a:t>(</a:t>
            </a:r>
            <a:r>
              <a:rPr lang="zh-CN" altLang="en-US" b="1" dirty="0">
                <a:latin typeface="宋体" panose="02010600030101010101" pitchFamily="2" charset="-122"/>
              </a:rPr>
              <a:t>或接受</a:t>
            </a:r>
            <a:r>
              <a:rPr lang="en-US" altLang="zh-CN" b="1" dirty="0">
                <a:latin typeface="宋体" panose="02010600030101010101" pitchFamily="2" charset="-122"/>
              </a:rPr>
              <a:t>)</a:t>
            </a:r>
            <a:r>
              <a:rPr lang="zh-CN" altLang="en-US" b="1" dirty="0">
                <a:latin typeface="宋体" panose="02010600030101010101" pitchFamily="2" charset="-122"/>
              </a:rPr>
              <a:t>一定的字符串。其中</a:t>
            </a:r>
            <a:r>
              <a:rPr lang="en-US" altLang="zh-CN" b="1" dirty="0">
                <a:latin typeface="宋体" panose="02010600030101010101" pitchFamily="2" charset="-122"/>
              </a:rPr>
              <a:t>*</a:t>
            </a:r>
            <a:r>
              <a:rPr lang="zh-CN" altLang="en-US" b="1" dirty="0">
                <a:latin typeface="宋体" panose="02010600030101010101" pitchFamily="2" charset="-122"/>
              </a:rPr>
              <a:t>表示需要回退一格。</a:t>
            </a:r>
            <a:endParaRPr lang="en-US" altLang="en-US" b="1" dirty="0">
              <a:latin typeface="宋体" panose="02010600030101010101" pitchFamily="2" charset="-122"/>
            </a:endParaRPr>
          </a:p>
        </p:txBody>
      </p:sp>
      <p:sp>
        <p:nvSpPr>
          <p:cNvPr id="21553" name="AutoShape 49"/>
          <p:cNvSpPr/>
          <p:nvPr/>
        </p:nvSpPr>
        <p:spPr>
          <a:xfrm>
            <a:off x="2124075" y="2479675"/>
            <a:ext cx="431800" cy="287338"/>
          </a:xfrm>
          <a:prstGeom prst="rightArrow">
            <a:avLst>
              <a:gd name="adj1" fmla="val 50000"/>
              <a:gd name="adj2" fmla="val 37541"/>
            </a:avLst>
          </a:prstGeom>
          <a:no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a typeface="宋体" panose="02010600030101010101" pitchFamily="2" charset="-122"/>
            </a:endParaRPr>
          </a:p>
        </p:txBody>
      </p:sp>
      <p:sp>
        <p:nvSpPr>
          <p:cNvPr id="21554" name="AutoShape 50"/>
          <p:cNvSpPr/>
          <p:nvPr/>
        </p:nvSpPr>
        <p:spPr>
          <a:xfrm>
            <a:off x="2195513" y="5072063"/>
            <a:ext cx="431800" cy="287337"/>
          </a:xfrm>
          <a:prstGeom prst="rightArrow">
            <a:avLst>
              <a:gd name="adj1" fmla="val 50000"/>
              <a:gd name="adj2" fmla="val 37541"/>
            </a:avLst>
          </a:prstGeom>
          <a:no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49">
                                            <p:txEl>
                                              <p:charRg st="0" end="37"/>
                                            </p:txEl>
                                          </p:spTgt>
                                        </p:tgtEl>
                                        <p:attrNameLst>
                                          <p:attrName>style.visibility</p:attrName>
                                        </p:attrNameLst>
                                      </p:cBhvr>
                                      <p:to>
                                        <p:strVal val="visible"/>
                                      </p:to>
                                    </p:set>
                                    <p:anim calcmode="lin" valueType="num">
                                      <p:cBhvr additive="base">
                                        <p:cTn id="7" dur="500" fill="hold"/>
                                        <p:tgtEl>
                                          <p:spTgt spid="21549">
                                            <p:txEl>
                                              <p:charRg st="0" end="3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49">
                                            <p:txEl>
                                              <p:charRg st="0" end="3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553"/>
                                        </p:tgtEl>
                                        <p:attrNameLst>
                                          <p:attrName>style.visibility</p:attrName>
                                        </p:attrNameLst>
                                      </p:cBhvr>
                                      <p:to>
                                        <p:strVal val="visible"/>
                                      </p:to>
                                    </p:set>
                                    <p:animEffect transition="in" filter="wipe(left)">
                                      <p:cBhvr>
                                        <p:cTn id="13" dur="500"/>
                                        <p:tgtEl>
                                          <p:spTgt spid="2155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544"/>
                                        </p:tgtEl>
                                        <p:attrNameLst>
                                          <p:attrName>style.visibility</p:attrName>
                                        </p:attrNameLst>
                                      </p:cBhvr>
                                      <p:to>
                                        <p:strVal val="visible"/>
                                      </p:to>
                                    </p:set>
                                    <p:animEffect transition="in" filter="wipe(left)">
                                      <p:cBhvr>
                                        <p:cTn id="23" dur="500"/>
                                        <p:tgtEl>
                                          <p:spTgt spid="215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530"/>
                                        </p:tgtEl>
                                        <p:attrNameLst>
                                          <p:attrName>style.visibility</p:attrName>
                                        </p:attrNameLst>
                                      </p:cBhvr>
                                      <p:to>
                                        <p:strVal val="visible"/>
                                      </p:to>
                                    </p:set>
                                    <p:animEffect transition="in" filter="wipe(left)">
                                      <p:cBhvr>
                                        <p:cTn id="28" dur="500"/>
                                        <p:tgtEl>
                                          <p:spTgt spid="215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554"/>
                                        </p:tgtEl>
                                        <p:attrNameLst>
                                          <p:attrName>style.visibility</p:attrName>
                                        </p:attrNameLst>
                                      </p:cBhvr>
                                      <p:to>
                                        <p:strVal val="visible"/>
                                      </p:to>
                                    </p:set>
                                    <p:animEffect transition="in" filter="wipe(left)">
                                      <p:cBhvr>
                                        <p:cTn id="33" dur="500"/>
                                        <p:tgtEl>
                                          <p:spTgt spid="2155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517"/>
                                        </p:tgtEl>
                                        <p:attrNameLst>
                                          <p:attrName>style.visibility</p:attrName>
                                        </p:attrNameLst>
                                      </p:cBhvr>
                                      <p:to>
                                        <p:strVal val="visible"/>
                                      </p:to>
                                    </p:set>
                                    <p:animEffect transition="in" filter="wipe(left)">
                                      <p:cBhvr>
                                        <p:cTn id="38" dur="500"/>
                                        <p:tgtEl>
                                          <p:spTgt spid="215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527"/>
                                        </p:tgtEl>
                                        <p:attrNameLst>
                                          <p:attrName>style.visibility</p:attrName>
                                        </p:attrNameLst>
                                      </p:cBhvr>
                                      <p:to>
                                        <p:strVal val="visible"/>
                                      </p:to>
                                    </p:set>
                                    <p:animEffect transition="in" filter="wipe(left)">
                                      <p:cBhvr>
                                        <p:cTn id="43" dur="500"/>
                                        <p:tgtEl>
                                          <p:spTgt spid="215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1525"/>
                                        </p:tgtEl>
                                        <p:attrNameLst>
                                          <p:attrName>style.visibility</p:attrName>
                                        </p:attrNameLst>
                                      </p:cBhvr>
                                      <p:to>
                                        <p:strVal val="visible"/>
                                      </p:to>
                                    </p:set>
                                    <p:animEffect transition="in" filter="wipe(left)">
                                      <p:cBhvr>
                                        <p:cTn id="48" dur="500"/>
                                        <p:tgtEl>
                                          <p:spTgt spid="215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523"/>
                                        </p:tgtEl>
                                        <p:attrNameLst>
                                          <p:attrName>style.visibility</p:attrName>
                                        </p:attrNameLst>
                                      </p:cBhvr>
                                      <p:to>
                                        <p:strVal val="visible"/>
                                      </p:to>
                                    </p:set>
                                    <p:animEffect transition="in" filter="wipe(left)">
                                      <p:cBhvr>
                                        <p:cTn id="53" dur="500"/>
                                        <p:tgtEl>
                                          <p:spTgt spid="215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529"/>
                                        </p:tgtEl>
                                        <p:attrNameLst>
                                          <p:attrName>style.visibility</p:attrName>
                                        </p:attrNameLst>
                                      </p:cBhvr>
                                      <p:to>
                                        <p:strVal val="visible"/>
                                      </p:to>
                                    </p:set>
                                    <p:animEffect transition="in" filter="wipe(left)">
                                      <p:cBhvr>
                                        <p:cTn id="58" dur="500"/>
                                        <p:tgtEl>
                                          <p:spTgt spid="215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21522"/>
                                        </p:tgtEl>
                                        <p:attrNameLst>
                                          <p:attrName>style.visibility</p:attrName>
                                        </p:attrNameLst>
                                      </p:cBhvr>
                                      <p:to>
                                        <p:strVal val="visible"/>
                                      </p:to>
                                    </p:set>
                                    <p:animEffect transition="in" filter="wipe(right)">
                                      <p:cBhvr>
                                        <p:cTn id="63" dur="500"/>
                                        <p:tgtEl>
                                          <p:spTgt spid="215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repeatCount="3000" fill="hold" grpId="1" nodeType="clickEffect">
                                  <p:stCondLst>
                                    <p:cond delay="0"/>
                                  </p:stCondLst>
                                  <p:childTnLst>
                                    <p:set>
                                      <p:cBhvr>
                                        <p:cTn id="67" dur="1" fill="hold">
                                          <p:stCondLst>
                                            <p:cond delay="0"/>
                                          </p:stCondLst>
                                        </p:cTn>
                                        <p:tgtEl>
                                          <p:spTgt spid="21522"/>
                                        </p:tgtEl>
                                        <p:attrNameLst>
                                          <p:attrName>style.visibility</p:attrName>
                                        </p:attrNameLst>
                                      </p:cBhvr>
                                      <p:to>
                                        <p:strVal val="visible"/>
                                      </p:to>
                                    </p:set>
                                    <p:animEffect transition="in" filter="wipe(right)">
                                      <p:cBhvr>
                                        <p:cTn id="68" dur="500"/>
                                        <p:tgtEl>
                                          <p:spTgt spid="2152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528"/>
                                        </p:tgtEl>
                                        <p:attrNameLst>
                                          <p:attrName>style.visibility</p:attrName>
                                        </p:attrNameLst>
                                      </p:cBhvr>
                                      <p:to>
                                        <p:strVal val="visible"/>
                                      </p:to>
                                    </p:set>
                                    <p:animEffect transition="in" filter="wipe(left)">
                                      <p:cBhvr>
                                        <p:cTn id="73" dur="500"/>
                                        <p:tgtEl>
                                          <p:spTgt spid="2152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1526"/>
                                        </p:tgtEl>
                                        <p:attrNameLst>
                                          <p:attrName>style.visibility</p:attrName>
                                        </p:attrNameLst>
                                      </p:cBhvr>
                                      <p:to>
                                        <p:strVal val="visible"/>
                                      </p:to>
                                    </p:set>
                                    <p:animEffect transition="in" filter="wipe(left)">
                                      <p:cBhvr>
                                        <p:cTn id="78" dur="500"/>
                                        <p:tgtEl>
                                          <p:spTgt spid="215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524"/>
                                        </p:tgtEl>
                                        <p:attrNameLst>
                                          <p:attrName>style.visibility</p:attrName>
                                        </p:attrNameLst>
                                      </p:cBhvr>
                                      <p:to>
                                        <p:strVal val="visible"/>
                                      </p:to>
                                    </p:set>
                                    <p:animEffect transition="in" filter="wipe(left)">
                                      <p:cBhvr>
                                        <p:cTn id="83" dur="500"/>
                                        <p:tgtEl>
                                          <p:spTgt spid="215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1545"/>
                                        </p:tgtEl>
                                        <p:attrNameLst>
                                          <p:attrName>style.visibility</p:attrName>
                                        </p:attrNameLst>
                                      </p:cBhvr>
                                      <p:to>
                                        <p:strVal val="visible"/>
                                      </p:to>
                                    </p:set>
                                    <p:animEffect transition="in" filter="wipe(left)">
                                      <p:cBhvr>
                                        <p:cTn id="88" dur="500"/>
                                        <p:tgtEl>
                                          <p:spTgt spid="21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0" grpId="0"/>
      <p:bldP spid="21517" grpId="0" animBg="1"/>
      <p:bldP spid="21522" grpId="0" animBg="1"/>
      <p:bldP spid="21522" grpId="1" animBg="1"/>
      <p:bldP spid="21523" grpId="0" animBg="1"/>
      <p:bldP spid="21524" grpId="0" animBg="1"/>
      <p:bldP spid="21527" grpId="0"/>
      <p:bldP spid="21528" grpId="0"/>
      <p:bldP spid="21529" grpId="0"/>
      <p:bldP spid="21545" grpId="0"/>
      <p:bldP spid="21544" grpId="0"/>
      <p:bldP spid="21549" grpId="0" build="p"/>
      <p:bldP spid="21553" grpId="0" animBg="1"/>
      <p:bldP spid="215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2531" name="Rectangle 3"/>
          <p:cNvSpPr>
            <a:spLocks noGrp="1"/>
          </p:cNvSpPr>
          <p:nvPr>
            <p:ph idx="1"/>
          </p:nvPr>
        </p:nvSpPr>
        <p:spPr>
          <a:xfrm>
            <a:off x="762000" y="457200"/>
            <a:ext cx="7772400" cy="914400"/>
          </a:xfrm>
        </p:spPr>
        <p:txBody>
          <a:bodyPr vert="horz" wrap="square" lIns="91440" tIns="45720" rIns="91440" bIns="45720" anchor="t"/>
          <a:p>
            <a:pPr eaLnBrk="1" hangingPunct="1">
              <a:buNone/>
            </a:pPr>
            <a:r>
              <a:rPr lang="en-US" altLang="en-US" b="1" dirty="0">
                <a:latin typeface="宋体" panose="02010600030101010101" pitchFamily="2" charset="-122"/>
              </a:rPr>
              <a:t>2 例子</a:t>
            </a:r>
            <a:endParaRPr lang="en-US" altLang="en-US" b="1" dirty="0">
              <a:latin typeface="宋体" panose="02010600030101010101" pitchFamily="2" charset="-122"/>
            </a:endParaRPr>
          </a:p>
        </p:txBody>
      </p:sp>
      <p:sp>
        <p:nvSpPr>
          <p:cNvPr id="22532" name="Rectangle 4"/>
          <p:cNvSpPr/>
          <p:nvPr/>
        </p:nvSpPr>
        <p:spPr>
          <a:xfrm>
            <a:off x="762000" y="1752600"/>
            <a:ext cx="7772400" cy="1143000"/>
          </a:xfrm>
          <a:prstGeom prst="rect">
            <a:avLst/>
          </a:prstGeom>
          <a:noFill/>
          <a:ln w="9525">
            <a:noFill/>
          </a:ln>
        </p:spPr>
        <p:txBody>
          <a:bodyPr lIns="92075" tIns="46038" rIns="92075" bIns="46038" anchor="t"/>
          <a:p>
            <a:pPr marL="292100" indent="-292100" eaLnBrk="0" hangingPunct="0">
              <a:buClr>
                <a:schemeClr val="accent2"/>
              </a:buClr>
              <a:buSzPct val="80000"/>
              <a:buFont typeface="Wingdings" panose="05000000000000000000" pitchFamily="2" charset="2"/>
              <a:buChar char="q"/>
            </a:pPr>
            <a:r>
              <a:rPr lang="en-US" altLang="en-US" sz="3200" b="1" u="none" dirty="0">
                <a:solidFill>
                  <a:srgbClr val="FF3300"/>
                </a:solidFill>
                <a:latin typeface="宋体" panose="02010600030101010101" pitchFamily="2" charset="-122"/>
              </a:rPr>
              <a:t>助忆符</a:t>
            </a:r>
            <a:r>
              <a:rPr lang="en-US" altLang="en-US" sz="3200" b="1" u="none" dirty="0">
                <a:latin typeface="宋体" panose="02010600030101010101" pitchFamily="2" charset="-122"/>
              </a:rPr>
              <a:t>：直接用编码表示不便于记忆，因此用助忆符来表示编码。</a:t>
            </a:r>
            <a:endParaRPr lang="zh-CN" altLang="en-US" sz="3200" b="1" u="none" dirty="0">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charRg st="0" end="5"/>
                                            </p:txEl>
                                          </p:spTgt>
                                        </p:tgtEl>
                                        <p:attrNameLst>
                                          <p:attrName>style.visibility</p:attrName>
                                        </p:attrNameLst>
                                      </p:cBhvr>
                                      <p:to>
                                        <p:strVal val="visible"/>
                                      </p:to>
                                    </p:set>
                                    <p:anim calcmode="lin" valueType="num">
                                      <p:cBhvr additive="base">
                                        <p:cTn id="7" dur="500" fill="hold"/>
                                        <p:tgtEl>
                                          <p:spTgt spid="22531">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532">
                                            <p:txEl>
                                              <p:charRg st="0" end="30"/>
                                            </p:txEl>
                                          </p:spTgt>
                                        </p:tgtEl>
                                        <p:attrNameLst>
                                          <p:attrName>style.visibility</p:attrName>
                                        </p:attrNameLst>
                                      </p:cBhvr>
                                      <p:to>
                                        <p:strVal val="visible"/>
                                      </p:to>
                                    </p:set>
                                    <p:animEffect transition="in" filter="wipe(left)">
                                      <p:cBhvr>
                                        <p:cTn id="13" dur="500"/>
                                        <p:tgtEl>
                                          <p:spTgt spid="22532">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pic>
        <p:nvPicPr>
          <p:cNvPr id="5" name="图片 4" descr="B__{XG(Q@VF59{}N$@56C@R"/>
          <p:cNvPicPr>
            <a:picLocks noChangeAspect="1"/>
          </p:cNvPicPr>
          <p:nvPr>
            <p:custDataLst>
              <p:tags r:id="rId1"/>
            </p:custDataLst>
          </p:nvPr>
        </p:nvPicPr>
        <p:blipFill>
          <a:blip r:embed="rId2"/>
          <a:stretch>
            <a:fillRect/>
          </a:stretch>
        </p:blipFill>
        <p:spPr>
          <a:xfrm>
            <a:off x="467360" y="-27305"/>
            <a:ext cx="8138160" cy="6246495"/>
          </a:xfrm>
          <a:prstGeom prst="rect">
            <a:avLst/>
          </a:prstGeom>
        </p:spPr>
      </p:pic>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grpSp>
        <p:nvGrpSpPr>
          <p:cNvPr id="25602" name="Group 130"/>
          <p:cNvGrpSpPr/>
          <p:nvPr/>
        </p:nvGrpSpPr>
        <p:grpSpPr>
          <a:xfrm>
            <a:off x="827088" y="417513"/>
            <a:ext cx="6627812" cy="5891212"/>
            <a:chOff x="521" y="263"/>
            <a:chExt cx="4175" cy="3711"/>
          </a:xfrm>
        </p:grpSpPr>
        <p:grpSp>
          <p:nvGrpSpPr>
            <p:cNvPr id="25603" name="Group 128"/>
            <p:cNvGrpSpPr/>
            <p:nvPr/>
          </p:nvGrpSpPr>
          <p:grpSpPr>
            <a:xfrm>
              <a:off x="839" y="263"/>
              <a:ext cx="3857" cy="3711"/>
              <a:chOff x="839" y="109"/>
              <a:chExt cx="3976" cy="4102"/>
            </a:xfrm>
          </p:grpSpPr>
          <p:sp>
            <p:nvSpPr>
              <p:cNvPr id="25604" name="Rectangle 9"/>
              <p:cNvSpPr/>
              <p:nvPr/>
            </p:nvSpPr>
            <p:spPr>
              <a:xfrm>
                <a:off x="2410" y="479"/>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1</a:t>
                </a:r>
                <a:endParaRPr lang="en-US" altLang="zh-CN" sz="2400" b="1" u="none" dirty="0">
                  <a:latin typeface="Times New Roman" panose="02020603050405020304" pitchFamily="18" charset="0"/>
                </a:endParaRPr>
              </a:p>
            </p:txBody>
          </p:sp>
          <p:sp>
            <p:nvSpPr>
              <p:cNvPr id="25605" name="Rectangle 10"/>
              <p:cNvSpPr/>
              <p:nvPr/>
            </p:nvSpPr>
            <p:spPr>
              <a:xfrm>
                <a:off x="4408" y="479"/>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2</a:t>
                </a:r>
                <a:endParaRPr lang="en-US" altLang="zh-CN" sz="2400" b="1" u="none" dirty="0">
                  <a:latin typeface="Times New Roman" panose="02020603050405020304" pitchFamily="18" charset="0"/>
                </a:endParaRPr>
              </a:p>
            </p:txBody>
          </p:sp>
          <p:sp>
            <p:nvSpPr>
              <p:cNvPr id="25606" name="Rectangle 11"/>
              <p:cNvSpPr/>
              <p:nvPr/>
            </p:nvSpPr>
            <p:spPr>
              <a:xfrm>
                <a:off x="2393" y="925"/>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3</a:t>
                </a:r>
                <a:endParaRPr lang="en-US" altLang="zh-CN" sz="2400" b="1" u="none" dirty="0">
                  <a:latin typeface="Times New Roman" panose="02020603050405020304" pitchFamily="18" charset="0"/>
                </a:endParaRPr>
              </a:p>
            </p:txBody>
          </p:sp>
          <p:sp>
            <p:nvSpPr>
              <p:cNvPr id="25607" name="Rectangle 12"/>
              <p:cNvSpPr/>
              <p:nvPr/>
            </p:nvSpPr>
            <p:spPr>
              <a:xfrm>
                <a:off x="4408" y="935"/>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4</a:t>
                </a:r>
                <a:endParaRPr lang="en-US" altLang="zh-CN" sz="2400" b="1" u="none" dirty="0">
                  <a:latin typeface="Times New Roman" panose="02020603050405020304" pitchFamily="18" charset="0"/>
                </a:endParaRPr>
              </a:p>
            </p:txBody>
          </p:sp>
          <p:sp>
            <p:nvSpPr>
              <p:cNvPr id="25608" name="Rectangle 13"/>
              <p:cNvSpPr/>
              <p:nvPr/>
            </p:nvSpPr>
            <p:spPr>
              <a:xfrm>
                <a:off x="2410" y="1324"/>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5</a:t>
                </a:r>
                <a:endParaRPr lang="en-US" altLang="zh-CN" sz="2400" b="1" u="none" dirty="0">
                  <a:latin typeface="Times New Roman" panose="02020603050405020304" pitchFamily="18" charset="0"/>
                </a:endParaRPr>
              </a:p>
            </p:txBody>
          </p:sp>
          <p:sp>
            <p:nvSpPr>
              <p:cNvPr id="25609" name="Rectangle 14"/>
              <p:cNvSpPr/>
              <p:nvPr/>
            </p:nvSpPr>
            <p:spPr>
              <a:xfrm>
                <a:off x="2427" y="1733"/>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6</a:t>
                </a:r>
                <a:endParaRPr lang="en-US" altLang="zh-CN" sz="2400" b="1" u="none" dirty="0">
                  <a:latin typeface="Times New Roman" panose="02020603050405020304" pitchFamily="18" charset="0"/>
                </a:endParaRPr>
              </a:p>
            </p:txBody>
          </p:sp>
          <p:sp>
            <p:nvSpPr>
              <p:cNvPr id="25610" name="Rectangle 15"/>
              <p:cNvSpPr/>
              <p:nvPr/>
            </p:nvSpPr>
            <p:spPr>
              <a:xfrm>
                <a:off x="2443" y="2151"/>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7</a:t>
                </a:r>
                <a:endParaRPr lang="en-US" altLang="zh-CN" sz="2400" b="1" u="none" dirty="0">
                  <a:latin typeface="Times New Roman" panose="02020603050405020304" pitchFamily="18" charset="0"/>
                </a:endParaRPr>
              </a:p>
            </p:txBody>
          </p:sp>
          <p:sp>
            <p:nvSpPr>
              <p:cNvPr id="25611" name="Rectangle 16"/>
              <p:cNvSpPr/>
              <p:nvPr/>
            </p:nvSpPr>
            <p:spPr>
              <a:xfrm>
                <a:off x="4425" y="2161"/>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8</a:t>
                </a:r>
                <a:endParaRPr lang="en-US" altLang="zh-CN" sz="2400" b="1" u="none" dirty="0">
                  <a:latin typeface="Times New Roman" panose="02020603050405020304" pitchFamily="18" charset="0"/>
                </a:endParaRPr>
              </a:p>
            </p:txBody>
          </p:sp>
          <p:sp>
            <p:nvSpPr>
              <p:cNvPr id="25612" name="Rectangle 17"/>
              <p:cNvSpPr/>
              <p:nvPr/>
            </p:nvSpPr>
            <p:spPr>
              <a:xfrm>
                <a:off x="4443" y="2578"/>
                <a:ext cx="66" cy="171"/>
              </a:xfrm>
              <a:prstGeom prst="rect">
                <a:avLst/>
              </a:prstGeom>
              <a:noFill/>
              <a:ln w="19050">
                <a:noFill/>
              </a:ln>
            </p:spPr>
            <p:txBody>
              <a:bodyPr wrap="none" lIns="0" tIns="0" rIns="0" bIns="0" anchor="t">
                <a:spAutoFit/>
              </a:bodyPr>
              <a:p>
                <a:pPr algn="ctr"/>
                <a:r>
                  <a:rPr lang="en-US" altLang="zh-CN" sz="1600" b="1" dirty="0">
                    <a:solidFill>
                      <a:srgbClr val="000000"/>
                    </a:solidFill>
                    <a:latin typeface="宋体" panose="02010600030101010101" pitchFamily="2" charset="-122"/>
                  </a:rPr>
                  <a:t>9</a:t>
                </a:r>
                <a:endParaRPr lang="en-US" altLang="zh-CN" sz="2400" b="1" dirty="0">
                  <a:latin typeface="Times New Roman" panose="02020603050405020304" pitchFamily="18" charset="0"/>
                </a:endParaRPr>
              </a:p>
            </p:txBody>
          </p:sp>
          <p:sp>
            <p:nvSpPr>
              <p:cNvPr id="25613" name="Rectangle 18"/>
              <p:cNvSpPr/>
              <p:nvPr/>
            </p:nvSpPr>
            <p:spPr>
              <a:xfrm>
                <a:off x="2416" y="2757"/>
                <a:ext cx="135"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10</a:t>
                </a:r>
                <a:endParaRPr lang="en-US" altLang="zh-CN" sz="2400" b="1" u="none" dirty="0">
                  <a:latin typeface="Times New Roman" panose="02020603050405020304" pitchFamily="18" charset="0"/>
                </a:endParaRPr>
              </a:p>
            </p:txBody>
          </p:sp>
          <p:sp>
            <p:nvSpPr>
              <p:cNvPr id="25614" name="Rectangle 19"/>
              <p:cNvSpPr/>
              <p:nvPr/>
            </p:nvSpPr>
            <p:spPr>
              <a:xfrm>
                <a:off x="2434" y="3195"/>
                <a:ext cx="135"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11</a:t>
                </a:r>
                <a:endParaRPr lang="en-US" altLang="zh-CN" sz="2400" b="1" u="none" dirty="0">
                  <a:latin typeface="Times New Roman" panose="02020603050405020304" pitchFamily="18" charset="0"/>
                </a:endParaRPr>
              </a:p>
            </p:txBody>
          </p:sp>
          <p:sp>
            <p:nvSpPr>
              <p:cNvPr id="25615" name="Rectangle 20"/>
              <p:cNvSpPr/>
              <p:nvPr/>
            </p:nvSpPr>
            <p:spPr>
              <a:xfrm>
                <a:off x="2450" y="3604"/>
                <a:ext cx="135"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12</a:t>
                </a:r>
                <a:endParaRPr lang="en-US" altLang="zh-CN" sz="2400" b="1" u="none" dirty="0">
                  <a:latin typeface="Times New Roman" panose="02020603050405020304" pitchFamily="18" charset="0"/>
                </a:endParaRPr>
              </a:p>
            </p:txBody>
          </p:sp>
          <p:sp>
            <p:nvSpPr>
              <p:cNvPr id="25616" name="Rectangle 21"/>
              <p:cNvSpPr/>
              <p:nvPr/>
            </p:nvSpPr>
            <p:spPr>
              <a:xfrm>
                <a:off x="2501" y="4031"/>
                <a:ext cx="135"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13</a:t>
                </a:r>
                <a:endParaRPr lang="en-US" altLang="zh-CN" sz="2400" b="1" u="none" dirty="0">
                  <a:latin typeface="Times New Roman" panose="02020603050405020304" pitchFamily="18" charset="0"/>
                </a:endParaRPr>
              </a:p>
            </p:txBody>
          </p:sp>
          <p:sp>
            <p:nvSpPr>
              <p:cNvPr id="25617" name="Rectangle 22"/>
              <p:cNvSpPr/>
              <p:nvPr/>
            </p:nvSpPr>
            <p:spPr>
              <a:xfrm>
                <a:off x="1056" y="489"/>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0</a:t>
                </a:r>
                <a:endParaRPr lang="en-US" altLang="zh-CN" sz="2400" b="1" u="none" dirty="0">
                  <a:latin typeface="Times New Roman" panose="02020603050405020304" pitchFamily="18" charset="0"/>
                </a:endParaRPr>
              </a:p>
            </p:txBody>
          </p:sp>
          <p:sp>
            <p:nvSpPr>
              <p:cNvPr id="25618" name="Oval 23"/>
              <p:cNvSpPr/>
              <p:nvPr/>
            </p:nvSpPr>
            <p:spPr>
              <a:xfrm>
                <a:off x="839" y="451"/>
                <a:ext cx="389" cy="208"/>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19" name="Oval 24"/>
              <p:cNvSpPr/>
              <p:nvPr/>
            </p:nvSpPr>
            <p:spPr>
              <a:xfrm>
                <a:off x="2193" y="441"/>
                <a:ext cx="389" cy="20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u="none" dirty="0">
                  <a:latin typeface="Verdana" panose="020B0604030504040204" pitchFamily="34" charset="0"/>
                </a:endParaRPr>
              </a:p>
            </p:txBody>
          </p:sp>
          <p:sp>
            <p:nvSpPr>
              <p:cNvPr id="25620" name="Oval 25"/>
              <p:cNvSpPr/>
              <p:nvPr/>
            </p:nvSpPr>
            <p:spPr>
              <a:xfrm>
                <a:off x="2193" y="868"/>
                <a:ext cx="389" cy="20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21" name="Oval 26"/>
              <p:cNvSpPr/>
              <p:nvPr/>
            </p:nvSpPr>
            <p:spPr>
              <a:xfrm>
                <a:off x="2227" y="2094"/>
                <a:ext cx="389" cy="208"/>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u="none" dirty="0">
                  <a:latin typeface="Verdana" panose="020B0604030504040204" pitchFamily="34" charset="0"/>
                </a:endParaRPr>
              </a:p>
            </p:txBody>
          </p:sp>
          <p:sp>
            <p:nvSpPr>
              <p:cNvPr id="25622" name="Oval 27"/>
              <p:cNvSpPr/>
              <p:nvPr/>
            </p:nvSpPr>
            <p:spPr>
              <a:xfrm>
                <a:off x="4207" y="432"/>
                <a:ext cx="390" cy="19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23" name="Oval 28"/>
              <p:cNvSpPr/>
              <p:nvPr/>
            </p:nvSpPr>
            <p:spPr>
              <a:xfrm>
                <a:off x="4157" y="394"/>
                <a:ext cx="491" cy="265"/>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24" name="Oval 29"/>
              <p:cNvSpPr/>
              <p:nvPr/>
            </p:nvSpPr>
            <p:spPr>
              <a:xfrm>
                <a:off x="4191" y="897"/>
                <a:ext cx="389" cy="19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25" name="Oval 30"/>
              <p:cNvSpPr/>
              <p:nvPr/>
            </p:nvSpPr>
            <p:spPr>
              <a:xfrm>
                <a:off x="4140" y="859"/>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26" name="Oval 31"/>
              <p:cNvSpPr/>
              <p:nvPr/>
            </p:nvSpPr>
            <p:spPr>
              <a:xfrm>
                <a:off x="2193" y="1267"/>
                <a:ext cx="389" cy="200"/>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u="none" dirty="0">
                  <a:latin typeface="Verdana" panose="020B0604030504040204" pitchFamily="34" charset="0"/>
                </a:endParaRPr>
              </a:p>
            </p:txBody>
          </p:sp>
          <p:sp>
            <p:nvSpPr>
              <p:cNvPr id="25627" name="Oval 32"/>
              <p:cNvSpPr/>
              <p:nvPr/>
            </p:nvSpPr>
            <p:spPr>
              <a:xfrm>
                <a:off x="2142" y="1229"/>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28" name="Oval 33"/>
              <p:cNvSpPr/>
              <p:nvPr/>
            </p:nvSpPr>
            <p:spPr>
              <a:xfrm>
                <a:off x="2193" y="1685"/>
                <a:ext cx="389" cy="200"/>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29" name="Oval 34"/>
              <p:cNvSpPr/>
              <p:nvPr/>
            </p:nvSpPr>
            <p:spPr>
              <a:xfrm>
                <a:off x="2142" y="1647"/>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u="none" dirty="0">
                  <a:latin typeface="Verdana" panose="020B0604030504040204" pitchFamily="34" charset="0"/>
                </a:endParaRPr>
              </a:p>
            </p:txBody>
          </p:sp>
          <p:sp>
            <p:nvSpPr>
              <p:cNvPr id="25630" name="Oval 35"/>
              <p:cNvSpPr/>
              <p:nvPr/>
            </p:nvSpPr>
            <p:spPr>
              <a:xfrm>
                <a:off x="4224" y="2122"/>
                <a:ext cx="390" cy="19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31" name="Oval 36"/>
              <p:cNvSpPr/>
              <p:nvPr/>
            </p:nvSpPr>
            <p:spPr>
              <a:xfrm>
                <a:off x="4174" y="2084"/>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32" name="Oval 37"/>
              <p:cNvSpPr/>
              <p:nvPr/>
            </p:nvSpPr>
            <p:spPr>
              <a:xfrm>
                <a:off x="4224" y="2540"/>
                <a:ext cx="390" cy="19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u="none" dirty="0">
                  <a:latin typeface="Verdana" panose="020B0604030504040204" pitchFamily="34" charset="0"/>
                </a:endParaRPr>
              </a:p>
            </p:txBody>
          </p:sp>
          <p:sp>
            <p:nvSpPr>
              <p:cNvPr id="25633" name="Oval 38"/>
              <p:cNvSpPr/>
              <p:nvPr/>
            </p:nvSpPr>
            <p:spPr>
              <a:xfrm>
                <a:off x="4174" y="2502"/>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34" name="Oval 39"/>
              <p:cNvSpPr/>
              <p:nvPr/>
            </p:nvSpPr>
            <p:spPr>
              <a:xfrm>
                <a:off x="2244" y="2720"/>
                <a:ext cx="389" cy="200"/>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u="none" dirty="0">
                  <a:latin typeface="Verdana" panose="020B0604030504040204" pitchFamily="34" charset="0"/>
                </a:endParaRPr>
              </a:p>
            </p:txBody>
          </p:sp>
          <p:sp>
            <p:nvSpPr>
              <p:cNvPr id="25635" name="Oval 40"/>
              <p:cNvSpPr/>
              <p:nvPr/>
            </p:nvSpPr>
            <p:spPr>
              <a:xfrm>
                <a:off x="2193" y="2682"/>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36" name="Oval 41"/>
              <p:cNvSpPr/>
              <p:nvPr/>
            </p:nvSpPr>
            <p:spPr>
              <a:xfrm>
                <a:off x="2261" y="3167"/>
                <a:ext cx="389" cy="19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37" name="Oval 42"/>
              <p:cNvSpPr/>
              <p:nvPr/>
            </p:nvSpPr>
            <p:spPr>
              <a:xfrm>
                <a:off x="2210" y="3129"/>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38" name="Oval 43"/>
              <p:cNvSpPr/>
              <p:nvPr/>
            </p:nvSpPr>
            <p:spPr>
              <a:xfrm>
                <a:off x="2261" y="3575"/>
                <a:ext cx="389" cy="199"/>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39" name="Oval 44"/>
              <p:cNvSpPr/>
              <p:nvPr/>
            </p:nvSpPr>
            <p:spPr>
              <a:xfrm>
                <a:off x="2210" y="3537"/>
                <a:ext cx="491"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40" name="Oval 45"/>
              <p:cNvSpPr/>
              <p:nvPr/>
            </p:nvSpPr>
            <p:spPr>
              <a:xfrm>
                <a:off x="2328" y="3983"/>
                <a:ext cx="390" cy="200"/>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u="none" dirty="0">
                  <a:latin typeface="Verdana" panose="020B0604030504040204" pitchFamily="34" charset="0"/>
                </a:endParaRPr>
              </a:p>
            </p:txBody>
          </p:sp>
          <p:sp>
            <p:nvSpPr>
              <p:cNvPr id="25641" name="Oval 46"/>
              <p:cNvSpPr/>
              <p:nvPr/>
            </p:nvSpPr>
            <p:spPr>
              <a:xfrm>
                <a:off x="2278" y="3945"/>
                <a:ext cx="490" cy="266"/>
              </a:xfrm>
              <a:prstGeom prst="ellipse">
                <a:avLst/>
              </a:prstGeom>
              <a:noFill/>
              <a:ln w="19050" cap="flat" cmpd="sng">
                <a:solidFill>
                  <a:srgbClr val="000000"/>
                </a:solidFill>
                <a:prstDash val="solid"/>
                <a:round/>
                <a:headEnd type="none" w="med" len="med"/>
                <a:tailEnd type="none" w="med" len="med"/>
              </a:ln>
            </p:spPr>
            <p:txBody>
              <a:bodyPr anchor="t"/>
              <a:p>
                <a:pPr algn="ctr"/>
                <a:endParaRPr lang="zh-CN" altLang="en-US" dirty="0">
                  <a:latin typeface="Verdana" panose="020B0604030504040204" pitchFamily="34" charset="0"/>
                </a:endParaRPr>
              </a:p>
            </p:txBody>
          </p:sp>
          <p:sp>
            <p:nvSpPr>
              <p:cNvPr id="25642" name="Line 47"/>
              <p:cNvSpPr/>
              <p:nvPr/>
            </p:nvSpPr>
            <p:spPr>
              <a:xfrm>
                <a:off x="1008" y="659"/>
                <a:ext cx="1" cy="3457"/>
              </a:xfrm>
              <a:prstGeom prst="line">
                <a:avLst/>
              </a:prstGeom>
              <a:ln w="19050" cap="flat" cmpd="sng">
                <a:solidFill>
                  <a:srgbClr val="000000"/>
                </a:solidFill>
                <a:prstDash val="solid"/>
                <a:round/>
                <a:headEnd type="none" w="med" len="med"/>
                <a:tailEnd type="none" w="med" len="med"/>
              </a:ln>
            </p:spPr>
          </p:sp>
          <p:sp>
            <p:nvSpPr>
              <p:cNvPr id="25643" name="Line 48"/>
              <p:cNvSpPr/>
              <p:nvPr/>
            </p:nvSpPr>
            <p:spPr>
              <a:xfrm flipH="1">
                <a:off x="1933" y="4107"/>
                <a:ext cx="328" cy="49"/>
              </a:xfrm>
              <a:prstGeom prst="line">
                <a:avLst/>
              </a:prstGeom>
              <a:ln w="19050" cap="flat" cmpd="sng">
                <a:solidFill>
                  <a:srgbClr val="000000"/>
                </a:solidFill>
                <a:prstDash val="solid"/>
                <a:round/>
                <a:headEnd type="none" w="med" len="med"/>
                <a:tailEnd type="none" w="med" len="med"/>
              </a:ln>
            </p:spPr>
          </p:sp>
          <p:sp>
            <p:nvSpPr>
              <p:cNvPr id="25644" name="Line 49"/>
              <p:cNvSpPr/>
              <p:nvPr/>
            </p:nvSpPr>
            <p:spPr>
              <a:xfrm flipH="1" flipV="1">
                <a:off x="1931" y="4059"/>
                <a:ext cx="330" cy="48"/>
              </a:xfrm>
              <a:prstGeom prst="line">
                <a:avLst/>
              </a:prstGeom>
              <a:ln w="19050" cap="flat" cmpd="sng">
                <a:solidFill>
                  <a:srgbClr val="000000"/>
                </a:solidFill>
                <a:prstDash val="solid"/>
                <a:round/>
                <a:headEnd type="none" w="med" len="med"/>
                <a:tailEnd type="none" w="med" len="med"/>
              </a:ln>
            </p:spPr>
          </p:sp>
          <p:sp>
            <p:nvSpPr>
              <p:cNvPr id="25645" name="Line 50"/>
              <p:cNvSpPr/>
              <p:nvPr/>
            </p:nvSpPr>
            <p:spPr>
              <a:xfrm>
                <a:off x="1008" y="4107"/>
                <a:ext cx="1253" cy="1"/>
              </a:xfrm>
              <a:prstGeom prst="line">
                <a:avLst/>
              </a:prstGeom>
              <a:ln w="19050" cap="flat" cmpd="sng">
                <a:solidFill>
                  <a:srgbClr val="000000"/>
                </a:solidFill>
                <a:prstDash val="solid"/>
                <a:round/>
                <a:headEnd type="none" w="med" len="med"/>
                <a:tailEnd type="none" w="med" len="med"/>
              </a:ln>
            </p:spPr>
          </p:sp>
          <p:sp>
            <p:nvSpPr>
              <p:cNvPr id="25646" name="Line 51"/>
              <p:cNvSpPr/>
              <p:nvPr/>
            </p:nvSpPr>
            <p:spPr>
              <a:xfrm flipH="1">
                <a:off x="1883" y="565"/>
                <a:ext cx="327" cy="49"/>
              </a:xfrm>
              <a:prstGeom prst="line">
                <a:avLst/>
              </a:prstGeom>
              <a:ln w="19050" cap="flat" cmpd="sng">
                <a:solidFill>
                  <a:srgbClr val="000000"/>
                </a:solidFill>
                <a:prstDash val="solid"/>
                <a:round/>
                <a:headEnd type="none" w="med" len="med"/>
                <a:tailEnd type="none" w="med" len="med"/>
              </a:ln>
            </p:spPr>
          </p:sp>
          <p:sp>
            <p:nvSpPr>
              <p:cNvPr id="25647" name="Line 52"/>
              <p:cNvSpPr/>
              <p:nvPr/>
            </p:nvSpPr>
            <p:spPr>
              <a:xfrm flipH="1" flipV="1">
                <a:off x="1880" y="517"/>
                <a:ext cx="330" cy="48"/>
              </a:xfrm>
              <a:prstGeom prst="line">
                <a:avLst/>
              </a:prstGeom>
              <a:ln w="19050" cap="flat" cmpd="sng">
                <a:solidFill>
                  <a:srgbClr val="000000"/>
                </a:solidFill>
                <a:prstDash val="solid"/>
                <a:round/>
                <a:headEnd type="none" w="med" len="med"/>
                <a:tailEnd type="none" w="med" len="med"/>
              </a:ln>
            </p:spPr>
          </p:sp>
          <p:sp>
            <p:nvSpPr>
              <p:cNvPr id="25648" name="Line 53"/>
              <p:cNvSpPr/>
              <p:nvPr/>
            </p:nvSpPr>
            <p:spPr>
              <a:xfrm>
                <a:off x="1245" y="565"/>
                <a:ext cx="965" cy="1"/>
              </a:xfrm>
              <a:prstGeom prst="line">
                <a:avLst/>
              </a:prstGeom>
              <a:ln w="19050" cap="flat" cmpd="sng">
                <a:solidFill>
                  <a:srgbClr val="000000"/>
                </a:solidFill>
                <a:prstDash val="solid"/>
                <a:round/>
                <a:headEnd type="none" w="med" len="med"/>
                <a:tailEnd type="none" w="med" len="med"/>
              </a:ln>
            </p:spPr>
          </p:sp>
          <p:sp>
            <p:nvSpPr>
              <p:cNvPr id="25649" name="Line 54"/>
              <p:cNvSpPr/>
              <p:nvPr/>
            </p:nvSpPr>
            <p:spPr>
              <a:xfrm flipH="1">
                <a:off x="1866" y="973"/>
                <a:ext cx="327" cy="49"/>
              </a:xfrm>
              <a:prstGeom prst="line">
                <a:avLst/>
              </a:prstGeom>
              <a:ln w="19050" cap="flat" cmpd="sng">
                <a:solidFill>
                  <a:srgbClr val="000000"/>
                </a:solidFill>
                <a:prstDash val="solid"/>
                <a:round/>
                <a:headEnd type="none" w="med" len="med"/>
                <a:tailEnd type="none" w="med" len="med"/>
              </a:ln>
            </p:spPr>
          </p:sp>
          <p:sp>
            <p:nvSpPr>
              <p:cNvPr id="25650" name="Line 55"/>
              <p:cNvSpPr/>
              <p:nvPr/>
            </p:nvSpPr>
            <p:spPr>
              <a:xfrm flipH="1" flipV="1">
                <a:off x="1863" y="925"/>
                <a:ext cx="330" cy="48"/>
              </a:xfrm>
              <a:prstGeom prst="line">
                <a:avLst/>
              </a:prstGeom>
              <a:ln w="19050" cap="flat" cmpd="sng">
                <a:solidFill>
                  <a:srgbClr val="000000"/>
                </a:solidFill>
                <a:prstDash val="solid"/>
                <a:round/>
                <a:headEnd type="none" w="med" len="med"/>
                <a:tailEnd type="none" w="med" len="med"/>
              </a:ln>
            </p:spPr>
          </p:sp>
          <p:sp>
            <p:nvSpPr>
              <p:cNvPr id="25651" name="Line 56"/>
              <p:cNvSpPr/>
              <p:nvPr/>
            </p:nvSpPr>
            <p:spPr>
              <a:xfrm>
                <a:off x="1008" y="973"/>
                <a:ext cx="1185" cy="1"/>
              </a:xfrm>
              <a:prstGeom prst="line">
                <a:avLst/>
              </a:prstGeom>
              <a:ln w="19050" cap="flat" cmpd="sng">
                <a:solidFill>
                  <a:srgbClr val="000000"/>
                </a:solidFill>
                <a:prstDash val="solid"/>
                <a:round/>
                <a:headEnd type="none" w="med" len="med"/>
                <a:tailEnd type="none" w="med" len="med"/>
              </a:ln>
            </p:spPr>
          </p:sp>
          <p:sp>
            <p:nvSpPr>
              <p:cNvPr id="25652" name="Line 57"/>
              <p:cNvSpPr/>
              <p:nvPr/>
            </p:nvSpPr>
            <p:spPr>
              <a:xfrm flipH="1">
                <a:off x="1815" y="1362"/>
                <a:ext cx="327" cy="49"/>
              </a:xfrm>
              <a:prstGeom prst="line">
                <a:avLst/>
              </a:prstGeom>
              <a:ln w="19050" cap="flat" cmpd="sng">
                <a:solidFill>
                  <a:srgbClr val="000000"/>
                </a:solidFill>
                <a:prstDash val="solid"/>
                <a:round/>
                <a:headEnd type="none" w="med" len="med"/>
                <a:tailEnd type="none" w="med" len="med"/>
              </a:ln>
            </p:spPr>
          </p:sp>
          <p:sp>
            <p:nvSpPr>
              <p:cNvPr id="25653" name="Line 58"/>
              <p:cNvSpPr/>
              <p:nvPr/>
            </p:nvSpPr>
            <p:spPr>
              <a:xfrm flipH="1" flipV="1">
                <a:off x="1812" y="1315"/>
                <a:ext cx="330" cy="47"/>
              </a:xfrm>
              <a:prstGeom prst="line">
                <a:avLst/>
              </a:prstGeom>
              <a:ln w="19050" cap="flat" cmpd="sng">
                <a:solidFill>
                  <a:srgbClr val="000000"/>
                </a:solidFill>
                <a:prstDash val="solid"/>
                <a:round/>
                <a:headEnd type="none" w="med" len="med"/>
                <a:tailEnd type="none" w="med" len="med"/>
              </a:ln>
            </p:spPr>
          </p:sp>
          <p:sp>
            <p:nvSpPr>
              <p:cNvPr id="25654" name="Line 59"/>
              <p:cNvSpPr/>
              <p:nvPr/>
            </p:nvSpPr>
            <p:spPr>
              <a:xfrm>
                <a:off x="1008" y="1362"/>
                <a:ext cx="1134" cy="1"/>
              </a:xfrm>
              <a:prstGeom prst="line">
                <a:avLst/>
              </a:prstGeom>
              <a:ln w="19050" cap="flat" cmpd="sng">
                <a:solidFill>
                  <a:srgbClr val="000000"/>
                </a:solidFill>
                <a:prstDash val="solid"/>
                <a:round/>
                <a:headEnd type="none" w="med" len="med"/>
                <a:tailEnd type="none" w="med" len="med"/>
              </a:ln>
            </p:spPr>
          </p:sp>
          <p:sp>
            <p:nvSpPr>
              <p:cNvPr id="25655" name="Line 60"/>
              <p:cNvSpPr/>
              <p:nvPr/>
            </p:nvSpPr>
            <p:spPr>
              <a:xfrm flipH="1">
                <a:off x="1798" y="1780"/>
                <a:ext cx="327" cy="49"/>
              </a:xfrm>
              <a:prstGeom prst="line">
                <a:avLst/>
              </a:prstGeom>
              <a:ln w="19050" cap="flat" cmpd="sng">
                <a:solidFill>
                  <a:srgbClr val="000000"/>
                </a:solidFill>
                <a:prstDash val="solid"/>
                <a:round/>
                <a:headEnd type="none" w="med" len="med"/>
                <a:tailEnd type="none" w="med" len="med"/>
              </a:ln>
            </p:spPr>
          </p:sp>
          <p:sp>
            <p:nvSpPr>
              <p:cNvPr id="25656" name="Line 61"/>
              <p:cNvSpPr/>
              <p:nvPr/>
            </p:nvSpPr>
            <p:spPr>
              <a:xfrm flipH="1" flipV="1">
                <a:off x="1795" y="1733"/>
                <a:ext cx="330" cy="47"/>
              </a:xfrm>
              <a:prstGeom prst="line">
                <a:avLst/>
              </a:prstGeom>
              <a:ln w="19050" cap="flat" cmpd="sng">
                <a:solidFill>
                  <a:srgbClr val="000000"/>
                </a:solidFill>
                <a:prstDash val="solid"/>
                <a:round/>
                <a:headEnd type="none" w="med" len="med"/>
                <a:tailEnd type="none" w="med" len="med"/>
              </a:ln>
            </p:spPr>
          </p:sp>
          <p:sp>
            <p:nvSpPr>
              <p:cNvPr id="25657" name="Line 62"/>
              <p:cNvSpPr/>
              <p:nvPr/>
            </p:nvSpPr>
            <p:spPr>
              <a:xfrm>
                <a:off x="1042" y="1780"/>
                <a:ext cx="1083" cy="1"/>
              </a:xfrm>
              <a:prstGeom prst="line">
                <a:avLst/>
              </a:prstGeom>
              <a:ln w="19050" cap="flat" cmpd="sng">
                <a:solidFill>
                  <a:srgbClr val="000000"/>
                </a:solidFill>
                <a:prstDash val="solid"/>
                <a:round/>
                <a:headEnd type="none" w="med" len="med"/>
                <a:tailEnd type="none" w="med" len="med"/>
              </a:ln>
            </p:spPr>
          </p:sp>
          <p:sp>
            <p:nvSpPr>
              <p:cNvPr id="25658" name="Line 63"/>
              <p:cNvSpPr/>
              <p:nvPr/>
            </p:nvSpPr>
            <p:spPr>
              <a:xfrm flipH="1">
                <a:off x="1916" y="2207"/>
                <a:ext cx="328" cy="50"/>
              </a:xfrm>
              <a:prstGeom prst="line">
                <a:avLst/>
              </a:prstGeom>
              <a:ln w="19050" cap="flat" cmpd="sng">
                <a:solidFill>
                  <a:srgbClr val="000000"/>
                </a:solidFill>
                <a:prstDash val="solid"/>
                <a:round/>
                <a:headEnd type="none" w="med" len="med"/>
                <a:tailEnd type="none" w="med" len="med"/>
              </a:ln>
            </p:spPr>
          </p:sp>
          <p:sp>
            <p:nvSpPr>
              <p:cNvPr id="25659" name="Line 64"/>
              <p:cNvSpPr/>
              <p:nvPr/>
            </p:nvSpPr>
            <p:spPr>
              <a:xfrm flipH="1" flipV="1">
                <a:off x="1914" y="2160"/>
                <a:ext cx="330" cy="47"/>
              </a:xfrm>
              <a:prstGeom prst="line">
                <a:avLst/>
              </a:prstGeom>
              <a:ln w="19050" cap="flat" cmpd="sng">
                <a:solidFill>
                  <a:srgbClr val="000000"/>
                </a:solidFill>
                <a:prstDash val="solid"/>
                <a:round/>
                <a:headEnd type="none" w="med" len="med"/>
                <a:tailEnd type="none" w="med" len="med"/>
              </a:ln>
            </p:spPr>
          </p:sp>
          <p:sp>
            <p:nvSpPr>
              <p:cNvPr id="25660" name="Line 65"/>
              <p:cNvSpPr/>
              <p:nvPr/>
            </p:nvSpPr>
            <p:spPr>
              <a:xfrm>
                <a:off x="1025" y="2207"/>
                <a:ext cx="1219" cy="1"/>
              </a:xfrm>
              <a:prstGeom prst="line">
                <a:avLst/>
              </a:prstGeom>
              <a:ln w="19050" cap="flat" cmpd="sng">
                <a:solidFill>
                  <a:srgbClr val="000000"/>
                </a:solidFill>
                <a:prstDash val="solid"/>
                <a:round/>
                <a:headEnd type="none" w="med" len="med"/>
                <a:tailEnd type="none" w="med" len="med"/>
              </a:ln>
            </p:spPr>
          </p:sp>
          <p:sp>
            <p:nvSpPr>
              <p:cNvPr id="25661" name="Line 66"/>
              <p:cNvSpPr/>
              <p:nvPr/>
            </p:nvSpPr>
            <p:spPr>
              <a:xfrm flipH="1">
                <a:off x="1849" y="2844"/>
                <a:ext cx="327" cy="49"/>
              </a:xfrm>
              <a:prstGeom prst="line">
                <a:avLst/>
              </a:prstGeom>
              <a:ln w="19050" cap="flat" cmpd="sng">
                <a:solidFill>
                  <a:srgbClr val="000000"/>
                </a:solidFill>
                <a:prstDash val="solid"/>
                <a:round/>
                <a:headEnd type="none" w="med" len="med"/>
                <a:tailEnd type="none" w="med" len="med"/>
              </a:ln>
            </p:spPr>
          </p:sp>
          <p:sp>
            <p:nvSpPr>
              <p:cNvPr id="25662" name="Line 67"/>
              <p:cNvSpPr/>
              <p:nvPr/>
            </p:nvSpPr>
            <p:spPr>
              <a:xfrm flipH="1" flipV="1">
                <a:off x="1846" y="2796"/>
                <a:ext cx="330" cy="48"/>
              </a:xfrm>
              <a:prstGeom prst="line">
                <a:avLst/>
              </a:prstGeom>
              <a:ln w="19050" cap="flat" cmpd="sng">
                <a:solidFill>
                  <a:srgbClr val="000000"/>
                </a:solidFill>
                <a:prstDash val="solid"/>
                <a:round/>
                <a:headEnd type="none" w="med" len="med"/>
                <a:tailEnd type="none" w="med" len="med"/>
              </a:ln>
            </p:spPr>
          </p:sp>
          <p:sp>
            <p:nvSpPr>
              <p:cNvPr id="25663" name="Line 68"/>
              <p:cNvSpPr/>
              <p:nvPr/>
            </p:nvSpPr>
            <p:spPr>
              <a:xfrm>
                <a:off x="1025" y="2844"/>
                <a:ext cx="1151" cy="1"/>
              </a:xfrm>
              <a:prstGeom prst="line">
                <a:avLst/>
              </a:prstGeom>
              <a:ln w="19050" cap="flat" cmpd="sng">
                <a:solidFill>
                  <a:srgbClr val="000000"/>
                </a:solidFill>
                <a:prstDash val="solid"/>
                <a:round/>
                <a:headEnd type="none" w="med" len="med"/>
                <a:tailEnd type="none" w="med" len="med"/>
              </a:ln>
            </p:spPr>
          </p:sp>
          <p:sp>
            <p:nvSpPr>
              <p:cNvPr id="25664" name="Line 69"/>
              <p:cNvSpPr/>
              <p:nvPr/>
            </p:nvSpPr>
            <p:spPr>
              <a:xfrm flipH="1">
                <a:off x="1899" y="3699"/>
                <a:ext cx="328" cy="49"/>
              </a:xfrm>
              <a:prstGeom prst="line">
                <a:avLst/>
              </a:prstGeom>
              <a:ln w="19050" cap="flat" cmpd="sng">
                <a:solidFill>
                  <a:srgbClr val="000000"/>
                </a:solidFill>
                <a:prstDash val="solid"/>
                <a:round/>
                <a:headEnd type="none" w="med" len="med"/>
                <a:tailEnd type="none" w="med" len="med"/>
              </a:ln>
            </p:spPr>
          </p:sp>
          <p:sp>
            <p:nvSpPr>
              <p:cNvPr id="25665" name="Line 70"/>
              <p:cNvSpPr/>
              <p:nvPr/>
            </p:nvSpPr>
            <p:spPr>
              <a:xfrm flipH="1" flipV="1">
                <a:off x="1897" y="3651"/>
                <a:ext cx="330" cy="48"/>
              </a:xfrm>
              <a:prstGeom prst="line">
                <a:avLst/>
              </a:prstGeom>
              <a:ln w="19050" cap="flat" cmpd="sng">
                <a:solidFill>
                  <a:srgbClr val="000000"/>
                </a:solidFill>
                <a:prstDash val="solid"/>
                <a:round/>
                <a:headEnd type="none" w="med" len="med"/>
                <a:tailEnd type="none" w="med" len="med"/>
              </a:ln>
            </p:spPr>
          </p:sp>
          <p:sp>
            <p:nvSpPr>
              <p:cNvPr id="25666" name="Line 71"/>
              <p:cNvSpPr/>
              <p:nvPr/>
            </p:nvSpPr>
            <p:spPr>
              <a:xfrm>
                <a:off x="1025" y="3699"/>
                <a:ext cx="1202" cy="1"/>
              </a:xfrm>
              <a:prstGeom prst="line">
                <a:avLst/>
              </a:prstGeom>
              <a:ln w="19050" cap="flat" cmpd="sng">
                <a:solidFill>
                  <a:srgbClr val="000000"/>
                </a:solidFill>
                <a:prstDash val="solid"/>
                <a:round/>
                <a:headEnd type="none" w="med" len="med"/>
                <a:tailEnd type="none" w="med" len="med"/>
              </a:ln>
            </p:spPr>
          </p:sp>
          <p:sp>
            <p:nvSpPr>
              <p:cNvPr id="25667" name="Line 72"/>
              <p:cNvSpPr/>
              <p:nvPr/>
            </p:nvSpPr>
            <p:spPr>
              <a:xfrm flipH="1">
                <a:off x="1866" y="3281"/>
                <a:ext cx="327" cy="49"/>
              </a:xfrm>
              <a:prstGeom prst="line">
                <a:avLst/>
              </a:prstGeom>
              <a:ln w="19050" cap="flat" cmpd="sng">
                <a:solidFill>
                  <a:srgbClr val="000000"/>
                </a:solidFill>
                <a:prstDash val="solid"/>
                <a:round/>
                <a:headEnd type="none" w="med" len="med"/>
                <a:tailEnd type="none" w="med" len="med"/>
              </a:ln>
            </p:spPr>
          </p:sp>
          <p:sp>
            <p:nvSpPr>
              <p:cNvPr id="25668" name="Line 73"/>
              <p:cNvSpPr/>
              <p:nvPr/>
            </p:nvSpPr>
            <p:spPr>
              <a:xfrm flipH="1" flipV="1">
                <a:off x="1863" y="3233"/>
                <a:ext cx="330" cy="48"/>
              </a:xfrm>
              <a:prstGeom prst="line">
                <a:avLst/>
              </a:prstGeom>
              <a:ln w="19050" cap="flat" cmpd="sng">
                <a:solidFill>
                  <a:srgbClr val="000000"/>
                </a:solidFill>
                <a:prstDash val="solid"/>
                <a:round/>
                <a:headEnd type="none" w="med" len="med"/>
                <a:tailEnd type="none" w="med" len="med"/>
              </a:ln>
            </p:spPr>
          </p:sp>
          <p:sp>
            <p:nvSpPr>
              <p:cNvPr id="25669" name="Line 74"/>
              <p:cNvSpPr/>
              <p:nvPr/>
            </p:nvSpPr>
            <p:spPr>
              <a:xfrm>
                <a:off x="1025" y="3281"/>
                <a:ext cx="1168" cy="1"/>
              </a:xfrm>
              <a:prstGeom prst="line">
                <a:avLst/>
              </a:prstGeom>
              <a:ln w="19050" cap="flat" cmpd="sng">
                <a:solidFill>
                  <a:srgbClr val="000000"/>
                </a:solidFill>
                <a:prstDash val="solid"/>
                <a:round/>
                <a:headEnd type="none" w="med" len="med"/>
                <a:tailEnd type="none" w="med" len="med"/>
              </a:ln>
            </p:spPr>
          </p:sp>
          <p:sp>
            <p:nvSpPr>
              <p:cNvPr id="25670" name="Line 75"/>
              <p:cNvSpPr/>
              <p:nvPr/>
            </p:nvSpPr>
            <p:spPr>
              <a:xfrm flipH="1">
                <a:off x="3812" y="2606"/>
                <a:ext cx="328" cy="49"/>
              </a:xfrm>
              <a:prstGeom prst="line">
                <a:avLst/>
              </a:prstGeom>
              <a:ln w="19050" cap="flat" cmpd="sng">
                <a:solidFill>
                  <a:srgbClr val="000000"/>
                </a:solidFill>
                <a:prstDash val="solid"/>
                <a:round/>
                <a:headEnd type="none" w="med" len="med"/>
                <a:tailEnd type="none" w="med" len="med"/>
              </a:ln>
            </p:spPr>
          </p:sp>
          <p:sp>
            <p:nvSpPr>
              <p:cNvPr id="25671" name="Line 76"/>
              <p:cNvSpPr/>
              <p:nvPr/>
            </p:nvSpPr>
            <p:spPr>
              <a:xfrm flipH="1" flipV="1">
                <a:off x="3810" y="2559"/>
                <a:ext cx="330" cy="47"/>
              </a:xfrm>
              <a:prstGeom prst="line">
                <a:avLst/>
              </a:prstGeom>
              <a:ln w="19050" cap="flat" cmpd="sng">
                <a:solidFill>
                  <a:srgbClr val="000000"/>
                </a:solidFill>
                <a:prstDash val="solid"/>
                <a:round/>
                <a:headEnd type="none" w="med" len="med"/>
                <a:tailEnd type="none" w="med" len="med"/>
              </a:ln>
            </p:spPr>
          </p:sp>
          <p:sp>
            <p:nvSpPr>
              <p:cNvPr id="25672" name="Line 77"/>
              <p:cNvSpPr/>
              <p:nvPr/>
            </p:nvSpPr>
            <p:spPr>
              <a:xfrm>
                <a:off x="2379" y="2606"/>
                <a:ext cx="1761" cy="1"/>
              </a:xfrm>
              <a:prstGeom prst="line">
                <a:avLst/>
              </a:prstGeom>
              <a:ln w="19050" cap="flat" cmpd="sng">
                <a:solidFill>
                  <a:srgbClr val="000000"/>
                </a:solidFill>
                <a:prstDash val="solid"/>
                <a:round/>
                <a:headEnd type="none" w="med" len="med"/>
                <a:tailEnd type="none" w="med" len="med"/>
              </a:ln>
            </p:spPr>
          </p:sp>
          <p:sp>
            <p:nvSpPr>
              <p:cNvPr id="25673" name="Line 78"/>
              <p:cNvSpPr/>
              <p:nvPr/>
            </p:nvSpPr>
            <p:spPr>
              <a:xfrm flipH="1">
                <a:off x="3812" y="536"/>
                <a:ext cx="328" cy="49"/>
              </a:xfrm>
              <a:prstGeom prst="line">
                <a:avLst/>
              </a:prstGeom>
              <a:ln w="19050" cap="flat" cmpd="sng">
                <a:solidFill>
                  <a:srgbClr val="000000"/>
                </a:solidFill>
                <a:prstDash val="solid"/>
                <a:round/>
                <a:headEnd type="none" w="med" len="med"/>
                <a:tailEnd type="none" w="med" len="med"/>
              </a:ln>
            </p:spPr>
          </p:sp>
          <p:sp>
            <p:nvSpPr>
              <p:cNvPr id="25674" name="Line 79"/>
              <p:cNvSpPr/>
              <p:nvPr/>
            </p:nvSpPr>
            <p:spPr>
              <a:xfrm flipH="1" flipV="1">
                <a:off x="3810" y="489"/>
                <a:ext cx="330" cy="47"/>
              </a:xfrm>
              <a:prstGeom prst="line">
                <a:avLst/>
              </a:prstGeom>
              <a:ln w="19050" cap="flat" cmpd="sng">
                <a:solidFill>
                  <a:srgbClr val="000000"/>
                </a:solidFill>
                <a:prstDash val="solid"/>
                <a:round/>
                <a:headEnd type="none" w="med" len="med"/>
                <a:tailEnd type="none" w="med" len="med"/>
              </a:ln>
            </p:spPr>
          </p:sp>
          <p:sp>
            <p:nvSpPr>
              <p:cNvPr id="25675" name="Line 80"/>
              <p:cNvSpPr/>
              <p:nvPr/>
            </p:nvSpPr>
            <p:spPr>
              <a:xfrm>
                <a:off x="2582" y="536"/>
                <a:ext cx="1558" cy="1"/>
              </a:xfrm>
              <a:prstGeom prst="line">
                <a:avLst/>
              </a:prstGeom>
              <a:ln w="19050" cap="flat" cmpd="sng">
                <a:solidFill>
                  <a:srgbClr val="000000"/>
                </a:solidFill>
                <a:prstDash val="solid"/>
                <a:round/>
                <a:headEnd type="none" w="med" len="med"/>
                <a:tailEnd type="none" w="med" len="med"/>
              </a:ln>
            </p:spPr>
          </p:sp>
          <p:sp>
            <p:nvSpPr>
              <p:cNvPr id="25676" name="Line 81"/>
              <p:cNvSpPr/>
              <p:nvPr/>
            </p:nvSpPr>
            <p:spPr>
              <a:xfrm flipH="1">
                <a:off x="3829" y="982"/>
                <a:ext cx="328" cy="49"/>
              </a:xfrm>
              <a:prstGeom prst="line">
                <a:avLst/>
              </a:prstGeom>
              <a:ln w="19050" cap="flat" cmpd="sng">
                <a:solidFill>
                  <a:srgbClr val="000000"/>
                </a:solidFill>
                <a:prstDash val="solid"/>
                <a:round/>
                <a:headEnd type="none" w="med" len="med"/>
                <a:tailEnd type="none" w="med" len="med"/>
              </a:ln>
            </p:spPr>
          </p:sp>
          <p:sp>
            <p:nvSpPr>
              <p:cNvPr id="25677" name="Line 82"/>
              <p:cNvSpPr/>
              <p:nvPr/>
            </p:nvSpPr>
            <p:spPr>
              <a:xfrm flipH="1" flipV="1">
                <a:off x="3827" y="935"/>
                <a:ext cx="330" cy="47"/>
              </a:xfrm>
              <a:prstGeom prst="line">
                <a:avLst/>
              </a:prstGeom>
              <a:ln w="19050" cap="flat" cmpd="sng">
                <a:solidFill>
                  <a:srgbClr val="000000"/>
                </a:solidFill>
                <a:prstDash val="solid"/>
                <a:round/>
                <a:headEnd type="none" w="med" len="med"/>
                <a:tailEnd type="none" w="med" len="med"/>
              </a:ln>
            </p:spPr>
          </p:sp>
          <p:sp>
            <p:nvSpPr>
              <p:cNvPr id="25678" name="Line 83"/>
              <p:cNvSpPr/>
              <p:nvPr/>
            </p:nvSpPr>
            <p:spPr>
              <a:xfrm>
                <a:off x="2599" y="982"/>
                <a:ext cx="1558" cy="1"/>
              </a:xfrm>
              <a:prstGeom prst="line">
                <a:avLst/>
              </a:prstGeom>
              <a:ln w="19050" cap="flat" cmpd="sng">
                <a:solidFill>
                  <a:srgbClr val="000000"/>
                </a:solidFill>
                <a:prstDash val="solid"/>
                <a:round/>
                <a:headEnd type="none" w="med" len="med"/>
                <a:tailEnd type="none" w="med" len="med"/>
              </a:ln>
            </p:spPr>
          </p:sp>
          <p:sp>
            <p:nvSpPr>
              <p:cNvPr id="25679" name="Line 84"/>
              <p:cNvSpPr/>
              <p:nvPr/>
            </p:nvSpPr>
            <p:spPr>
              <a:xfrm flipH="1">
                <a:off x="3812" y="2207"/>
                <a:ext cx="328" cy="50"/>
              </a:xfrm>
              <a:prstGeom prst="line">
                <a:avLst/>
              </a:prstGeom>
              <a:ln w="19050" cap="flat" cmpd="sng">
                <a:solidFill>
                  <a:srgbClr val="000000"/>
                </a:solidFill>
                <a:prstDash val="solid"/>
                <a:round/>
                <a:headEnd type="none" w="med" len="med"/>
                <a:tailEnd type="none" w="med" len="med"/>
              </a:ln>
            </p:spPr>
          </p:sp>
          <p:sp>
            <p:nvSpPr>
              <p:cNvPr id="25680" name="Line 85"/>
              <p:cNvSpPr/>
              <p:nvPr/>
            </p:nvSpPr>
            <p:spPr>
              <a:xfrm flipH="1" flipV="1">
                <a:off x="3810" y="2160"/>
                <a:ext cx="330" cy="47"/>
              </a:xfrm>
              <a:prstGeom prst="line">
                <a:avLst/>
              </a:prstGeom>
              <a:ln w="19050" cap="flat" cmpd="sng">
                <a:solidFill>
                  <a:srgbClr val="000000"/>
                </a:solidFill>
                <a:prstDash val="solid"/>
                <a:round/>
                <a:headEnd type="none" w="med" len="med"/>
                <a:tailEnd type="none" w="med" len="med"/>
              </a:ln>
            </p:spPr>
          </p:sp>
          <p:sp>
            <p:nvSpPr>
              <p:cNvPr id="25681" name="Line 86"/>
              <p:cNvSpPr/>
              <p:nvPr/>
            </p:nvSpPr>
            <p:spPr>
              <a:xfrm>
                <a:off x="2616" y="2207"/>
                <a:ext cx="1524" cy="1"/>
              </a:xfrm>
              <a:prstGeom prst="line">
                <a:avLst/>
              </a:prstGeom>
              <a:ln w="19050" cap="flat" cmpd="sng">
                <a:solidFill>
                  <a:srgbClr val="000000"/>
                </a:solidFill>
                <a:prstDash val="solid"/>
                <a:round/>
                <a:headEnd type="none" w="med" len="med"/>
                <a:tailEnd type="none" w="med" len="med"/>
              </a:ln>
            </p:spPr>
          </p:sp>
          <p:sp>
            <p:nvSpPr>
              <p:cNvPr id="25682" name="Line 87"/>
              <p:cNvSpPr/>
              <p:nvPr/>
            </p:nvSpPr>
            <p:spPr>
              <a:xfrm flipV="1">
                <a:off x="2379" y="2302"/>
                <a:ext cx="1" cy="304"/>
              </a:xfrm>
              <a:prstGeom prst="line">
                <a:avLst/>
              </a:prstGeom>
              <a:ln w="19050" cap="flat" cmpd="sng">
                <a:solidFill>
                  <a:srgbClr val="000000"/>
                </a:solidFill>
                <a:prstDash val="solid"/>
                <a:round/>
                <a:headEnd type="none" w="med" len="med"/>
                <a:tailEnd type="none" w="med" len="med"/>
              </a:ln>
            </p:spPr>
          </p:sp>
          <p:sp>
            <p:nvSpPr>
              <p:cNvPr id="25683" name="Arc 88"/>
              <p:cNvSpPr/>
              <p:nvPr/>
            </p:nvSpPr>
            <p:spPr>
              <a:xfrm>
                <a:off x="2244" y="308"/>
                <a:ext cx="169" cy="162"/>
              </a:xfrm>
              <a:custGeom>
                <a:avLst/>
                <a:gdLst/>
                <a:ahLst/>
                <a:cxnLst>
                  <a:cxn ang="0">
                    <a:pos x="0" y="0"/>
                  </a:cxn>
                  <a:cxn ang="0">
                    <a:pos x="0" y="0"/>
                  </a:cxn>
                  <a:cxn ang="0">
                    <a:pos x="0" y="0"/>
                  </a:cxn>
                </a:cxnLst>
                <a:pathLst>
                  <a:path w="21600" h="21600" fill="none">
                    <a:moveTo>
                      <a:pt x="0" y="21600"/>
                    </a:moveTo>
                    <a:cubicBezTo>
                      <a:pt x="0" y="9670"/>
                      <a:pt x="9670" y="0"/>
                      <a:pt x="21599" y="0"/>
                    </a:cubicBezTo>
                  </a:path>
                  <a:path w="21600" h="21600" stroke="0">
                    <a:moveTo>
                      <a:pt x="0" y="21600"/>
                    </a:moveTo>
                    <a:cubicBezTo>
                      <a:pt x="0" y="9670"/>
                      <a:pt x="9670" y="0"/>
                      <a:pt x="21599" y="0"/>
                    </a:cubicBezTo>
                    <a:lnTo>
                      <a:pt x="21600" y="21600"/>
                    </a:lnTo>
                    <a:lnTo>
                      <a:pt x="0" y="2160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5684" name="Arc 89"/>
              <p:cNvSpPr/>
              <p:nvPr/>
            </p:nvSpPr>
            <p:spPr>
              <a:xfrm>
                <a:off x="2548" y="356"/>
                <a:ext cx="103" cy="152"/>
              </a:xfrm>
              <a:custGeom>
                <a:avLst/>
                <a:gdLst/>
                <a:ahLst/>
                <a:cxnLst>
                  <a:cxn ang="0">
                    <a:pos x="0" y="0"/>
                  </a:cxn>
                  <a:cxn ang="0">
                    <a:pos x="0" y="0"/>
                  </a:cxn>
                  <a:cxn ang="0">
                    <a:pos x="0" y="0"/>
                  </a:cxn>
                </a:cxnLst>
                <a:pathLst>
                  <a:path w="21813" h="21600" fill="none">
                    <a:moveTo>
                      <a:pt x="21813" y="0"/>
                    </a:moveTo>
                    <a:cubicBezTo>
                      <a:pt x="21813" y="11929"/>
                      <a:pt x="12142" y="21600"/>
                      <a:pt x="213" y="21600"/>
                    </a:cubicBezTo>
                    <a:cubicBezTo>
                      <a:pt x="141" y="21600"/>
                      <a:pt x="70" y="21599"/>
                      <a:pt x="0" y="21598"/>
                    </a:cubicBezTo>
                  </a:path>
                  <a:path w="21813" h="21600" stroke="0">
                    <a:moveTo>
                      <a:pt x="21813" y="0"/>
                    </a:moveTo>
                    <a:cubicBezTo>
                      <a:pt x="21813" y="11929"/>
                      <a:pt x="12142" y="21600"/>
                      <a:pt x="213" y="21600"/>
                    </a:cubicBezTo>
                    <a:cubicBezTo>
                      <a:pt x="141" y="21600"/>
                      <a:pt x="70" y="21599"/>
                      <a:pt x="0" y="21598"/>
                    </a:cubicBezTo>
                    <a:lnTo>
                      <a:pt x="213" y="0"/>
                    </a:lnTo>
                    <a:lnTo>
                      <a:pt x="21813" y="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5685" name="Arc 90"/>
              <p:cNvSpPr/>
              <p:nvPr/>
            </p:nvSpPr>
            <p:spPr>
              <a:xfrm>
                <a:off x="2413" y="299"/>
                <a:ext cx="237" cy="7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5686" name="Line 91"/>
              <p:cNvSpPr/>
              <p:nvPr/>
            </p:nvSpPr>
            <p:spPr>
              <a:xfrm flipV="1">
                <a:off x="2193" y="302"/>
                <a:ext cx="68" cy="187"/>
              </a:xfrm>
              <a:prstGeom prst="line">
                <a:avLst/>
              </a:prstGeom>
              <a:ln w="19050" cap="flat" cmpd="sng">
                <a:solidFill>
                  <a:srgbClr val="000000"/>
                </a:solidFill>
                <a:prstDash val="solid"/>
                <a:round/>
                <a:headEnd type="none" w="med" len="med"/>
                <a:tailEnd type="none" w="med" len="med"/>
              </a:ln>
            </p:spPr>
          </p:sp>
          <p:sp>
            <p:nvSpPr>
              <p:cNvPr id="25687" name="Line 92"/>
              <p:cNvSpPr/>
              <p:nvPr/>
            </p:nvSpPr>
            <p:spPr>
              <a:xfrm flipV="1">
                <a:off x="2193" y="343"/>
                <a:ext cx="220" cy="146"/>
              </a:xfrm>
              <a:prstGeom prst="line">
                <a:avLst/>
              </a:prstGeom>
              <a:ln w="19050" cap="flat" cmpd="sng">
                <a:solidFill>
                  <a:srgbClr val="000000"/>
                </a:solidFill>
                <a:prstDash val="solid"/>
                <a:round/>
                <a:headEnd type="none" w="med" len="med"/>
                <a:tailEnd type="none" w="med" len="med"/>
              </a:ln>
            </p:spPr>
          </p:sp>
          <p:sp>
            <p:nvSpPr>
              <p:cNvPr id="25688" name="Line 93"/>
              <p:cNvSpPr/>
              <p:nvPr/>
            </p:nvSpPr>
            <p:spPr>
              <a:xfrm flipH="1">
                <a:off x="2193" y="413"/>
                <a:ext cx="68" cy="76"/>
              </a:xfrm>
              <a:prstGeom prst="line">
                <a:avLst/>
              </a:prstGeom>
              <a:ln w="19050" cap="flat" cmpd="sng">
                <a:solidFill>
                  <a:srgbClr val="000000"/>
                </a:solidFill>
                <a:prstDash val="solid"/>
                <a:round/>
                <a:headEnd type="none" w="med" len="med"/>
                <a:tailEnd type="none" w="med" len="med"/>
              </a:ln>
            </p:spPr>
          </p:sp>
          <p:sp>
            <p:nvSpPr>
              <p:cNvPr id="25689" name="Arc 94"/>
              <p:cNvSpPr/>
              <p:nvPr/>
            </p:nvSpPr>
            <p:spPr>
              <a:xfrm>
                <a:off x="2278" y="726"/>
                <a:ext cx="169" cy="162"/>
              </a:xfrm>
              <a:custGeom>
                <a:avLst/>
                <a:gdLst/>
                <a:ahLst/>
                <a:cxnLst>
                  <a:cxn ang="0">
                    <a:pos x="0" y="0"/>
                  </a:cxn>
                  <a:cxn ang="0">
                    <a:pos x="0" y="0"/>
                  </a:cxn>
                  <a:cxn ang="0">
                    <a:pos x="0" y="0"/>
                  </a:cxn>
                </a:cxnLst>
                <a:pathLst>
                  <a:path w="21600" h="21600" fill="none">
                    <a:moveTo>
                      <a:pt x="0" y="21466"/>
                    </a:moveTo>
                    <a:cubicBezTo>
                      <a:pt x="74" y="9589"/>
                      <a:pt x="9722" y="0"/>
                      <a:pt x="21599" y="0"/>
                    </a:cubicBezTo>
                  </a:path>
                  <a:path w="21600" h="21600" stroke="0">
                    <a:moveTo>
                      <a:pt x="0" y="21466"/>
                    </a:moveTo>
                    <a:cubicBezTo>
                      <a:pt x="74" y="9589"/>
                      <a:pt x="9722" y="0"/>
                      <a:pt x="21599" y="0"/>
                    </a:cubicBezTo>
                    <a:lnTo>
                      <a:pt x="21600" y="21600"/>
                    </a:lnTo>
                    <a:lnTo>
                      <a:pt x="0" y="21466"/>
                    </a:lnTo>
                    <a:close/>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5690" name="Arc 95"/>
              <p:cNvSpPr/>
              <p:nvPr/>
            </p:nvSpPr>
            <p:spPr>
              <a:xfrm>
                <a:off x="2582" y="773"/>
                <a:ext cx="103" cy="152"/>
              </a:xfrm>
              <a:custGeom>
                <a:avLst/>
                <a:gdLst/>
                <a:ahLst/>
                <a:cxnLst>
                  <a:cxn ang="0">
                    <a:pos x="0" y="0"/>
                  </a:cxn>
                  <a:cxn ang="0">
                    <a:pos x="0" y="0"/>
                  </a:cxn>
                  <a:cxn ang="0">
                    <a:pos x="0" y="0"/>
                  </a:cxn>
                </a:cxnLst>
                <a:pathLst>
                  <a:path w="21813" h="21600" fill="none">
                    <a:moveTo>
                      <a:pt x="21813" y="0"/>
                    </a:moveTo>
                    <a:cubicBezTo>
                      <a:pt x="21813" y="11929"/>
                      <a:pt x="12142" y="21600"/>
                      <a:pt x="213" y="21600"/>
                    </a:cubicBezTo>
                    <a:cubicBezTo>
                      <a:pt x="141" y="21600"/>
                      <a:pt x="70" y="21599"/>
                      <a:pt x="0" y="21598"/>
                    </a:cubicBezTo>
                  </a:path>
                  <a:path w="21813" h="21600" stroke="0">
                    <a:moveTo>
                      <a:pt x="21813" y="0"/>
                    </a:moveTo>
                    <a:cubicBezTo>
                      <a:pt x="21813" y="11929"/>
                      <a:pt x="12142" y="21600"/>
                      <a:pt x="213" y="21600"/>
                    </a:cubicBezTo>
                    <a:cubicBezTo>
                      <a:pt x="141" y="21600"/>
                      <a:pt x="70" y="21599"/>
                      <a:pt x="0" y="21598"/>
                    </a:cubicBezTo>
                    <a:lnTo>
                      <a:pt x="213" y="0"/>
                    </a:lnTo>
                    <a:lnTo>
                      <a:pt x="21813" y="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5691" name="Arc 96"/>
              <p:cNvSpPr/>
              <p:nvPr/>
            </p:nvSpPr>
            <p:spPr>
              <a:xfrm>
                <a:off x="2447" y="716"/>
                <a:ext cx="237" cy="7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5692" name="Line 97"/>
              <p:cNvSpPr/>
              <p:nvPr/>
            </p:nvSpPr>
            <p:spPr>
              <a:xfrm flipV="1">
                <a:off x="2227" y="720"/>
                <a:ext cx="67" cy="186"/>
              </a:xfrm>
              <a:prstGeom prst="line">
                <a:avLst/>
              </a:prstGeom>
              <a:ln w="19050" cap="flat" cmpd="sng">
                <a:solidFill>
                  <a:srgbClr val="000000"/>
                </a:solidFill>
                <a:prstDash val="solid"/>
                <a:round/>
                <a:headEnd type="none" w="med" len="med"/>
                <a:tailEnd type="none" w="med" len="med"/>
              </a:ln>
            </p:spPr>
          </p:sp>
          <p:sp>
            <p:nvSpPr>
              <p:cNvPr id="25693" name="Line 98"/>
              <p:cNvSpPr/>
              <p:nvPr/>
            </p:nvSpPr>
            <p:spPr>
              <a:xfrm flipV="1">
                <a:off x="2227" y="761"/>
                <a:ext cx="220" cy="145"/>
              </a:xfrm>
              <a:prstGeom prst="line">
                <a:avLst/>
              </a:prstGeom>
              <a:ln w="19050" cap="flat" cmpd="sng">
                <a:solidFill>
                  <a:srgbClr val="000000"/>
                </a:solidFill>
                <a:prstDash val="solid"/>
                <a:round/>
                <a:headEnd type="none" w="med" len="med"/>
                <a:tailEnd type="none" w="med" len="med"/>
              </a:ln>
            </p:spPr>
          </p:sp>
          <p:sp>
            <p:nvSpPr>
              <p:cNvPr id="25694" name="Line 99"/>
              <p:cNvSpPr/>
              <p:nvPr/>
            </p:nvSpPr>
            <p:spPr>
              <a:xfrm flipH="1">
                <a:off x="2227" y="830"/>
                <a:ext cx="67" cy="76"/>
              </a:xfrm>
              <a:prstGeom prst="line">
                <a:avLst/>
              </a:prstGeom>
              <a:ln w="19050" cap="flat" cmpd="sng">
                <a:solidFill>
                  <a:srgbClr val="000000"/>
                </a:solidFill>
                <a:prstDash val="solid"/>
                <a:round/>
                <a:headEnd type="none" w="med" len="med"/>
                <a:tailEnd type="none" w="med" len="med"/>
              </a:ln>
            </p:spPr>
          </p:sp>
          <p:sp>
            <p:nvSpPr>
              <p:cNvPr id="25695" name="Rectangle 100"/>
              <p:cNvSpPr/>
              <p:nvPr/>
            </p:nvSpPr>
            <p:spPr>
              <a:xfrm>
                <a:off x="1229" y="128"/>
                <a:ext cx="269"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空白</a:t>
                </a:r>
                <a:endParaRPr lang="zh-CN" altLang="en-US" sz="2400" b="1" u="none" dirty="0">
                  <a:latin typeface="Times New Roman" panose="02020603050405020304" pitchFamily="18" charset="0"/>
                </a:endParaRPr>
              </a:p>
            </p:txBody>
          </p:sp>
          <p:grpSp>
            <p:nvGrpSpPr>
              <p:cNvPr id="25696" name="Group 105"/>
              <p:cNvGrpSpPr/>
              <p:nvPr/>
            </p:nvGrpSpPr>
            <p:grpSpPr>
              <a:xfrm>
                <a:off x="872" y="280"/>
                <a:ext cx="408" cy="209"/>
                <a:chOff x="872" y="280"/>
                <a:chExt cx="408" cy="209"/>
              </a:xfrm>
            </p:grpSpPr>
            <p:grpSp>
              <p:nvGrpSpPr>
                <p:cNvPr id="25697" name="Group 103"/>
                <p:cNvGrpSpPr/>
                <p:nvPr/>
              </p:nvGrpSpPr>
              <p:grpSpPr>
                <a:xfrm>
                  <a:off x="872" y="289"/>
                  <a:ext cx="408" cy="200"/>
                  <a:chOff x="872" y="289"/>
                  <a:chExt cx="408" cy="200"/>
                </a:xfrm>
              </p:grpSpPr>
              <p:sp>
                <p:nvSpPr>
                  <p:cNvPr id="25698" name="Arc 101"/>
                  <p:cNvSpPr/>
                  <p:nvPr/>
                </p:nvSpPr>
                <p:spPr>
                  <a:xfrm>
                    <a:off x="872" y="289"/>
                    <a:ext cx="170" cy="162"/>
                  </a:xfrm>
                  <a:custGeom>
                    <a:avLst/>
                    <a:gdLst/>
                    <a:ahLst/>
                    <a:cxnLst>
                      <a:cxn ang="0">
                        <a:pos x="0" y="0"/>
                      </a:cxn>
                      <a:cxn ang="0">
                        <a:pos x="0" y="0"/>
                      </a:cxn>
                      <a:cxn ang="0">
                        <a:pos x="0" y="0"/>
                      </a:cxn>
                    </a:cxnLst>
                    <a:pathLst>
                      <a:path w="21600" h="21600" fill="none">
                        <a:moveTo>
                          <a:pt x="0" y="21600"/>
                        </a:moveTo>
                        <a:cubicBezTo>
                          <a:pt x="0" y="9670"/>
                          <a:pt x="9670" y="0"/>
                          <a:pt x="21599" y="0"/>
                        </a:cubicBezTo>
                      </a:path>
                      <a:path w="21600" h="21600" stroke="0">
                        <a:moveTo>
                          <a:pt x="0" y="21600"/>
                        </a:moveTo>
                        <a:cubicBezTo>
                          <a:pt x="0" y="9670"/>
                          <a:pt x="9670" y="0"/>
                          <a:pt x="21599" y="0"/>
                        </a:cubicBezTo>
                        <a:lnTo>
                          <a:pt x="21600" y="21600"/>
                        </a:lnTo>
                        <a:lnTo>
                          <a:pt x="0" y="2160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25699" name="Arc 102"/>
                  <p:cNvSpPr/>
                  <p:nvPr/>
                </p:nvSpPr>
                <p:spPr>
                  <a:xfrm>
                    <a:off x="1177" y="337"/>
                    <a:ext cx="103" cy="152"/>
                  </a:xfrm>
                  <a:custGeom>
                    <a:avLst/>
                    <a:gdLst/>
                    <a:ahLst/>
                    <a:cxnLst>
                      <a:cxn ang="0">
                        <a:pos x="0" y="0"/>
                      </a:cxn>
                      <a:cxn ang="0">
                        <a:pos x="0" y="0"/>
                      </a:cxn>
                      <a:cxn ang="0">
                        <a:pos x="0" y="0"/>
                      </a:cxn>
                    </a:cxnLst>
                    <a:pathLst>
                      <a:path w="21813" h="21600" fill="none">
                        <a:moveTo>
                          <a:pt x="21813" y="0"/>
                        </a:moveTo>
                        <a:cubicBezTo>
                          <a:pt x="21813" y="11929"/>
                          <a:pt x="12142" y="21600"/>
                          <a:pt x="213" y="21600"/>
                        </a:cubicBezTo>
                        <a:cubicBezTo>
                          <a:pt x="141" y="21600"/>
                          <a:pt x="70" y="21599"/>
                          <a:pt x="0" y="21598"/>
                        </a:cubicBezTo>
                      </a:path>
                      <a:path w="21813" h="21600" stroke="0">
                        <a:moveTo>
                          <a:pt x="21813" y="0"/>
                        </a:moveTo>
                        <a:cubicBezTo>
                          <a:pt x="21813" y="11929"/>
                          <a:pt x="12142" y="21600"/>
                          <a:pt x="213" y="21600"/>
                        </a:cubicBezTo>
                        <a:cubicBezTo>
                          <a:pt x="141" y="21600"/>
                          <a:pt x="70" y="21599"/>
                          <a:pt x="0" y="21598"/>
                        </a:cubicBezTo>
                        <a:lnTo>
                          <a:pt x="213" y="0"/>
                        </a:lnTo>
                        <a:lnTo>
                          <a:pt x="21813" y="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25700" name="Arc 104"/>
                <p:cNvSpPr/>
                <p:nvPr/>
              </p:nvSpPr>
              <p:spPr>
                <a:xfrm>
                  <a:off x="1042" y="280"/>
                  <a:ext cx="237" cy="76"/>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25701" name="Line 106"/>
              <p:cNvSpPr/>
              <p:nvPr/>
            </p:nvSpPr>
            <p:spPr>
              <a:xfrm flipV="1">
                <a:off x="839" y="308"/>
                <a:ext cx="8" cy="190"/>
              </a:xfrm>
              <a:prstGeom prst="line">
                <a:avLst/>
              </a:prstGeom>
              <a:ln w="19050" cap="flat" cmpd="sng">
                <a:solidFill>
                  <a:srgbClr val="000000"/>
                </a:solidFill>
                <a:prstDash val="solid"/>
                <a:round/>
                <a:headEnd type="none" w="med" len="med"/>
                <a:tailEnd type="none" w="med" len="med"/>
              </a:ln>
            </p:spPr>
          </p:sp>
          <p:sp>
            <p:nvSpPr>
              <p:cNvPr id="25702" name="Line 107"/>
              <p:cNvSpPr/>
              <p:nvPr/>
            </p:nvSpPr>
            <p:spPr>
              <a:xfrm flipV="1">
                <a:off x="839" y="333"/>
                <a:ext cx="172" cy="165"/>
              </a:xfrm>
              <a:prstGeom prst="line">
                <a:avLst/>
              </a:prstGeom>
              <a:ln w="19050" cap="flat" cmpd="sng">
                <a:solidFill>
                  <a:srgbClr val="000000"/>
                </a:solidFill>
                <a:prstDash val="solid"/>
                <a:round/>
                <a:headEnd type="none" w="med" len="med"/>
                <a:tailEnd type="none" w="med" len="med"/>
              </a:ln>
            </p:spPr>
          </p:sp>
          <p:sp>
            <p:nvSpPr>
              <p:cNvPr id="25703" name="Line 108"/>
              <p:cNvSpPr/>
              <p:nvPr/>
            </p:nvSpPr>
            <p:spPr>
              <a:xfrm flipH="1">
                <a:off x="839" y="403"/>
                <a:ext cx="50" cy="95"/>
              </a:xfrm>
              <a:prstGeom prst="line">
                <a:avLst/>
              </a:prstGeom>
              <a:ln w="19050" cap="flat" cmpd="sng">
                <a:solidFill>
                  <a:srgbClr val="000000"/>
                </a:solidFill>
                <a:prstDash val="solid"/>
                <a:round/>
                <a:headEnd type="none" w="med" len="med"/>
                <a:tailEnd type="none" w="med" len="med"/>
              </a:ln>
            </p:spPr>
          </p:sp>
          <p:sp>
            <p:nvSpPr>
              <p:cNvPr id="25704" name="Rectangle 109"/>
              <p:cNvSpPr/>
              <p:nvPr/>
            </p:nvSpPr>
            <p:spPr>
              <a:xfrm>
                <a:off x="1601" y="384"/>
                <a:ext cx="269"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字母</a:t>
                </a:r>
                <a:endParaRPr lang="zh-CN" altLang="en-US" sz="2400" b="1" u="none" dirty="0">
                  <a:latin typeface="Times New Roman" panose="02020603050405020304" pitchFamily="18" charset="0"/>
                </a:endParaRPr>
              </a:p>
            </p:txBody>
          </p:sp>
          <p:sp>
            <p:nvSpPr>
              <p:cNvPr id="25705" name="Rectangle 110"/>
              <p:cNvSpPr/>
              <p:nvPr/>
            </p:nvSpPr>
            <p:spPr>
              <a:xfrm>
                <a:off x="2367" y="109"/>
                <a:ext cx="671"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字母或数字</a:t>
                </a:r>
                <a:endParaRPr lang="zh-CN" altLang="en-US" sz="2400" b="1" u="none" dirty="0">
                  <a:latin typeface="Times New Roman" panose="02020603050405020304" pitchFamily="18" charset="0"/>
                </a:endParaRPr>
              </a:p>
            </p:txBody>
          </p:sp>
          <p:sp>
            <p:nvSpPr>
              <p:cNvPr id="25706" name="Rectangle 111"/>
              <p:cNvSpPr/>
              <p:nvPr/>
            </p:nvSpPr>
            <p:spPr>
              <a:xfrm>
                <a:off x="3093" y="355"/>
                <a:ext cx="806"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非字母与数字</a:t>
                </a:r>
                <a:endParaRPr lang="zh-CN" altLang="en-US" sz="2400" b="1" u="none" dirty="0">
                  <a:latin typeface="Times New Roman" panose="02020603050405020304" pitchFamily="18" charset="0"/>
                </a:endParaRPr>
              </a:p>
            </p:txBody>
          </p:sp>
          <p:sp>
            <p:nvSpPr>
              <p:cNvPr id="25707" name="Rectangle 112"/>
              <p:cNvSpPr/>
              <p:nvPr/>
            </p:nvSpPr>
            <p:spPr>
              <a:xfrm>
                <a:off x="1483" y="792"/>
                <a:ext cx="269"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数字</a:t>
                </a:r>
                <a:endParaRPr lang="zh-CN" altLang="en-US" sz="2400" b="1" u="none" dirty="0">
                  <a:latin typeface="Times New Roman" panose="02020603050405020304" pitchFamily="18" charset="0"/>
                </a:endParaRPr>
              </a:p>
            </p:txBody>
          </p:sp>
          <p:sp>
            <p:nvSpPr>
              <p:cNvPr id="25708" name="Rectangle 113"/>
              <p:cNvSpPr/>
              <p:nvPr/>
            </p:nvSpPr>
            <p:spPr>
              <a:xfrm>
                <a:off x="3138" y="830"/>
                <a:ext cx="403"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非数字</a:t>
                </a:r>
                <a:endParaRPr lang="zh-CN" altLang="en-US" sz="2400" b="1" u="none" dirty="0">
                  <a:latin typeface="Times New Roman" panose="02020603050405020304" pitchFamily="18" charset="0"/>
                </a:endParaRPr>
              </a:p>
            </p:txBody>
          </p:sp>
          <p:sp>
            <p:nvSpPr>
              <p:cNvPr id="25709" name="Rectangle 114"/>
              <p:cNvSpPr/>
              <p:nvPr/>
            </p:nvSpPr>
            <p:spPr>
              <a:xfrm>
                <a:off x="2854" y="678"/>
                <a:ext cx="269"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数字</a:t>
                </a:r>
                <a:endParaRPr lang="zh-CN" altLang="en-US" sz="2400" b="1" u="none" dirty="0">
                  <a:latin typeface="Times New Roman" panose="02020603050405020304" pitchFamily="18" charset="0"/>
                </a:endParaRPr>
              </a:p>
            </p:txBody>
          </p:sp>
          <p:sp>
            <p:nvSpPr>
              <p:cNvPr id="25710" name="Rectangle 115"/>
              <p:cNvSpPr/>
              <p:nvPr/>
            </p:nvSpPr>
            <p:spPr>
              <a:xfrm>
                <a:off x="1581" y="1220"/>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11" name="Rectangle 116"/>
              <p:cNvSpPr/>
              <p:nvPr/>
            </p:nvSpPr>
            <p:spPr>
              <a:xfrm>
                <a:off x="1547" y="1628"/>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12" name="Rectangle 117"/>
              <p:cNvSpPr/>
              <p:nvPr/>
            </p:nvSpPr>
            <p:spPr>
              <a:xfrm>
                <a:off x="1581" y="2046"/>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13" name="Rectangle 118"/>
              <p:cNvSpPr/>
              <p:nvPr/>
            </p:nvSpPr>
            <p:spPr>
              <a:xfrm>
                <a:off x="3236" y="2018"/>
                <a:ext cx="202"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非*</a:t>
                </a:r>
                <a:endParaRPr lang="zh-CN" altLang="en-US" sz="2400" b="1" u="none" dirty="0">
                  <a:latin typeface="Times New Roman" panose="02020603050405020304" pitchFamily="18" charset="0"/>
                </a:endParaRPr>
              </a:p>
            </p:txBody>
          </p:sp>
          <p:sp>
            <p:nvSpPr>
              <p:cNvPr id="25714" name="Rectangle 119"/>
              <p:cNvSpPr/>
              <p:nvPr/>
            </p:nvSpPr>
            <p:spPr>
              <a:xfrm>
                <a:off x="1581" y="2682"/>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15" name="Rectangle 120"/>
              <p:cNvSpPr/>
              <p:nvPr/>
            </p:nvSpPr>
            <p:spPr>
              <a:xfrm>
                <a:off x="1564" y="3119"/>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16" name="Rectangle 121"/>
              <p:cNvSpPr/>
              <p:nvPr/>
            </p:nvSpPr>
            <p:spPr>
              <a:xfrm>
                <a:off x="1615" y="3547"/>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17" name="Rectangle 122"/>
              <p:cNvSpPr/>
              <p:nvPr/>
            </p:nvSpPr>
            <p:spPr>
              <a:xfrm>
                <a:off x="1533" y="3936"/>
                <a:ext cx="269" cy="171"/>
              </a:xfrm>
              <a:prstGeom prst="rect">
                <a:avLst/>
              </a:prstGeom>
              <a:noFill/>
              <a:ln w="19050">
                <a:noFill/>
              </a:ln>
            </p:spPr>
            <p:txBody>
              <a:bodyPr wrap="none" lIns="0" tIns="0" rIns="0" bIns="0" anchor="t">
                <a:spAutoFit/>
              </a:bodyPr>
              <a:p>
                <a:pPr algn="ctr"/>
                <a:r>
                  <a:rPr lang="zh-CN" altLang="en-US" sz="1600" b="1" u="none" dirty="0">
                    <a:solidFill>
                      <a:srgbClr val="000000"/>
                    </a:solidFill>
                    <a:latin typeface="宋体" panose="02010600030101010101" pitchFamily="2" charset="-122"/>
                  </a:rPr>
                  <a:t>其它</a:t>
                </a:r>
                <a:endParaRPr lang="zh-CN" altLang="en-US" sz="2400" b="1" u="none" dirty="0">
                  <a:latin typeface="Times New Roman" panose="02020603050405020304" pitchFamily="18" charset="0"/>
                </a:endParaRPr>
              </a:p>
            </p:txBody>
          </p:sp>
          <p:sp>
            <p:nvSpPr>
              <p:cNvPr id="25718" name="Rectangle 123"/>
              <p:cNvSpPr/>
              <p:nvPr/>
            </p:nvSpPr>
            <p:spPr>
              <a:xfrm>
                <a:off x="4747" y="2018"/>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19" name="Rectangle 124"/>
              <p:cNvSpPr/>
              <p:nvPr/>
            </p:nvSpPr>
            <p:spPr>
              <a:xfrm>
                <a:off x="4713" y="355"/>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20" name="Rectangle 125"/>
              <p:cNvSpPr/>
              <p:nvPr/>
            </p:nvSpPr>
            <p:spPr>
              <a:xfrm>
                <a:off x="4679" y="840"/>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sp>
            <p:nvSpPr>
              <p:cNvPr id="25721" name="Rectangle 126"/>
              <p:cNvSpPr/>
              <p:nvPr/>
            </p:nvSpPr>
            <p:spPr>
              <a:xfrm>
                <a:off x="3257" y="2453"/>
                <a:ext cx="68" cy="171"/>
              </a:xfrm>
              <a:prstGeom prst="rect">
                <a:avLst/>
              </a:prstGeom>
              <a:noFill/>
              <a:ln w="19050">
                <a:noFill/>
              </a:ln>
            </p:spPr>
            <p:txBody>
              <a:bodyPr wrap="none" lIns="0" tIns="0" rIns="0" bIns="0" anchor="t">
                <a:spAutoFit/>
              </a:bodyPr>
              <a:p>
                <a:pPr algn="ctr"/>
                <a:r>
                  <a:rPr lang="en-US" altLang="zh-CN" sz="1600" b="1" u="none" dirty="0">
                    <a:solidFill>
                      <a:srgbClr val="000000"/>
                    </a:solidFill>
                    <a:latin typeface="宋体" panose="02010600030101010101" pitchFamily="2" charset="-122"/>
                  </a:rPr>
                  <a:t>*</a:t>
                </a:r>
                <a:endParaRPr lang="en-US" altLang="zh-CN" sz="2400" b="1" u="none" dirty="0">
                  <a:latin typeface="Times New Roman" panose="02020603050405020304" pitchFamily="18" charset="0"/>
                </a:endParaRPr>
              </a:p>
            </p:txBody>
          </p:sp>
        </p:grpSp>
        <p:sp>
          <p:nvSpPr>
            <p:cNvPr id="25722" name="AutoShape 129"/>
            <p:cNvSpPr/>
            <p:nvPr/>
          </p:nvSpPr>
          <p:spPr>
            <a:xfrm>
              <a:off x="521" y="572"/>
              <a:ext cx="240" cy="192"/>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dirty="0">
                <a:latin typeface="Verdana" panose="020B0604030504040204" pitchFamily="34" charset="0"/>
              </a:endParaRPr>
            </a:p>
          </p:txBody>
        </p:sp>
      </p:gr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5603" name="Rectangle 3"/>
          <p:cNvSpPr>
            <a:spLocks noGrp="1"/>
          </p:cNvSpPr>
          <p:nvPr>
            <p:ph idx="1"/>
          </p:nvPr>
        </p:nvSpPr>
        <p:spPr>
          <a:xfrm>
            <a:off x="685800" y="533400"/>
            <a:ext cx="8077200" cy="5715000"/>
          </a:xfrm>
        </p:spPr>
        <p:txBody>
          <a:bodyPr vert="horz" wrap="square" lIns="91440" tIns="45720" rIns="91440" bIns="45720" anchor="t"/>
          <a:p>
            <a:pPr algn="just" eaLnBrk="1" hangingPunct="1"/>
            <a:r>
              <a:rPr lang="zh-CN" altLang="en-US" b="1" dirty="0">
                <a:latin typeface="Courier New" panose="02070309020205020404" pitchFamily="49" charset="0"/>
              </a:rPr>
              <a:t>几点重要限制</a:t>
            </a:r>
            <a:r>
              <a:rPr lang="en-US" altLang="zh-CN" b="1" dirty="0">
                <a:latin typeface="Courier New" panose="02070309020205020404" pitchFamily="49" charset="0"/>
              </a:rPr>
              <a:t>——</a:t>
            </a:r>
            <a:r>
              <a:rPr lang="zh-CN" altLang="en-US" b="1" dirty="0">
                <a:latin typeface="Courier New" panose="02070309020205020404" pitchFamily="49" charset="0"/>
              </a:rPr>
              <a:t>不必使用超前搜索</a:t>
            </a:r>
            <a:endParaRPr lang="zh-CN" altLang="en-US" b="1" dirty="0">
              <a:latin typeface="Courier New" panose="02070309020205020404" pitchFamily="49" charset="0"/>
            </a:endParaRPr>
          </a:p>
          <a:p>
            <a:pPr lvl="1" indent="-436245" algn="just" eaLnBrk="1" hangingPunct="1">
              <a:spcBef>
                <a:spcPct val="40000"/>
              </a:spcBef>
            </a:pPr>
            <a:r>
              <a:rPr lang="zh-CN" altLang="en-US" b="1" dirty="0">
                <a:latin typeface="Courier New" panose="02070309020205020404" pitchFamily="49" charset="0"/>
              </a:rPr>
              <a:t>所有基本字都是保留字</a:t>
            </a:r>
            <a:r>
              <a:rPr lang="en-US" altLang="zh-CN" b="1" dirty="0">
                <a:latin typeface="Courier New" panose="02070309020205020404" pitchFamily="49" charset="0"/>
              </a:rPr>
              <a:t>;</a:t>
            </a:r>
            <a:r>
              <a:rPr lang="zh-CN" altLang="en-US" b="1" dirty="0">
                <a:latin typeface="Courier New" panose="02070309020205020404" pitchFamily="49" charset="0"/>
              </a:rPr>
              <a:t>用户不能用它们作自己的标识符</a:t>
            </a:r>
            <a:endParaRPr lang="zh-CN" altLang="en-US" b="1" dirty="0">
              <a:latin typeface="Courier New" panose="02070309020205020404" pitchFamily="49" charset="0"/>
            </a:endParaRPr>
          </a:p>
          <a:p>
            <a:pPr lvl="1" indent="-436245" algn="just" eaLnBrk="1" hangingPunct="1">
              <a:spcBef>
                <a:spcPct val="40000"/>
              </a:spcBef>
            </a:pPr>
            <a:r>
              <a:rPr lang="zh-CN" altLang="en-US" b="1" dirty="0">
                <a:latin typeface="Courier New" panose="02070309020205020404" pitchFamily="49" charset="0"/>
              </a:rPr>
              <a:t>基本字作为特殊的标识符来处理</a:t>
            </a:r>
            <a:r>
              <a:rPr lang="en-US" altLang="zh-CN" b="1" dirty="0">
                <a:latin typeface="Courier New" panose="02070309020205020404" pitchFamily="49" charset="0"/>
              </a:rPr>
              <a:t>;</a:t>
            </a:r>
            <a:r>
              <a:rPr lang="zh-CN" altLang="en-US" b="1" dirty="0">
                <a:latin typeface="Courier New" panose="02070309020205020404" pitchFamily="49" charset="0"/>
              </a:rPr>
              <a:t>不用特殊的状态图来识别，只要查保留字表。</a:t>
            </a:r>
            <a:endParaRPr lang="zh-CN" altLang="en-US" b="1" dirty="0">
              <a:latin typeface="Courier New" panose="02070309020205020404" pitchFamily="49" charset="0"/>
            </a:endParaRPr>
          </a:p>
          <a:p>
            <a:pPr lvl="1" indent="-436245" algn="just" eaLnBrk="1" hangingPunct="1">
              <a:spcBef>
                <a:spcPct val="40000"/>
              </a:spcBef>
            </a:pPr>
            <a:r>
              <a:rPr lang="zh-CN" altLang="en-US" b="1" dirty="0">
                <a:latin typeface="Courier New" panose="02070309020205020404" pitchFamily="49" charset="0"/>
              </a:rPr>
              <a:t>如果基本字、标识符和常数</a:t>
            </a:r>
            <a:r>
              <a:rPr lang="en-US" altLang="zh-CN" b="1" dirty="0">
                <a:latin typeface="Courier New" panose="02070309020205020404" pitchFamily="49" charset="0"/>
              </a:rPr>
              <a:t>(</a:t>
            </a:r>
            <a:r>
              <a:rPr lang="zh-CN" altLang="en-US" b="1" dirty="0">
                <a:latin typeface="Courier New" panose="02070309020205020404" pitchFamily="49" charset="0"/>
              </a:rPr>
              <a:t>或标号</a:t>
            </a:r>
            <a:r>
              <a:rPr lang="en-US" altLang="zh-CN" b="1" dirty="0">
                <a:latin typeface="Courier New" panose="02070309020205020404" pitchFamily="49" charset="0"/>
              </a:rPr>
              <a:t>)</a:t>
            </a:r>
            <a:r>
              <a:rPr lang="zh-CN" altLang="en-US" b="1" dirty="0">
                <a:latin typeface="Courier New" panose="02070309020205020404" pitchFamily="49" charset="0"/>
              </a:rPr>
              <a:t>之间没有确定的运算符或界符作间隔，则必须使用一个空白符作间隔。</a:t>
            </a:r>
            <a:endParaRPr lang="zh-CN" altLang="en-US" b="1" dirty="0">
              <a:latin typeface="Courier New" panose="02070309020205020404" pitchFamily="49" charset="0"/>
            </a:endParaRPr>
          </a:p>
          <a:p>
            <a:pPr lvl="1" indent="-436245" algn="just" eaLnBrk="1" hangingPunct="1">
              <a:buNone/>
            </a:pPr>
            <a:r>
              <a:rPr lang="zh-CN" altLang="en-US" b="1" dirty="0">
                <a:latin typeface="Courier New" panose="02070309020205020404" pitchFamily="49" charset="0"/>
              </a:rPr>
              <a:t>		</a:t>
            </a:r>
            <a:r>
              <a:rPr lang="en-US" altLang="zh-CN" b="1" dirty="0">
                <a:latin typeface="Courier New" panose="02070309020205020404" pitchFamily="49" charset="0"/>
              </a:rPr>
              <a:t>DO99K=1</a:t>
            </a:r>
            <a:r>
              <a:rPr lang="zh-CN" altLang="en-US" b="1" dirty="0">
                <a:latin typeface="Courier New" panose="02070309020205020404" pitchFamily="49" charset="0"/>
              </a:rPr>
              <a:t>，</a:t>
            </a:r>
            <a:r>
              <a:rPr lang="en-US" altLang="zh-CN" b="1" dirty="0">
                <a:latin typeface="Courier New" panose="02070309020205020404" pitchFamily="49" charset="0"/>
              </a:rPr>
              <a:t>10  </a:t>
            </a:r>
            <a:endParaRPr lang="en-US" altLang="zh-CN" b="1" dirty="0">
              <a:latin typeface="Courier New" panose="02070309020205020404" pitchFamily="49" charset="0"/>
            </a:endParaRPr>
          </a:p>
          <a:p>
            <a:pPr lvl="1" indent="-436245" algn="just" eaLnBrk="1" hangingPunct="1">
              <a:spcBef>
                <a:spcPct val="0"/>
              </a:spcBef>
              <a:buNone/>
            </a:pPr>
            <a:r>
              <a:rPr lang="en-US" altLang="zh-CN" b="1" dirty="0">
                <a:latin typeface="Courier New" panose="02070309020205020404" pitchFamily="49" charset="0"/>
              </a:rPr>
              <a:t>		</a:t>
            </a:r>
            <a:r>
              <a:rPr lang="zh-CN" altLang="en-US" b="1" dirty="0">
                <a:latin typeface="Courier New" panose="02070309020205020404" pitchFamily="49" charset="0"/>
              </a:rPr>
              <a:t>要写成   </a:t>
            </a:r>
            <a:r>
              <a:rPr lang="en-US" altLang="zh-CN" b="1" dirty="0">
                <a:latin typeface="Courier New" panose="02070309020205020404" pitchFamily="49" charset="0"/>
              </a:rPr>
              <a:t>DO 99 K=1</a:t>
            </a:r>
            <a:r>
              <a:rPr lang="zh-CN" altLang="en-US" b="1" dirty="0">
                <a:latin typeface="Courier New" panose="02070309020205020404" pitchFamily="49" charset="0"/>
              </a:rPr>
              <a:t>，</a:t>
            </a:r>
            <a:r>
              <a:rPr lang="en-US" altLang="zh-CN" b="1" dirty="0">
                <a:latin typeface="Courier New" panose="02070309020205020404" pitchFamily="49" charset="0"/>
              </a:rPr>
              <a:t>10</a:t>
            </a:r>
            <a:endParaRPr lang="en-US" altLang="zh-CN" b="1" dirty="0">
              <a:latin typeface="Courier New" panose="02070309020205020404" pitchFamily="49"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charRg st="0" end="17"/>
                                            </p:txEl>
                                          </p:spTgt>
                                        </p:tgtEl>
                                        <p:attrNameLst>
                                          <p:attrName>style.visibility</p:attrName>
                                        </p:attrNameLst>
                                      </p:cBhvr>
                                      <p:to>
                                        <p:strVal val="visible"/>
                                      </p:to>
                                    </p:set>
                                    <p:animEffect transition="in" filter="wipe(left)">
                                      <p:cBhvr>
                                        <p:cTn id="7" dur="500"/>
                                        <p:tgtEl>
                                          <p:spTgt spid="2560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xEl>
                                              <p:charRg st="17" end="43"/>
                                            </p:txEl>
                                          </p:spTgt>
                                        </p:tgtEl>
                                        <p:attrNameLst>
                                          <p:attrName>style.visibility</p:attrName>
                                        </p:attrNameLst>
                                      </p:cBhvr>
                                      <p:to>
                                        <p:strVal val="visible"/>
                                      </p:to>
                                    </p:set>
                                    <p:animEffect transition="in" filter="wipe(left)">
                                      <p:cBhvr>
                                        <p:cTn id="12" dur="500"/>
                                        <p:tgtEl>
                                          <p:spTgt spid="25603">
                                            <p:txEl>
                                              <p:charRg st="17"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xEl>
                                              <p:charRg st="43" end="79"/>
                                            </p:txEl>
                                          </p:spTgt>
                                        </p:tgtEl>
                                        <p:attrNameLst>
                                          <p:attrName>style.visibility</p:attrName>
                                        </p:attrNameLst>
                                      </p:cBhvr>
                                      <p:to>
                                        <p:strVal val="visible"/>
                                      </p:to>
                                    </p:set>
                                    <p:animEffect transition="in" filter="wipe(left)">
                                      <p:cBhvr>
                                        <p:cTn id="17" dur="500"/>
                                        <p:tgtEl>
                                          <p:spTgt spid="25603">
                                            <p:txEl>
                                              <p:charRg st="43"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3">
                                            <p:txEl>
                                              <p:charRg st="79" end="128"/>
                                            </p:txEl>
                                          </p:spTgt>
                                        </p:tgtEl>
                                        <p:attrNameLst>
                                          <p:attrName>style.visibility</p:attrName>
                                        </p:attrNameLst>
                                      </p:cBhvr>
                                      <p:to>
                                        <p:strVal val="visible"/>
                                      </p:to>
                                    </p:set>
                                    <p:animEffect transition="in" filter="wipe(left)">
                                      <p:cBhvr>
                                        <p:cTn id="22" dur="500"/>
                                        <p:tgtEl>
                                          <p:spTgt spid="25603">
                                            <p:txEl>
                                              <p:charRg st="79" end="1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3">
                                            <p:txEl>
                                              <p:charRg st="128" end="143"/>
                                            </p:txEl>
                                          </p:spTgt>
                                        </p:tgtEl>
                                        <p:attrNameLst>
                                          <p:attrName>style.visibility</p:attrName>
                                        </p:attrNameLst>
                                      </p:cBhvr>
                                      <p:to>
                                        <p:strVal val="visible"/>
                                      </p:to>
                                    </p:set>
                                    <p:animEffect transition="in" filter="wipe(left)">
                                      <p:cBhvr>
                                        <p:cTn id="27" dur="500"/>
                                        <p:tgtEl>
                                          <p:spTgt spid="25603">
                                            <p:txEl>
                                              <p:charRg st="128" end="14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3">
                                            <p:txEl>
                                              <p:charRg st="143" end="164"/>
                                            </p:txEl>
                                          </p:spTgt>
                                        </p:tgtEl>
                                        <p:attrNameLst>
                                          <p:attrName>style.visibility</p:attrName>
                                        </p:attrNameLst>
                                      </p:cBhvr>
                                      <p:to>
                                        <p:strVal val="visible"/>
                                      </p:to>
                                    </p:set>
                                    <p:animEffect transition="in" filter="wipe(left)">
                                      <p:cBhvr>
                                        <p:cTn id="32" dur="500"/>
                                        <p:tgtEl>
                                          <p:spTgt spid="25603">
                                            <p:txEl>
                                              <p:charRg st="143"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9218" name="Rectangle 2"/>
          <p:cNvSpPr>
            <a:spLocks noGrp="1"/>
          </p:cNvSpPr>
          <p:nvPr>
            <p:ph type="title"/>
          </p:nvPr>
        </p:nvSpPr>
        <p:spPr>
          <a:xfrm>
            <a:off x="323850" y="188913"/>
            <a:ext cx="8001000" cy="828675"/>
          </a:xfrm>
        </p:spPr>
        <p:txBody>
          <a:bodyPr vert="horz" wrap="square" lIns="91440" tIns="45720" rIns="91440" bIns="45720" anchor="b"/>
          <a:p>
            <a:pPr eaLnBrk="1" hangingPunct="1"/>
            <a:r>
              <a:rPr lang="zh-CN" altLang="en-US" b="1" dirty="0">
                <a:latin typeface="黑体" panose="02010609060101010101" pitchFamily="49" charset="-122"/>
              </a:rPr>
              <a:t>第三章  词法分析</a:t>
            </a:r>
            <a:endParaRPr lang="zh-CN" altLang="en-US" b="1" dirty="0">
              <a:latin typeface="黑体" panose="02010609060101010101" pitchFamily="49" charset="-122"/>
            </a:endParaRPr>
          </a:p>
        </p:txBody>
      </p:sp>
      <p:sp>
        <p:nvSpPr>
          <p:cNvPr id="7171" name="Rectangle 3"/>
          <p:cNvSpPr>
            <a:spLocks noGrp="1"/>
          </p:cNvSpPr>
          <p:nvPr>
            <p:ph idx="1"/>
          </p:nvPr>
        </p:nvSpPr>
        <p:spPr>
          <a:xfrm>
            <a:off x="900113" y="1197928"/>
            <a:ext cx="7772400" cy="4824412"/>
          </a:xfrm>
        </p:spPr>
        <p:txBody>
          <a:bodyPr vert="horz" wrap="square" lIns="91440" tIns="45720" rIns="91440" bIns="45720" anchor="t"/>
          <a:p>
            <a:pPr eaLnBrk="1" hangingPunct="1">
              <a:lnSpc>
                <a:spcPct val="90000"/>
              </a:lnSpc>
            </a:pPr>
            <a:r>
              <a:rPr lang="zh-CN" altLang="en-US" b="1" dirty="0">
                <a:latin typeface="宋体" panose="02010600030101010101" pitchFamily="2" charset="-122"/>
              </a:rPr>
              <a:t>词法分析是编译的第一个阶段，在单词的级别上分析和翻译源程序。</a:t>
            </a:r>
            <a:endParaRPr lang="zh-CN" altLang="en-US" b="1" dirty="0">
              <a:latin typeface="宋体" panose="02010600030101010101" pitchFamily="2" charset="-122"/>
            </a:endParaRPr>
          </a:p>
          <a:p>
            <a:pPr eaLnBrk="1" hangingPunct="1">
              <a:lnSpc>
                <a:spcPct val="90000"/>
              </a:lnSpc>
            </a:pPr>
            <a:r>
              <a:rPr lang="zh-CN" altLang="en-US" b="1" dirty="0"/>
              <a:t>理论基础：</a:t>
            </a:r>
            <a:endParaRPr lang="zh-CN" altLang="en-US" b="1" dirty="0"/>
          </a:p>
          <a:p>
            <a:pPr marL="742950" lvl="1" indent="-285750" eaLnBrk="1" hangingPunct="1">
              <a:lnSpc>
                <a:spcPct val="90000"/>
              </a:lnSpc>
            </a:pPr>
            <a:r>
              <a:rPr lang="zh-CN" altLang="en-US" b="1" dirty="0"/>
              <a:t>有限自动机理论；</a:t>
            </a:r>
            <a:endParaRPr lang="zh-CN" altLang="en-US" b="1" dirty="0"/>
          </a:p>
          <a:p>
            <a:pPr marL="742950" lvl="1" indent="-285750" eaLnBrk="1" hangingPunct="1">
              <a:lnSpc>
                <a:spcPct val="90000"/>
              </a:lnSpc>
            </a:pPr>
            <a:r>
              <a:rPr lang="zh-CN" altLang="en-US" b="1" dirty="0"/>
              <a:t>有限自动机理论与正规文法、正规式之间在描述语言方面有一一对应的关系。</a:t>
            </a:r>
            <a:endParaRPr lang="zh-CN" altLang="en-US" b="1" dirty="0"/>
          </a:p>
          <a:p>
            <a:pPr eaLnBrk="1" hangingPunct="1">
              <a:lnSpc>
                <a:spcPct val="90000"/>
              </a:lnSpc>
            </a:pPr>
            <a:r>
              <a:rPr lang="zh-CN" altLang="en-US" b="1" dirty="0"/>
              <a:t>学习目标：</a:t>
            </a:r>
            <a:endParaRPr lang="zh-CN" altLang="en-US" b="1" dirty="0"/>
          </a:p>
          <a:p>
            <a:pPr marL="742950" lvl="1" indent="-285750" eaLnBrk="1" hangingPunct="1">
              <a:lnSpc>
                <a:spcPct val="90000"/>
              </a:lnSpc>
            </a:pPr>
            <a:r>
              <a:rPr lang="zh-CN" altLang="en-US" b="1" dirty="0"/>
              <a:t>掌握有限自动机与正规文法、正规式之间的转换</a:t>
            </a:r>
            <a:endParaRPr lang="zh-CN" altLang="en-US" b="1" dirty="0"/>
          </a:p>
          <a:p>
            <a:pPr marL="742950" lvl="1" indent="-285750" eaLnBrk="1" hangingPunct="1">
              <a:lnSpc>
                <a:spcPct val="90000"/>
              </a:lnSpc>
            </a:pPr>
            <a:r>
              <a:rPr lang="zh-CN" altLang="en-US" b="1" dirty="0"/>
              <a:t>能够构造词法分析程序。</a:t>
            </a:r>
            <a:endParaRPr lang="zh-CN" altLang="en-US" b="1" dirty="0"/>
          </a:p>
        </p:txBody>
      </p:sp>
      <p:sp>
        <p:nvSpPr>
          <p:cNvPr id="9220"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71">
                                            <p:txEl>
                                              <p:charRg st="0" end="31"/>
                                            </p:txEl>
                                          </p:spTgt>
                                        </p:tgtEl>
                                        <p:attrNameLst>
                                          <p:attrName>style.visibility</p:attrName>
                                        </p:attrNameLst>
                                      </p:cBhvr>
                                      <p:to>
                                        <p:strVal val="visible"/>
                                      </p:to>
                                    </p:set>
                                    <p:animEffect transition="in" filter="checkerboard(down)">
                                      <p:cBhvr>
                                        <p:cTn id="7" dur="500"/>
                                        <p:tgtEl>
                                          <p:spTgt spid="7171">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71">
                                            <p:txEl>
                                              <p:charRg st="31" end="37"/>
                                            </p:txEl>
                                          </p:spTgt>
                                        </p:tgtEl>
                                        <p:attrNameLst>
                                          <p:attrName>style.visibility</p:attrName>
                                        </p:attrNameLst>
                                      </p:cBhvr>
                                      <p:to>
                                        <p:strVal val="visible"/>
                                      </p:to>
                                    </p:set>
                                    <p:animEffect transition="in" filter="checkerboard(down)">
                                      <p:cBhvr>
                                        <p:cTn id="12" dur="500"/>
                                        <p:tgtEl>
                                          <p:spTgt spid="7171">
                                            <p:txEl>
                                              <p:charRg st="31" end="37"/>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171">
                                            <p:txEl>
                                              <p:charRg st="37" end="46"/>
                                            </p:txEl>
                                          </p:spTgt>
                                        </p:tgtEl>
                                        <p:attrNameLst>
                                          <p:attrName>style.visibility</p:attrName>
                                        </p:attrNameLst>
                                      </p:cBhvr>
                                      <p:to>
                                        <p:strVal val="visible"/>
                                      </p:to>
                                    </p:set>
                                    <p:animEffect transition="in" filter="checkerboard(down)">
                                      <p:cBhvr>
                                        <p:cTn id="15" dur="500"/>
                                        <p:tgtEl>
                                          <p:spTgt spid="7171">
                                            <p:txEl>
                                              <p:charRg st="37" end="46"/>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7171">
                                            <p:txEl>
                                              <p:charRg st="46" end="81"/>
                                            </p:txEl>
                                          </p:spTgt>
                                        </p:tgtEl>
                                        <p:attrNameLst>
                                          <p:attrName>style.visibility</p:attrName>
                                        </p:attrNameLst>
                                      </p:cBhvr>
                                      <p:to>
                                        <p:strVal val="visible"/>
                                      </p:to>
                                    </p:set>
                                    <p:animEffect transition="in" filter="checkerboard(down)">
                                      <p:cBhvr>
                                        <p:cTn id="18" dur="500"/>
                                        <p:tgtEl>
                                          <p:spTgt spid="7171">
                                            <p:txEl>
                                              <p:charRg st="46" end="8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7171">
                                            <p:txEl>
                                              <p:charRg st="81" end="87"/>
                                            </p:txEl>
                                          </p:spTgt>
                                        </p:tgtEl>
                                        <p:attrNameLst>
                                          <p:attrName>style.visibility</p:attrName>
                                        </p:attrNameLst>
                                      </p:cBhvr>
                                      <p:to>
                                        <p:strVal val="visible"/>
                                      </p:to>
                                    </p:set>
                                    <p:animEffect transition="in" filter="checkerboard(down)">
                                      <p:cBhvr>
                                        <p:cTn id="23" dur="500"/>
                                        <p:tgtEl>
                                          <p:spTgt spid="7171">
                                            <p:txEl>
                                              <p:charRg st="81" end="87"/>
                                            </p:txEl>
                                          </p:spTgt>
                                        </p:tgtEl>
                                      </p:cBhvr>
                                    </p:animEffect>
                                  </p:childTnLst>
                                </p:cTn>
                              </p:par>
                              <p:par>
                                <p:cTn id="24" presetID="5" presetClass="entr" presetSubtype="5" fill="hold" grpId="0" nodeType="withEffect">
                                  <p:stCondLst>
                                    <p:cond delay="0"/>
                                  </p:stCondLst>
                                  <p:childTnLst>
                                    <p:set>
                                      <p:cBhvr>
                                        <p:cTn id="25" dur="1" fill="hold">
                                          <p:stCondLst>
                                            <p:cond delay="0"/>
                                          </p:stCondLst>
                                        </p:cTn>
                                        <p:tgtEl>
                                          <p:spTgt spid="7171">
                                            <p:txEl>
                                              <p:charRg st="87" end="109"/>
                                            </p:txEl>
                                          </p:spTgt>
                                        </p:tgtEl>
                                        <p:attrNameLst>
                                          <p:attrName>style.visibility</p:attrName>
                                        </p:attrNameLst>
                                      </p:cBhvr>
                                      <p:to>
                                        <p:strVal val="visible"/>
                                      </p:to>
                                    </p:set>
                                    <p:animEffect transition="in" filter="checkerboard(down)">
                                      <p:cBhvr>
                                        <p:cTn id="26" dur="500"/>
                                        <p:tgtEl>
                                          <p:spTgt spid="7171">
                                            <p:txEl>
                                              <p:charRg st="87" end="109"/>
                                            </p:txEl>
                                          </p:spTgt>
                                        </p:tgtEl>
                                      </p:cBhvr>
                                    </p:animEffect>
                                  </p:childTnLst>
                                </p:cTn>
                              </p:par>
                              <p:par>
                                <p:cTn id="27" presetID="5" presetClass="entr" presetSubtype="5" fill="hold" grpId="0" nodeType="withEffect">
                                  <p:stCondLst>
                                    <p:cond delay="0"/>
                                  </p:stCondLst>
                                  <p:childTnLst>
                                    <p:set>
                                      <p:cBhvr>
                                        <p:cTn id="28" dur="1" fill="hold">
                                          <p:stCondLst>
                                            <p:cond delay="0"/>
                                          </p:stCondLst>
                                        </p:cTn>
                                        <p:tgtEl>
                                          <p:spTgt spid="7171">
                                            <p:txEl>
                                              <p:charRg st="109" end="121"/>
                                            </p:txEl>
                                          </p:spTgt>
                                        </p:tgtEl>
                                        <p:attrNameLst>
                                          <p:attrName>style.visibility</p:attrName>
                                        </p:attrNameLst>
                                      </p:cBhvr>
                                      <p:to>
                                        <p:strVal val="visible"/>
                                      </p:to>
                                    </p:set>
                                    <p:animEffect transition="in" filter="checkerboard(down)">
                                      <p:cBhvr>
                                        <p:cTn id="29" dur="500"/>
                                        <p:tgtEl>
                                          <p:spTgt spid="7171">
                                            <p:txEl>
                                              <p:charRg st="109"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6627" name="Rectangle 3"/>
          <p:cNvSpPr>
            <a:spLocks noGrp="1"/>
          </p:cNvSpPr>
          <p:nvPr>
            <p:ph idx="1"/>
          </p:nvPr>
        </p:nvSpPr>
        <p:spPr>
          <a:xfrm>
            <a:off x="539750" y="765175"/>
            <a:ext cx="8229600" cy="5327650"/>
          </a:xfrm>
        </p:spPr>
        <p:txBody>
          <a:bodyPr vert="horz" wrap="square" lIns="91440" tIns="45720" rIns="91440" bIns="45720" anchor="t"/>
          <a:p>
            <a:pPr eaLnBrk="1" hangingPunct="1">
              <a:lnSpc>
                <a:spcPct val="90000"/>
              </a:lnSpc>
              <a:buNone/>
            </a:pPr>
            <a:r>
              <a:rPr lang="en-US" altLang="zh-CN" b="1" dirty="0"/>
              <a:t>3 </a:t>
            </a:r>
            <a:r>
              <a:rPr lang="en-US" altLang="en-US" b="1" dirty="0">
                <a:latin typeface="宋体" panose="02010600030101010101" pitchFamily="2" charset="-122"/>
              </a:rPr>
              <a:t>状态转换图的实现</a:t>
            </a:r>
            <a:endParaRPr lang="en-US" altLang="en-US" b="1" dirty="0">
              <a:latin typeface="宋体" panose="02010600030101010101" pitchFamily="2" charset="-122"/>
            </a:endParaRPr>
          </a:p>
          <a:p>
            <a:pPr eaLnBrk="1" hangingPunct="1">
              <a:lnSpc>
                <a:spcPct val="90000"/>
              </a:lnSpc>
            </a:pPr>
            <a:r>
              <a:rPr lang="en-US" altLang="en-US" b="1" dirty="0">
                <a:latin typeface="宋体" panose="02010600030101010101" pitchFamily="2" charset="-122"/>
              </a:rPr>
              <a:t>思想：每个状态结对应一小段程序。</a:t>
            </a:r>
            <a:endParaRPr lang="en-US" altLang="en-US" b="1" dirty="0">
              <a:latin typeface="宋体" panose="02010600030101010101" pitchFamily="2" charset="-122"/>
            </a:endParaRPr>
          </a:p>
          <a:p>
            <a:pPr eaLnBrk="1" hangingPunct="1">
              <a:lnSpc>
                <a:spcPct val="90000"/>
              </a:lnSpc>
            </a:pPr>
            <a:r>
              <a:rPr lang="en-US" altLang="en-US" b="1" dirty="0">
                <a:latin typeface="宋体" panose="02010600030101010101" pitchFamily="2" charset="-122"/>
              </a:rPr>
              <a:t>做法:</a:t>
            </a:r>
            <a:endParaRPr lang="en-US" altLang="en-US" b="1" dirty="0">
              <a:latin typeface="宋体" panose="02010600030101010101" pitchFamily="2" charset="-122"/>
            </a:endParaRPr>
          </a:p>
          <a:p>
            <a:pPr marL="952500" lvl="1" indent="-381000" eaLnBrk="1" hangingPunct="1">
              <a:lnSpc>
                <a:spcPct val="90000"/>
              </a:lnSpc>
              <a:buNone/>
            </a:pPr>
            <a:r>
              <a:rPr lang="en-US" altLang="en-US" b="1" dirty="0">
                <a:latin typeface="宋体" panose="02010600030101010101" pitchFamily="2" charset="-122"/>
              </a:rPr>
              <a:t>1)对不含回路的分叉结，可用一个</a:t>
            </a:r>
            <a:r>
              <a:rPr lang="en-US" altLang="zh-CN" b="1" dirty="0">
                <a:latin typeface="宋体" panose="02010600030101010101" pitchFamily="2" charset="-122"/>
              </a:rPr>
              <a:t>CASE</a:t>
            </a:r>
            <a:r>
              <a:rPr lang="en-US" altLang="en-US" b="1" dirty="0">
                <a:latin typeface="宋体" panose="02010600030101010101" pitchFamily="2" charset="-122"/>
              </a:rPr>
              <a:t>语句或一组</a:t>
            </a:r>
            <a:r>
              <a:rPr lang="en-US" altLang="zh-CN" b="1" dirty="0">
                <a:latin typeface="宋体" panose="02010600030101010101" pitchFamily="2" charset="-122"/>
              </a:rPr>
              <a:t>IF-THEN-ELSE</a:t>
            </a:r>
            <a:r>
              <a:rPr lang="en-US" altLang="en-US" b="1" dirty="0">
                <a:latin typeface="宋体" panose="02010600030101010101" pitchFamily="2" charset="-122"/>
              </a:rPr>
              <a:t>语句实现</a:t>
            </a:r>
            <a:endParaRPr lang="en-US" altLang="en-US" b="1" dirty="0">
              <a:latin typeface="宋体" panose="02010600030101010101" pitchFamily="2" charset="-122"/>
            </a:endParaRPr>
          </a:p>
          <a:p>
            <a:pPr marL="952500" lvl="1" indent="-381000" eaLnBrk="1" hangingPunct="1">
              <a:lnSpc>
                <a:spcPct val="90000"/>
              </a:lnSpc>
              <a:buNone/>
            </a:pPr>
            <a:endParaRPr lang="en-US" altLang="en-US" b="1" dirty="0">
              <a:latin typeface="宋体" panose="02010600030101010101" pitchFamily="2" charset="-122"/>
            </a:endParaRPr>
          </a:p>
        </p:txBody>
      </p:sp>
      <p:sp>
        <p:nvSpPr>
          <p:cNvPr id="142338" name="Rectangle 2"/>
          <p:cNvSpPr/>
          <p:nvPr/>
        </p:nvSpPr>
        <p:spPr>
          <a:xfrm>
            <a:off x="2700338" y="3783013"/>
            <a:ext cx="6227762" cy="1930400"/>
          </a:xfrm>
          <a:prstGeom prst="rect">
            <a:avLst/>
          </a:prstGeom>
          <a:solidFill>
            <a:srgbClr val="FFFF99"/>
          </a:solidFill>
          <a:ln w="12700" cap="flat" cmpd="sng">
            <a:solidFill>
              <a:srgbClr val="FF3300"/>
            </a:solidFill>
            <a:prstDash val="solid"/>
            <a:miter/>
            <a:headEnd type="none" w="med" len="med"/>
            <a:tailEnd type="none" w="lg" len="lg"/>
          </a:ln>
        </p:spPr>
        <p:txBody>
          <a:bodyPr anchor="ctr">
            <a:spAutoFit/>
          </a:bodyPr>
          <a:p>
            <a:pPr indent="269875"/>
            <a:r>
              <a:rPr lang="en-US" altLang="zh-CN" sz="2400" b="1" u="none" dirty="0">
                <a:solidFill>
                  <a:schemeClr val="tx1"/>
                </a:solidFill>
                <a:latin typeface="Times New Roman" panose="02020603050405020304" pitchFamily="18" charset="0"/>
              </a:rPr>
              <a:t>GetChar( );</a:t>
            </a:r>
            <a:endParaRPr lang="en-US" altLang="zh-CN" sz="2400" b="1" u="none" dirty="0">
              <a:solidFill>
                <a:schemeClr val="tx1"/>
              </a:solidFill>
              <a:latin typeface="Times New Roman" panose="02020603050405020304" pitchFamily="18" charset="0"/>
            </a:endParaRPr>
          </a:p>
          <a:p>
            <a:pPr indent="269875"/>
            <a:r>
              <a:rPr lang="en-US" altLang="zh-CN" sz="2400" b="1" u="none" dirty="0">
                <a:solidFill>
                  <a:schemeClr val="tx1"/>
                </a:solidFill>
                <a:latin typeface="Times New Roman" panose="02020603050405020304" pitchFamily="18" charset="0"/>
              </a:rPr>
              <a:t>if (IsLetter( )) {…</a:t>
            </a:r>
            <a:r>
              <a:rPr lang="zh-CN" altLang="en-US" sz="2400" b="1" u="none" dirty="0">
                <a:solidFill>
                  <a:schemeClr val="tx1"/>
                </a:solidFill>
                <a:latin typeface="Times New Roman" panose="02020603050405020304" pitchFamily="18" charset="0"/>
                <a:ea typeface="宋体" panose="02010600030101010101" pitchFamily="2" charset="-122"/>
              </a:rPr>
              <a:t>状态</a:t>
            </a:r>
            <a:r>
              <a:rPr lang="en-US" altLang="zh-CN" sz="2400" b="1" u="none" dirty="0">
                <a:solidFill>
                  <a:schemeClr val="tx1"/>
                </a:solidFill>
                <a:latin typeface="Times New Roman" panose="02020603050405020304" pitchFamily="18" charset="0"/>
              </a:rPr>
              <a:t>j</a:t>
            </a:r>
            <a:r>
              <a:rPr lang="zh-CN" altLang="en-US" sz="2400" b="1" u="none" dirty="0">
                <a:solidFill>
                  <a:schemeClr val="tx1"/>
                </a:solidFill>
                <a:latin typeface="Times New Roman" panose="02020603050405020304" pitchFamily="18" charset="0"/>
                <a:ea typeface="宋体" panose="02010600030101010101" pitchFamily="2" charset="-122"/>
              </a:rPr>
              <a:t>的对应程序段</a:t>
            </a:r>
            <a:r>
              <a:rPr lang="en-US" altLang="zh-CN" sz="2400" b="1" u="none" dirty="0">
                <a:solidFill>
                  <a:schemeClr val="tx1"/>
                </a:solidFill>
                <a:latin typeface="Times New Roman" panose="02020603050405020304" pitchFamily="18" charset="0"/>
              </a:rPr>
              <a:t>…;}</a:t>
            </a:r>
            <a:endParaRPr lang="en-US" altLang="zh-CN" sz="2400" b="1" u="none" dirty="0">
              <a:solidFill>
                <a:schemeClr val="tx1"/>
              </a:solidFill>
              <a:latin typeface="Times New Roman" panose="02020603050405020304" pitchFamily="18" charset="0"/>
            </a:endParaRPr>
          </a:p>
          <a:p>
            <a:pPr indent="269875"/>
            <a:r>
              <a:rPr lang="en-US" altLang="zh-CN" sz="2400" b="1" u="none" dirty="0">
                <a:solidFill>
                  <a:schemeClr val="tx1"/>
                </a:solidFill>
                <a:latin typeface="Times New Roman" panose="02020603050405020304" pitchFamily="18" charset="0"/>
              </a:rPr>
              <a:t>else if (IsDigit( )) {…</a:t>
            </a:r>
            <a:r>
              <a:rPr lang="zh-CN" altLang="en-US" sz="2400" b="1" u="none" dirty="0">
                <a:solidFill>
                  <a:schemeClr val="tx1"/>
                </a:solidFill>
                <a:latin typeface="Times New Roman" panose="02020603050405020304" pitchFamily="18" charset="0"/>
                <a:ea typeface="宋体" panose="02010600030101010101" pitchFamily="2" charset="-122"/>
              </a:rPr>
              <a:t>状态</a:t>
            </a:r>
            <a:r>
              <a:rPr lang="en-US" altLang="zh-CN" sz="2400" b="1" u="none" dirty="0">
                <a:solidFill>
                  <a:schemeClr val="tx1"/>
                </a:solidFill>
                <a:latin typeface="Times New Roman" panose="02020603050405020304" pitchFamily="18" charset="0"/>
              </a:rPr>
              <a:t>k</a:t>
            </a:r>
            <a:r>
              <a:rPr lang="zh-CN" altLang="en-US" sz="2400" b="1" u="none" dirty="0">
                <a:solidFill>
                  <a:schemeClr val="tx1"/>
                </a:solidFill>
                <a:latin typeface="Times New Roman" panose="02020603050405020304" pitchFamily="18" charset="0"/>
                <a:ea typeface="宋体" panose="02010600030101010101" pitchFamily="2" charset="-122"/>
              </a:rPr>
              <a:t>的对应程序段</a:t>
            </a:r>
            <a:r>
              <a:rPr lang="en-US" altLang="zh-CN" sz="2400" b="1" u="none" dirty="0">
                <a:solidFill>
                  <a:schemeClr val="tx1"/>
                </a:solidFill>
                <a:latin typeface="Times New Roman" panose="02020603050405020304" pitchFamily="18" charset="0"/>
              </a:rPr>
              <a:t>…;}</a:t>
            </a:r>
            <a:endParaRPr lang="en-US" altLang="zh-CN" sz="2400" b="1" u="none" dirty="0">
              <a:solidFill>
                <a:schemeClr val="tx1"/>
              </a:solidFill>
              <a:latin typeface="Times New Roman" panose="02020603050405020304" pitchFamily="18" charset="0"/>
            </a:endParaRPr>
          </a:p>
          <a:p>
            <a:pPr indent="269875"/>
            <a:r>
              <a:rPr lang="en-US" altLang="zh-CN" sz="2400" b="1" u="none" dirty="0">
                <a:solidFill>
                  <a:schemeClr val="tx1"/>
                </a:solidFill>
                <a:latin typeface="Times New Roman" panose="02020603050405020304" pitchFamily="18" charset="0"/>
              </a:rPr>
              <a:t>else if (ch=‘/’) {…</a:t>
            </a:r>
            <a:r>
              <a:rPr lang="zh-CN" altLang="en-US" sz="2400" b="1" u="none" dirty="0">
                <a:solidFill>
                  <a:schemeClr val="tx1"/>
                </a:solidFill>
                <a:latin typeface="Times New Roman" panose="02020603050405020304" pitchFamily="18" charset="0"/>
                <a:ea typeface="宋体" panose="02010600030101010101" pitchFamily="2" charset="-122"/>
              </a:rPr>
              <a:t>状态</a:t>
            </a:r>
            <a:r>
              <a:rPr lang="en-US" altLang="zh-CN" sz="2400" b="1" u="none" dirty="0">
                <a:solidFill>
                  <a:schemeClr val="tx1"/>
                </a:solidFill>
                <a:latin typeface="Times New Roman" panose="02020603050405020304" pitchFamily="18" charset="0"/>
              </a:rPr>
              <a:t>l</a:t>
            </a:r>
            <a:r>
              <a:rPr lang="zh-CN" altLang="en-US" sz="2400" b="1" u="none" dirty="0">
                <a:solidFill>
                  <a:schemeClr val="tx1"/>
                </a:solidFill>
                <a:latin typeface="Times New Roman" panose="02020603050405020304" pitchFamily="18" charset="0"/>
                <a:ea typeface="宋体" panose="02010600030101010101" pitchFamily="2" charset="-122"/>
              </a:rPr>
              <a:t>的对应程序段</a:t>
            </a:r>
            <a:r>
              <a:rPr lang="en-US" altLang="zh-CN" sz="2400" b="1" u="none" dirty="0">
                <a:solidFill>
                  <a:schemeClr val="tx1"/>
                </a:solidFill>
                <a:latin typeface="Times New Roman" panose="02020603050405020304" pitchFamily="18" charset="0"/>
              </a:rPr>
              <a:t>…;}</a:t>
            </a:r>
            <a:endParaRPr lang="en-US" altLang="zh-CN" sz="2400" b="1" u="none" dirty="0">
              <a:solidFill>
                <a:schemeClr val="tx1"/>
              </a:solidFill>
              <a:latin typeface="Times New Roman" panose="02020603050405020304" pitchFamily="18" charset="0"/>
            </a:endParaRPr>
          </a:p>
          <a:p>
            <a:pPr indent="269875"/>
            <a:r>
              <a:rPr lang="en-US" altLang="zh-CN" sz="2400" b="1" u="none" dirty="0">
                <a:solidFill>
                  <a:schemeClr val="tx1"/>
                </a:solidFill>
                <a:latin typeface="Times New Roman" panose="02020603050405020304" pitchFamily="18" charset="0"/>
              </a:rPr>
              <a:t>else {…</a:t>
            </a:r>
            <a:r>
              <a:rPr lang="zh-CN" altLang="en-US" sz="2400" b="1" u="none" dirty="0">
                <a:solidFill>
                  <a:schemeClr val="tx1"/>
                </a:solidFill>
                <a:latin typeface="Times New Roman" panose="02020603050405020304" pitchFamily="18" charset="0"/>
                <a:ea typeface="宋体" panose="02010600030101010101" pitchFamily="2" charset="-122"/>
              </a:rPr>
              <a:t>错误处理</a:t>
            </a:r>
            <a:r>
              <a:rPr lang="en-US" altLang="zh-CN" sz="2400" b="1" u="none" dirty="0">
                <a:solidFill>
                  <a:schemeClr val="tx1"/>
                </a:solidFill>
                <a:latin typeface="Times New Roman" panose="02020603050405020304" pitchFamily="18" charset="0"/>
              </a:rPr>
              <a:t>…;}</a:t>
            </a:r>
            <a:endParaRPr lang="en-US" altLang="zh-CN" sz="2400" b="1" u="none" dirty="0">
              <a:solidFill>
                <a:schemeClr val="tx1"/>
              </a:solidFill>
              <a:latin typeface="Times New Roman" panose="02020603050405020304" pitchFamily="18" charset="0"/>
            </a:endParaRPr>
          </a:p>
        </p:txBody>
      </p:sp>
      <p:grpSp>
        <p:nvGrpSpPr>
          <p:cNvPr id="2" name="Group 3"/>
          <p:cNvGrpSpPr/>
          <p:nvPr/>
        </p:nvGrpSpPr>
        <p:grpSpPr>
          <a:xfrm>
            <a:off x="179388" y="3357563"/>
            <a:ext cx="2232025" cy="2449512"/>
            <a:chOff x="340" y="1978"/>
            <a:chExt cx="1406" cy="1543"/>
          </a:xfrm>
        </p:grpSpPr>
        <p:sp>
          <p:nvSpPr>
            <p:cNvPr id="27653" name="Oval 4"/>
            <p:cNvSpPr/>
            <p:nvPr/>
          </p:nvSpPr>
          <p:spPr>
            <a:xfrm>
              <a:off x="340" y="2614"/>
              <a:ext cx="317" cy="318"/>
            </a:xfrm>
            <a:prstGeom prst="ellipse">
              <a:avLst/>
            </a:prstGeom>
            <a:noFill/>
            <a:ln w="12700" cap="flat" cmpd="sng">
              <a:solidFill>
                <a:schemeClr val="tx1"/>
              </a:solidFill>
              <a:prstDash val="solid"/>
              <a:round/>
              <a:headEnd type="none" w="med" len="med"/>
              <a:tailEnd type="none" w="lg" len="lg"/>
            </a:ln>
          </p:spPr>
          <p:txBody>
            <a:bodyPr wrap="none" anchor="ctr"/>
            <a:p>
              <a:pPr algn="ctr"/>
              <a:r>
                <a:rPr lang="en-US" altLang="zh-CN" sz="2800" b="1" u="none" dirty="0">
                  <a:solidFill>
                    <a:schemeClr val="tx1"/>
                  </a:solidFill>
                  <a:latin typeface="Verdana" panose="020B0604030504040204" pitchFamily="34" charset="0"/>
                </a:rPr>
                <a:t>i</a:t>
              </a:r>
              <a:endParaRPr lang="en-US" altLang="zh-CN" sz="2800" b="1" u="none" dirty="0">
                <a:solidFill>
                  <a:schemeClr val="tx1"/>
                </a:solidFill>
                <a:latin typeface="Verdana" panose="020B0604030504040204" pitchFamily="34" charset="0"/>
              </a:endParaRPr>
            </a:p>
          </p:txBody>
        </p:sp>
        <p:sp>
          <p:nvSpPr>
            <p:cNvPr id="27654" name="Oval 5"/>
            <p:cNvSpPr/>
            <p:nvPr/>
          </p:nvSpPr>
          <p:spPr>
            <a:xfrm>
              <a:off x="1429" y="2024"/>
              <a:ext cx="317" cy="318"/>
            </a:xfrm>
            <a:prstGeom prst="ellipse">
              <a:avLst/>
            </a:prstGeom>
            <a:noFill/>
            <a:ln w="12700" cap="flat" cmpd="sng">
              <a:solidFill>
                <a:schemeClr val="tx1"/>
              </a:solidFill>
              <a:prstDash val="solid"/>
              <a:round/>
              <a:headEnd type="none" w="med" len="med"/>
              <a:tailEnd type="none" w="lg" len="lg"/>
            </a:ln>
          </p:spPr>
          <p:txBody>
            <a:bodyPr wrap="none" anchor="ctr"/>
            <a:p>
              <a:pPr algn="ctr"/>
              <a:r>
                <a:rPr lang="en-US" altLang="zh-CN" sz="2800" b="1" u="none" dirty="0">
                  <a:solidFill>
                    <a:schemeClr val="tx1"/>
                  </a:solidFill>
                  <a:latin typeface="Verdana" panose="020B0604030504040204" pitchFamily="34" charset="0"/>
                </a:rPr>
                <a:t>j</a:t>
              </a:r>
              <a:endParaRPr lang="en-US" altLang="zh-CN" sz="2800" b="1" u="none" dirty="0">
                <a:solidFill>
                  <a:schemeClr val="tx1"/>
                </a:solidFill>
                <a:latin typeface="Verdana" panose="020B0604030504040204" pitchFamily="34" charset="0"/>
              </a:endParaRPr>
            </a:p>
          </p:txBody>
        </p:sp>
        <p:sp>
          <p:nvSpPr>
            <p:cNvPr id="27655" name="Oval 6"/>
            <p:cNvSpPr/>
            <p:nvPr/>
          </p:nvSpPr>
          <p:spPr>
            <a:xfrm>
              <a:off x="1429" y="2614"/>
              <a:ext cx="317" cy="318"/>
            </a:xfrm>
            <a:prstGeom prst="ellipse">
              <a:avLst/>
            </a:prstGeom>
            <a:noFill/>
            <a:ln w="12700" cap="flat" cmpd="sng">
              <a:solidFill>
                <a:schemeClr val="tx1"/>
              </a:solidFill>
              <a:prstDash val="solid"/>
              <a:round/>
              <a:headEnd type="none" w="med" len="med"/>
              <a:tailEnd type="none" w="lg" len="lg"/>
            </a:ln>
          </p:spPr>
          <p:txBody>
            <a:bodyPr wrap="none" anchor="ctr"/>
            <a:p>
              <a:pPr algn="ctr"/>
              <a:r>
                <a:rPr lang="en-US" altLang="zh-CN" sz="2800" b="1" u="none" dirty="0">
                  <a:solidFill>
                    <a:schemeClr val="tx1"/>
                  </a:solidFill>
                  <a:latin typeface="Verdana" panose="020B0604030504040204" pitchFamily="34" charset="0"/>
                </a:rPr>
                <a:t>k</a:t>
              </a:r>
              <a:endParaRPr lang="en-US" altLang="zh-CN" sz="2800" b="1" u="none" dirty="0">
                <a:solidFill>
                  <a:schemeClr val="tx1"/>
                </a:solidFill>
                <a:latin typeface="Verdana" panose="020B0604030504040204" pitchFamily="34" charset="0"/>
              </a:endParaRPr>
            </a:p>
          </p:txBody>
        </p:sp>
        <p:sp>
          <p:nvSpPr>
            <p:cNvPr id="27656" name="Oval 7"/>
            <p:cNvSpPr/>
            <p:nvPr/>
          </p:nvSpPr>
          <p:spPr>
            <a:xfrm>
              <a:off x="1429" y="3203"/>
              <a:ext cx="317" cy="318"/>
            </a:xfrm>
            <a:prstGeom prst="ellipse">
              <a:avLst/>
            </a:prstGeom>
            <a:noFill/>
            <a:ln w="12700" cap="flat" cmpd="sng">
              <a:solidFill>
                <a:schemeClr val="tx1"/>
              </a:solidFill>
              <a:prstDash val="solid"/>
              <a:round/>
              <a:headEnd type="none" w="med" len="med"/>
              <a:tailEnd type="none" w="lg" len="lg"/>
            </a:ln>
          </p:spPr>
          <p:txBody>
            <a:bodyPr wrap="none" anchor="ctr"/>
            <a:p>
              <a:pPr algn="ctr"/>
              <a:r>
                <a:rPr lang="en-US" altLang="zh-CN" sz="2800" b="1" u="none" dirty="0">
                  <a:solidFill>
                    <a:schemeClr val="tx1"/>
                  </a:solidFill>
                  <a:latin typeface="Verdana" panose="020B0604030504040204" pitchFamily="34" charset="0"/>
                </a:rPr>
                <a:t>l</a:t>
              </a:r>
              <a:endParaRPr lang="en-US" altLang="zh-CN" sz="2800" b="1" u="none" dirty="0">
                <a:solidFill>
                  <a:schemeClr val="tx1"/>
                </a:solidFill>
                <a:latin typeface="Verdana" panose="020B0604030504040204" pitchFamily="34" charset="0"/>
              </a:endParaRPr>
            </a:p>
          </p:txBody>
        </p:sp>
        <p:sp>
          <p:nvSpPr>
            <p:cNvPr id="27657" name="Line 8"/>
            <p:cNvSpPr/>
            <p:nvPr/>
          </p:nvSpPr>
          <p:spPr>
            <a:xfrm>
              <a:off x="657" y="2795"/>
              <a:ext cx="772" cy="0"/>
            </a:xfrm>
            <a:prstGeom prst="line">
              <a:avLst/>
            </a:prstGeom>
            <a:ln w="12700" cap="flat" cmpd="sng">
              <a:solidFill>
                <a:schemeClr val="tx1"/>
              </a:solidFill>
              <a:prstDash val="solid"/>
              <a:round/>
              <a:headEnd type="none" w="med" len="med"/>
              <a:tailEnd type="stealth" w="lg" len="lg"/>
            </a:ln>
          </p:spPr>
        </p:sp>
        <p:sp>
          <p:nvSpPr>
            <p:cNvPr id="27658" name="Freeform 9"/>
            <p:cNvSpPr/>
            <p:nvPr/>
          </p:nvSpPr>
          <p:spPr>
            <a:xfrm>
              <a:off x="461" y="2160"/>
              <a:ext cx="968" cy="454"/>
            </a:xfrm>
            <a:custGeom>
              <a:avLst/>
              <a:gdLst/>
              <a:ahLst/>
              <a:cxnLst>
                <a:cxn ang="0">
                  <a:pos x="60" y="454"/>
                </a:cxn>
                <a:cxn ang="0">
                  <a:pos x="151" y="136"/>
                </a:cxn>
                <a:cxn ang="0">
                  <a:pos x="968" y="0"/>
                </a:cxn>
              </a:cxnLst>
              <a:pathLst>
                <a:path w="968" h="454">
                  <a:moveTo>
                    <a:pt x="60" y="454"/>
                  </a:moveTo>
                  <a:cubicBezTo>
                    <a:pt x="30" y="333"/>
                    <a:pt x="0" y="212"/>
                    <a:pt x="151" y="136"/>
                  </a:cubicBezTo>
                  <a:cubicBezTo>
                    <a:pt x="302" y="60"/>
                    <a:pt x="635" y="30"/>
                    <a:pt x="968" y="0"/>
                  </a:cubicBezTo>
                </a:path>
              </a:pathLst>
            </a:custGeom>
            <a:noFill/>
            <a:ln w="12700" cap="flat" cmpd="sng">
              <a:solidFill>
                <a:schemeClr val="tx1"/>
              </a:solidFill>
              <a:prstDash val="solid"/>
              <a:round/>
              <a:headEnd type="none" w="med" len="med"/>
              <a:tailEnd type="stealth" w="lg" len="lg"/>
            </a:ln>
          </p:spPr>
          <p:txBody>
            <a:bodyPr/>
            <a:p>
              <a:endParaRPr lang="zh-CN" altLang="en-US"/>
            </a:p>
          </p:txBody>
        </p:sp>
        <p:sp>
          <p:nvSpPr>
            <p:cNvPr id="27659" name="Freeform 10"/>
            <p:cNvSpPr/>
            <p:nvPr/>
          </p:nvSpPr>
          <p:spPr>
            <a:xfrm>
              <a:off x="461" y="2931"/>
              <a:ext cx="968" cy="408"/>
            </a:xfrm>
            <a:custGeom>
              <a:avLst/>
              <a:gdLst/>
              <a:ahLst/>
              <a:cxnLst>
                <a:cxn ang="0">
                  <a:pos x="60" y="0"/>
                </a:cxn>
                <a:cxn ang="0">
                  <a:pos x="151" y="272"/>
                </a:cxn>
                <a:cxn ang="0">
                  <a:pos x="968" y="408"/>
                </a:cxn>
              </a:cxnLst>
              <a:pathLst>
                <a:path w="968" h="408">
                  <a:moveTo>
                    <a:pt x="60" y="0"/>
                  </a:moveTo>
                  <a:cubicBezTo>
                    <a:pt x="30" y="102"/>
                    <a:pt x="0" y="204"/>
                    <a:pt x="151" y="272"/>
                  </a:cubicBezTo>
                  <a:cubicBezTo>
                    <a:pt x="302" y="340"/>
                    <a:pt x="635" y="374"/>
                    <a:pt x="968" y="408"/>
                  </a:cubicBezTo>
                </a:path>
              </a:pathLst>
            </a:custGeom>
            <a:noFill/>
            <a:ln w="12700" cap="flat" cmpd="sng">
              <a:solidFill>
                <a:schemeClr val="tx1"/>
              </a:solidFill>
              <a:prstDash val="solid"/>
              <a:round/>
              <a:headEnd type="none" w="med" len="med"/>
              <a:tailEnd type="stealth" w="lg" len="lg"/>
            </a:ln>
          </p:spPr>
          <p:txBody>
            <a:bodyPr/>
            <a:p>
              <a:endParaRPr lang="zh-CN" altLang="en-US"/>
            </a:p>
          </p:txBody>
        </p:sp>
        <p:sp>
          <p:nvSpPr>
            <p:cNvPr id="27660" name="Text Box 11"/>
            <p:cNvSpPr txBox="1"/>
            <p:nvPr/>
          </p:nvSpPr>
          <p:spPr>
            <a:xfrm>
              <a:off x="690" y="1978"/>
              <a:ext cx="502" cy="288"/>
            </a:xfrm>
            <a:prstGeom prst="rect">
              <a:avLst/>
            </a:prstGeom>
            <a:noFill/>
            <a:ln w="12700">
              <a:noFill/>
            </a:ln>
          </p:spPr>
          <p:txBody>
            <a:bodyPr wrap="none" anchor="t">
              <a:spAutoFit/>
            </a:bodyPr>
            <a:p>
              <a:pPr algn="ctr"/>
              <a:r>
                <a:rPr lang="zh-CN" altLang="en-US" sz="2400" b="1" u="none" dirty="0">
                  <a:solidFill>
                    <a:schemeClr val="tx1"/>
                  </a:solidFill>
                  <a:latin typeface="Arial" panose="020B0604020202020204" pitchFamily="34" charset="0"/>
                  <a:ea typeface="宋体" panose="02010600030101010101" pitchFamily="2" charset="-122"/>
                </a:rPr>
                <a:t>字母</a:t>
              </a:r>
              <a:endParaRPr lang="zh-CN" altLang="en-US" sz="2400" b="1" u="none" dirty="0">
                <a:solidFill>
                  <a:schemeClr val="tx1"/>
                </a:solidFill>
                <a:latin typeface="Arial" panose="020B0604020202020204" pitchFamily="34" charset="0"/>
                <a:ea typeface="宋体" panose="02010600030101010101" pitchFamily="2" charset="-122"/>
              </a:endParaRPr>
            </a:p>
          </p:txBody>
        </p:sp>
        <p:sp>
          <p:nvSpPr>
            <p:cNvPr id="27661" name="Text Box 12"/>
            <p:cNvSpPr txBox="1"/>
            <p:nvPr/>
          </p:nvSpPr>
          <p:spPr>
            <a:xfrm>
              <a:off x="793" y="2519"/>
              <a:ext cx="502" cy="288"/>
            </a:xfrm>
            <a:prstGeom prst="rect">
              <a:avLst/>
            </a:prstGeom>
            <a:noFill/>
            <a:ln w="12700">
              <a:noFill/>
            </a:ln>
          </p:spPr>
          <p:txBody>
            <a:bodyPr wrap="none" anchor="t">
              <a:spAutoFit/>
            </a:bodyPr>
            <a:p>
              <a:pPr algn="ctr"/>
              <a:r>
                <a:rPr lang="zh-CN" altLang="en-US" sz="2400" b="1" u="none" dirty="0">
                  <a:solidFill>
                    <a:schemeClr val="tx1"/>
                  </a:solidFill>
                  <a:latin typeface="Arial" panose="020B0604020202020204" pitchFamily="34" charset="0"/>
                  <a:ea typeface="宋体" panose="02010600030101010101" pitchFamily="2" charset="-122"/>
                </a:rPr>
                <a:t>数字</a:t>
              </a:r>
              <a:endParaRPr lang="zh-CN" altLang="en-US" sz="2400" b="1" u="none" dirty="0">
                <a:solidFill>
                  <a:schemeClr val="tx1"/>
                </a:solidFill>
                <a:latin typeface="Arial" panose="020B0604020202020204" pitchFamily="34" charset="0"/>
                <a:ea typeface="宋体" panose="02010600030101010101" pitchFamily="2" charset="-122"/>
              </a:endParaRPr>
            </a:p>
          </p:txBody>
        </p:sp>
        <p:sp>
          <p:nvSpPr>
            <p:cNvPr id="27662" name="Text Box 13"/>
            <p:cNvSpPr txBox="1"/>
            <p:nvPr/>
          </p:nvSpPr>
          <p:spPr>
            <a:xfrm>
              <a:off x="793" y="2976"/>
              <a:ext cx="169" cy="288"/>
            </a:xfrm>
            <a:prstGeom prst="rect">
              <a:avLst/>
            </a:prstGeom>
            <a:noFill/>
            <a:ln w="12700">
              <a:noFill/>
            </a:ln>
          </p:spPr>
          <p:txBody>
            <a:bodyPr wrap="none" anchor="t">
              <a:spAutoFit/>
            </a:bodyPr>
            <a:p>
              <a:pPr algn="ctr"/>
              <a:r>
                <a:rPr lang="en-US" altLang="zh-CN" sz="2400" b="1" u="none" dirty="0">
                  <a:solidFill>
                    <a:schemeClr val="tx1"/>
                  </a:solidFill>
                  <a:latin typeface="Arial" panose="020B0604020202020204" pitchFamily="34" charset="0"/>
                </a:rPr>
                <a:t>\</a:t>
              </a:r>
              <a:endParaRPr lang="en-US" altLang="zh-CN" sz="2400" b="1" u="none" dirty="0">
                <a:solidFill>
                  <a:schemeClr val="tx1"/>
                </a:solidFill>
                <a:latin typeface="Arial" panose="020B0604020202020204" pitchFamily="34"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27">
                                            <p:txEl>
                                              <p:charRg st="0" end="11"/>
                                            </p:txEl>
                                          </p:spTgt>
                                        </p:tgtEl>
                                        <p:attrNameLst>
                                          <p:attrName>style.visibility</p:attrName>
                                        </p:attrNameLst>
                                      </p:cBhvr>
                                      <p:to>
                                        <p:strVal val="visible"/>
                                      </p:to>
                                    </p:set>
                                    <p:animEffect transition="in" filter="wipe(up)">
                                      <p:cBhvr>
                                        <p:cTn id="7" dur="500"/>
                                        <p:tgtEl>
                                          <p:spTgt spid="2662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627">
                                            <p:txEl>
                                              <p:charRg st="11" end="28"/>
                                            </p:txEl>
                                          </p:spTgt>
                                        </p:tgtEl>
                                        <p:attrNameLst>
                                          <p:attrName>style.visibility</p:attrName>
                                        </p:attrNameLst>
                                      </p:cBhvr>
                                      <p:to>
                                        <p:strVal val="visible"/>
                                      </p:to>
                                    </p:set>
                                    <p:animEffect transition="in" filter="wipe(up)">
                                      <p:cBhvr>
                                        <p:cTn id="12" dur="500"/>
                                        <p:tgtEl>
                                          <p:spTgt spid="26627">
                                            <p:txEl>
                                              <p:charRg st="11"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627">
                                            <p:txEl>
                                              <p:charRg st="28" end="32"/>
                                            </p:txEl>
                                          </p:spTgt>
                                        </p:tgtEl>
                                        <p:attrNameLst>
                                          <p:attrName>style.visibility</p:attrName>
                                        </p:attrNameLst>
                                      </p:cBhvr>
                                      <p:to>
                                        <p:strVal val="visible"/>
                                      </p:to>
                                    </p:set>
                                    <p:animEffect transition="in" filter="wipe(up)">
                                      <p:cBhvr>
                                        <p:cTn id="17" dur="500"/>
                                        <p:tgtEl>
                                          <p:spTgt spid="26627">
                                            <p:txEl>
                                              <p:charRg st="28" end="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627">
                                            <p:txEl>
                                              <p:charRg st="32" end="74"/>
                                            </p:txEl>
                                          </p:spTgt>
                                        </p:tgtEl>
                                        <p:attrNameLst>
                                          <p:attrName>style.visibility</p:attrName>
                                        </p:attrNameLst>
                                      </p:cBhvr>
                                      <p:to>
                                        <p:strVal val="visible"/>
                                      </p:to>
                                    </p:set>
                                    <p:animEffect transition="in" filter="wipe(up)">
                                      <p:cBhvr>
                                        <p:cTn id="22" dur="500"/>
                                        <p:tgtEl>
                                          <p:spTgt spid="26627">
                                            <p:txEl>
                                              <p:charRg st="32" end="7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2338"/>
                                        </p:tgtEl>
                                        <p:attrNameLst>
                                          <p:attrName>style.visibility</p:attrName>
                                        </p:attrNameLst>
                                      </p:cBhvr>
                                      <p:to>
                                        <p:strVal val="visible"/>
                                      </p:to>
                                    </p:set>
                                    <p:animEffect transition="in" filter="wipe(up)">
                                      <p:cBhvr>
                                        <p:cTn id="32" dur="500"/>
                                        <p:tgtEl>
                                          <p:spTgt spid="14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ldLvl="2" build="p"/>
      <p:bldP spid="1423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8674" name="Rectangle 2"/>
          <p:cNvSpPr>
            <a:spLocks noGrp="1"/>
          </p:cNvSpPr>
          <p:nvPr>
            <p:ph idx="1"/>
          </p:nvPr>
        </p:nvSpPr>
        <p:spPr>
          <a:xfrm>
            <a:off x="539750" y="1196975"/>
            <a:ext cx="8229600" cy="1511300"/>
          </a:xfrm>
        </p:spPr>
        <p:txBody>
          <a:bodyPr vert="horz" wrap="square" lIns="91440" tIns="45720" rIns="91440" bIns="45720" anchor="t"/>
          <a:p>
            <a:pPr eaLnBrk="1" hangingPunct="1">
              <a:lnSpc>
                <a:spcPct val="90000"/>
              </a:lnSpc>
              <a:buNone/>
            </a:pPr>
            <a:r>
              <a:rPr lang="en-US" altLang="zh-CN" b="1" dirty="0"/>
              <a:t>3 </a:t>
            </a:r>
            <a:r>
              <a:rPr lang="en-US" altLang="en-US" b="1" dirty="0">
                <a:latin typeface="宋体" panose="02010600030101010101" pitchFamily="2" charset="-122"/>
              </a:rPr>
              <a:t>状态转换图的实现</a:t>
            </a:r>
            <a:endParaRPr lang="en-US" altLang="en-US" b="1" dirty="0">
              <a:latin typeface="宋体" panose="02010600030101010101" pitchFamily="2" charset="-122"/>
            </a:endParaRPr>
          </a:p>
          <a:p>
            <a:pPr marL="952500" lvl="1" indent="-381000" eaLnBrk="1" hangingPunct="1">
              <a:lnSpc>
                <a:spcPct val="90000"/>
              </a:lnSpc>
              <a:buNone/>
            </a:pPr>
            <a:r>
              <a:rPr lang="en-US" altLang="en-US" b="1" dirty="0">
                <a:latin typeface="宋体" panose="02010600030101010101" pitchFamily="2" charset="-122"/>
              </a:rPr>
              <a:t>2)对含回路的状态结，可对应一段由</a:t>
            </a:r>
            <a:r>
              <a:rPr lang="en-US" altLang="zh-CN" b="1" dirty="0">
                <a:latin typeface="宋体" panose="02010600030101010101" pitchFamily="2" charset="-122"/>
              </a:rPr>
              <a:t>WHILE</a:t>
            </a:r>
            <a:r>
              <a:rPr lang="en-US" altLang="en-US" b="1" dirty="0">
                <a:latin typeface="宋体" panose="02010600030101010101" pitchFamily="2" charset="-122"/>
              </a:rPr>
              <a:t>结构和</a:t>
            </a:r>
            <a:r>
              <a:rPr lang="en-US" altLang="zh-CN" b="1" dirty="0">
                <a:latin typeface="宋体" panose="02010600030101010101" pitchFamily="2" charset="-122"/>
              </a:rPr>
              <a:t>IF</a:t>
            </a:r>
            <a:r>
              <a:rPr lang="en-US" altLang="en-US" b="1" dirty="0">
                <a:latin typeface="宋体" panose="02010600030101010101" pitchFamily="2" charset="-122"/>
              </a:rPr>
              <a:t>语句构成的程序.</a:t>
            </a:r>
            <a:endParaRPr lang="en-US" altLang="en-US" b="1" dirty="0">
              <a:latin typeface="宋体" panose="02010600030101010101" pitchFamily="2" charset="-122"/>
            </a:endParaRPr>
          </a:p>
        </p:txBody>
      </p:sp>
      <p:grpSp>
        <p:nvGrpSpPr>
          <p:cNvPr id="2" name="Group 3"/>
          <p:cNvGrpSpPr/>
          <p:nvPr/>
        </p:nvGrpSpPr>
        <p:grpSpPr>
          <a:xfrm>
            <a:off x="611188" y="2970213"/>
            <a:ext cx="2808287" cy="1585912"/>
            <a:chOff x="2426" y="1933"/>
            <a:chExt cx="1769" cy="999"/>
          </a:xfrm>
        </p:grpSpPr>
        <p:sp>
          <p:nvSpPr>
            <p:cNvPr id="28676" name="Oval 4"/>
            <p:cNvSpPr/>
            <p:nvPr/>
          </p:nvSpPr>
          <p:spPr>
            <a:xfrm>
              <a:off x="2789" y="2614"/>
              <a:ext cx="317" cy="318"/>
            </a:xfrm>
            <a:prstGeom prst="ellipse">
              <a:avLst/>
            </a:prstGeom>
            <a:noFill/>
            <a:ln w="12700" cap="flat" cmpd="sng">
              <a:solidFill>
                <a:schemeClr val="tx1"/>
              </a:solidFill>
              <a:prstDash val="solid"/>
              <a:round/>
              <a:headEnd type="none" w="med" len="med"/>
              <a:tailEnd type="none" w="lg" len="lg"/>
            </a:ln>
          </p:spPr>
          <p:txBody>
            <a:bodyPr wrap="none" anchor="ctr"/>
            <a:p>
              <a:pPr algn="ctr"/>
              <a:r>
                <a:rPr lang="en-US" altLang="zh-CN" sz="2800" b="1" u="none" dirty="0">
                  <a:solidFill>
                    <a:schemeClr val="tx1"/>
                  </a:solidFill>
                  <a:latin typeface="Verdana" panose="020B0604030504040204" pitchFamily="34" charset="0"/>
                </a:rPr>
                <a:t>i</a:t>
              </a:r>
              <a:endParaRPr lang="en-US" altLang="zh-CN" sz="2800" b="1" u="none" dirty="0">
                <a:solidFill>
                  <a:schemeClr val="tx1"/>
                </a:solidFill>
                <a:latin typeface="Verdana" panose="020B0604030504040204" pitchFamily="34" charset="0"/>
              </a:endParaRPr>
            </a:p>
          </p:txBody>
        </p:sp>
        <p:sp>
          <p:nvSpPr>
            <p:cNvPr id="28677" name="Freeform 5"/>
            <p:cNvSpPr/>
            <p:nvPr/>
          </p:nvSpPr>
          <p:spPr>
            <a:xfrm>
              <a:off x="2835" y="2251"/>
              <a:ext cx="226" cy="408"/>
            </a:xfrm>
            <a:custGeom>
              <a:avLst/>
              <a:gdLst/>
              <a:ahLst/>
              <a:cxnLst>
                <a:cxn ang="0">
                  <a:pos x="226" y="408"/>
                </a:cxn>
                <a:cxn ang="0">
                  <a:pos x="136" y="0"/>
                </a:cxn>
                <a:cxn ang="0">
                  <a:pos x="0" y="408"/>
                </a:cxn>
              </a:cxnLst>
              <a:pathLst>
                <a:path w="226" h="408">
                  <a:moveTo>
                    <a:pt x="226" y="408"/>
                  </a:moveTo>
                  <a:cubicBezTo>
                    <a:pt x="200" y="204"/>
                    <a:pt x="174" y="0"/>
                    <a:pt x="136" y="0"/>
                  </a:cubicBezTo>
                  <a:cubicBezTo>
                    <a:pt x="98" y="0"/>
                    <a:pt x="49" y="204"/>
                    <a:pt x="0" y="408"/>
                  </a:cubicBezTo>
                </a:path>
              </a:pathLst>
            </a:custGeom>
            <a:noFill/>
            <a:ln w="12700" cap="flat" cmpd="sng">
              <a:solidFill>
                <a:schemeClr val="tx1"/>
              </a:solidFill>
              <a:prstDash val="solid"/>
              <a:round/>
              <a:headEnd type="none" w="med" len="med"/>
              <a:tailEnd type="stealth" w="lg" len="lg"/>
            </a:ln>
          </p:spPr>
          <p:txBody>
            <a:bodyPr/>
            <a:p>
              <a:endParaRPr lang="zh-CN" altLang="en-US"/>
            </a:p>
          </p:txBody>
        </p:sp>
        <p:sp>
          <p:nvSpPr>
            <p:cNvPr id="28678" name="Text Box 6"/>
            <p:cNvSpPr txBox="1"/>
            <p:nvPr/>
          </p:nvSpPr>
          <p:spPr>
            <a:xfrm>
              <a:off x="2426" y="1933"/>
              <a:ext cx="1134" cy="288"/>
            </a:xfrm>
            <a:prstGeom prst="rect">
              <a:avLst/>
            </a:prstGeom>
            <a:noFill/>
            <a:ln w="12700">
              <a:noFill/>
            </a:ln>
          </p:spPr>
          <p:txBody>
            <a:bodyPr anchor="t">
              <a:spAutoFit/>
            </a:bodyPr>
            <a:p>
              <a:pPr algn="ctr"/>
              <a:r>
                <a:rPr lang="zh-CN" altLang="en-US" sz="2400" b="1" u="none" dirty="0">
                  <a:solidFill>
                    <a:schemeClr val="tx1"/>
                  </a:solidFill>
                  <a:latin typeface="Arial" panose="020B0604020202020204" pitchFamily="34" charset="0"/>
                  <a:ea typeface="宋体" panose="02010600030101010101" pitchFamily="2" charset="-122"/>
                </a:rPr>
                <a:t>字母或数字</a:t>
              </a:r>
              <a:endParaRPr lang="zh-CN" altLang="en-US" sz="2400" b="1" u="none" dirty="0">
                <a:solidFill>
                  <a:schemeClr val="tx1"/>
                </a:solidFill>
                <a:latin typeface="Arial" panose="020B0604020202020204" pitchFamily="34" charset="0"/>
                <a:ea typeface="宋体" panose="02010600030101010101" pitchFamily="2" charset="-122"/>
              </a:endParaRPr>
            </a:p>
          </p:txBody>
        </p:sp>
        <p:sp>
          <p:nvSpPr>
            <p:cNvPr id="28679" name="Line 7"/>
            <p:cNvSpPr/>
            <p:nvPr/>
          </p:nvSpPr>
          <p:spPr>
            <a:xfrm>
              <a:off x="3107" y="2795"/>
              <a:ext cx="771" cy="0"/>
            </a:xfrm>
            <a:prstGeom prst="line">
              <a:avLst/>
            </a:prstGeom>
            <a:ln w="12700" cap="flat" cmpd="sng">
              <a:solidFill>
                <a:schemeClr val="tx1"/>
              </a:solidFill>
              <a:prstDash val="solid"/>
              <a:round/>
              <a:headEnd type="none" w="med" len="med"/>
              <a:tailEnd type="stealth" w="lg" len="lg"/>
            </a:ln>
          </p:spPr>
        </p:sp>
        <p:sp>
          <p:nvSpPr>
            <p:cNvPr id="28680" name="Text Box 8"/>
            <p:cNvSpPr txBox="1"/>
            <p:nvPr/>
          </p:nvSpPr>
          <p:spPr>
            <a:xfrm>
              <a:off x="3243" y="2523"/>
              <a:ext cx="502" cy="288"/>
            </a:xfrm>
            <a:prstGeom prst="rect">
              <a:avLst/>
            </a:prstGeom>
            <a:noFill/>
            <a:ln w="12700">
              <a:noFill/>
            </a:ln>
          </p:spPr>
          <p:txBody>
            <a:bodyPr wrap="none" anchor="t">
              <a:spAutoFit/>
            </a:bodyPr>
            <a:p>
              <a:pPr algn="ctr"/>
              <a:r>
                <a:rPr lang="zh-CN" altLang="en-US" sz="2400" b="1" u="none" dirty="0">
                  <a:solidFill>
                    <a:schemeClr val="tx1"/>
                  </a:solidFill>
                  <a:latin typeface="Arial" panose="020B0604020202020204" pitchFamily="34" charset="0"/>
                  <a:ea typeface="宋体" panose="02010600030101010101" pitchFamily="2" charset="-122"/>
                </a:rPr>
                <a:t>其它</a:t>
              </a:r>
              <a:endParaRPr lang="zh-CN" altLang="en-US" sz="2400" b="1" u="none" dirty="0">
                <a:solidFill>
                  <a:schemeClr val="tx1"/>
                </a:solidFill>
                <a:latin typeface="Arial" panose="020B0604020202020204" pitchFamily="34" charset="0"/>
                <a:ea typeface="宋体" panose="02010600030101010101" pitchFamily="2" charset="-122"/>
              </a:endParaRPr>
            </a:p>
          </p:txBody>
        </p:sp>
        <p:sp>
          <p:nvSpPr>
            <p:cNvPr id="28681" name="Oval 9"/>
            <p:cNvSpPr/>
            <p:nvPr/>
          </p:nvSpPr>
          <p:spPr>
            <a:xfrm>
              <a:off x="3878" y="2614"/>
              <a:ext cx="317" cy="318"/>
            </a:xfrm>
            <a:prstGeom prst="ellipse">
              <a:avLst/>
            </a:prstGeom>
            <a:noFill/>
            <a:ln w="12700" cap="flat" cmpd="sng">
              <a:solidFill>
                <a:schemeClr val="tx1"/>
              </a:solidFill>
              <a:prstDash val="solid"/>
              <a:round/>
              <a:headEnd type="none" w="med" len="med"/>
              <a:tailEnd type="none" w="lg" len="lg"/>
            </a:ln>
          </p:spPr>
          <p:txBody>
            <a:bodyPr wrap="none" anchor="ctr"/>
            <a:p>
              <a:pPr algn="ctr"/>
              <a:r>
                <a:rPr lang="en-US" altLang="zh-CN" sz="2800" b="1" u="none" dirty="0">
                  <a:solidFill>
                    <a:schemeClr val="tx1"/>
                  </a:solidFill>
                  <a:latin typeface="Verdana" panose="020B0604030504040204" pitchFamily="34" charset="0"/>
                </a:rPr>
                <a:t>j</a:t>
              </a:r>
              <a:endParaRPr lang="en-US" altLang="zh-CN" sz="2800" b="1" u="none" dirty="0">
                <a:solidFill>
                  <a:schemeClr val="tx1"/>
                </a:solidFill>
                <a:latin typeface="Verdana" panose="020B0604030504040204" pitchFamily="34" charset="0"/>
              </a:endParaRPr>
            </a:p>
          </p:txBody>
        </p:sp>
      </p:grpSp>
      <p:sp>
        <p:nvSpPr>
          <p:cNvPr id="143370" name="Rectangle 10"/>
          <p:cNvSpPr/>
          <p:nvPr/>
        </p:nvSpPr>
        <p:spPr>
          <a:xfrm>
            <a:off x="3857625" y="3087688"/>
            <a:ext cx="4697413" cy="1565275"/>
          </a:xfrm>
          <a:prstGeom prst="rect">
            <a:avLst/>
          </a:prstGeom>
          <a:solidFill>
            <a:srgbClr val="FFFF99"/>
          </a:solidFill>
          <a:ln w="12700" cap="flat" cmpd="sng">
            <a:solidFill>
              <a:srgbClr val="FF3300"/>
            </a:solidFill>
            <a:prstDash val="solid"/>
            <a:miter/>
            <a:headEnd type="none" w="med" len="med"/>
            <a:tailEnd type="none" w="lg" len="lg"/>
          </a:ln>
        </p:spPr>
        <p:txBody>
          <a:bodyPr anchor="ctr">
            <a:spAutoFit/>
          </a:bodyPr>
          <a:p>
            <a:pPr indent="269875"/>
            <a:r>
              <a:rPr lang="en-US" altLang="zh-CN" sz="2400" b="1" u="none" dirty="0">
                <a:solidFill>
                  <a:schemeClr val="tx1"/>
                </a:solidFill>
                <a:latin typeface="Times New Roman" panose="02020603050405020304" pitchFamily="18" charset="0"/>
              </a:rPr>
              <a:t>GetChar( );</a:t>
            </a:r>
            <a:endParaRPr lang="en-US" altLang="zh-CN" sz="2400" b="1" u="none" dirty="0">
              <a:solidFill>
                <a:schemeClr val="tx1"/>
              </a:solidFill>
              <a:latin typeface="Times New Roman" panose="02020603050405020304" pitchFamily="18" charset="0"/>
            </a:endParaRPr>
          </a:p>
          <a:p>
            <a:pPr indent="269875"/>
            <a:r>
              <a:rPr lang="en-US" altLang="zh-CN" sz="2400" b="1" u="none" dirty="0">
                <a:solidFill>
                  <a:schemeClr val="tx1"/>
                </a:solidFill>
                <a:latin typeface="Times New Roman" panose="02020603050405020304" pitchFamily="18" charset="0"/>
              </a:rPr>
              <a:t>while (IsLetter( ) or IsDigit( ))</a:t>
            </a:r>
            <a:endParaRPr lang="en-US" altLang="zh-CN" sz="2400" b="1" u="none" dirty="0">
              <a:solidFill>
                <a:schemeClr val="tx1"/>
              </a:solidFill>
              <a:latin typeface="Times New Roman" panose="02020603050405020304" pitchFamily="18" charset="0"/>
            </a:endParaRPr>
          </a:p>
          <a:p>
            <a:pPr indent="269875"/>
            <a:r>
              <a:rPr lang="en-US" altLang="zh-CN" sz="2400" b="1" u="none" dirty="0">
                <a:solidFill>
                  <a:schemeClr val="tx1"/>
                </a:solidFill>
                <a:latin typeface="Times New Roman" panose="02020603050405020304" pitchFamily="18" charset="0"/>
              </a:rPr>
              <a:t>	GetChar( );</a:t>
            </a:r>
            <a:endParaRPr lang="en-US" altLang="zh-CN" sz="2400" b="1" u="none" dirty="0">
              <a:solidFill>
                <a:schemeClr val="tx1"/>
              </a:solidFill>
              <a:latin typeface="Times New Roman" panose="02020603050405020304" pitchFamily="18" charset="0"/>
            </a:endParaRPr>
          </a:p>
          <a:p>
            <a:pPr indent="269875"/>
            <a:r>
              <a:rPr lang="en-US" altLang="zh-CN" sz="2400" b="1" u="none" dirty="0">
                <a:solidFill>
                  <a:schemeClr val="tx1"/>
                </a:solidFill>
                <a:latin typeface="Times New Roman" panose="02020603050405020304" pitchFamily="18" charset="0"/>
              </a:rPr>
              <a:t>…</a:t>
            </a:r>
            <a:r>
              <a:rPr lang="zh-CN" altLang="en-US" sz="2400" b="1" u="none" dirty="0">
                <a:solidFill>
                  <a:schemeClr val="tx1"/>
                </a:solidFill>
                <a:latin typeface="Times New Roman" panose="02020603050405020304" pitchFamily="18" charset="0"/>
                <a:ea typeface="宋体" panose="02010600030101010101" pitchFamily="2" charset="-122"/>
              </a:rPr>
              <a:t>状态</a:t>
            </a:r>
            <a:r>
              <a:rPr lang="en-US" altLang="zh-CN" sz="2400" b="1" u="none" dirty="0">
                <a:solidFill>
                  <a:schemeClr val="tx1"/>
                </a:solidFill>
                <a:latin typeface="Times New Roman" panose="02020603050405020304" pitchFamily="18" charset="0"/>
              </a:rPr>
              <a:t>j</a:t>
            </a:r>
            <a:r>
              <a:rPr lang="zh-CN" altLang="en-US" sz="2400" b="1" u="none" dirty="0">
                <a:solidFill>
                  <a:schemeClr val="tx1"/>
                </a:solidFill>
                <a:latin typeface="Times New Roman" panose="02020603050405020304" pitchFamily="18" charset="0"/>
                <a:ea typeface="宋体" panose="02010600030101010101" pitchFamily="2" charset="-122"/>
              </a:rPr>
              <a:t>的对应程序段</a:t>
            </a:r>
            <a:r>
              <a:rPr lang="en-US" altLang="zh-CN" sz="2400" b="1" u="none" dirty="0">
                <a:solidFill>
                  <a:schemeClr val="tx1"/>
                </a:solidFill>
                <a:latin typeface="Times New Roman" panose="02020603050405020304" pitchFamily="18" charset="0"/>
              </a:rPr>
              <a:t>…</a:t>
            </a:r>
            <a:endParaRPr lang="en-US" altLang="zh-CN" sz="24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370"/>
                                        </p:tgtEl>
                                        <p:attrNameLst>
                                          <p:attrName>style.visibility</p:attrName>
                                        </p:attrNameLst>
                                      </p:cBhvr>
                                      <p:to>
                                        <p:strVal val="visible"/>
                                      </p:to>
                                    </p:set>
                                    <p:animEffect transition="in" filter="wipe(up)">
                                      <p:cBhvr>
                                        <p:cTn id="12"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44386" name="Rectangle 2"/>
          <p:cNvSpPr>
            <a:spLocks noGrp="1"/>
          </p:cNvSpPr>
          <p:nvPr>
            <p:ph idx="1"/>
          </p:nvPr>
        </p:nvSpPr>
        <p:spPr>
          <a:xfrm>
            <a:off x="539750" y="1196975"/>
            <a:ext cx="8229600" cy="4752975"/>
          </a:xfrm>
        </p:spPr>
        <p:txBody>
          <a:bodyPr vert="horz" wrap="square" lIns="91440" tIns="45720" rIns="91440" bIns="45720" anchor="t"/>
          <a:p>
            <a:pPr eaLnBrk="1" hangingPunct="1">
              <a:lnSpc>
                <a:spcPct val="90000"/>
              </a:lnSpc>
              <a:buNone/>
            </a:pPr>
            <a:r>
              <a:rPr lang="en-US" altLang="zh-CN" b="1" dirty="0"/>
              <a:t>3 </a:t>
            </a:r>
            <a:r>
              <a:rPr lang="en-US" altLang="en-US" b="1" dirty="0"/>
              <a:t>状态转换图的实现</a:t>
            </a:r>
            <a:endParaRPr lang="en-US" altLang="en-US" b="1" dirty="0"/>
          </a:p>
          <a:p>
            <a:pPr marL="952500" lvl="1" indent="-381000" eaLnBrk="1" hangingPunct="1">
              <a:lnSpc>
                <a:spcPct val="90000"/>
              </a:lnSpc>
              <a:buNone/>
            </a:pPr>
            <a:r>
              <a:rPr lang="en-US" altLang="en-US" b="1" dirty="0"/>
              <a:t>3)终态结表示识别出某种单词符号，因此，对应语句为</a:t>
            </a:r>
            <a:endParaRPr lang="en-US" altLang="en-US" b="1" dirty="0"/>
          </a:p>
          <a:p>
            <a:pPr marL="952500" lvl="1" indent="-381000" eaLnBrk="1" hangingPunct="1">
              <a:lnSpc>
                <a:spcPct val="90000"/>
              </a:lnSpc>
              <a:spcBef>
                <a:spcPct val="0"/>
              </a:spcBef>
              <a:buNone/>
            </a:pPr>
            <a:r>
              <a:rPr lang="en-US" altLang="en-US" b="1" dirty="0"/>
              <a:t>  </a:t>
            </a:r>
            <a:r>
              <a:rPr lang="en-US" altLang="zh-CN" b="1" dirty="0">
                <a:solidFill>
                  <a:srgbClr val="FF3300"/>
                </a:solidFill>
              </a:rPr>
              <a:t>RETURN (C，VAL)</a:t>
            </a:r>
            <a:endParaRPr lang="en-US" altLang="zh-CN" b="1" dirty="0">
              <a:solidFill>
                <a:srgbClr val="FF3300"/>
              </a:solidFill>
            </a:endParaRPr>
          </a:p>
          <a:p>
            <a:pPr marL="952500" lvl="1" indent="-381000" eaLnBrk="1" hangingPunct="1">
              <a:lnSpc>
                <a:spcPct val="90000"/>
              </a:lnSpc>
              <a:spcBef>
                <a:spcPct val="0"/>
              </a:spcBef>
              <a:buNone/>
            </a:pPr>
            <a:r>
              <a:rPr lang="en-US" altLang="zh-CN" b="1" dirty="0"/>
              <a:t> </a:t>
            </a:r>
            <a:r>
              <a:rPr lang="en-US" altLang="en-US" b="1" dirty="0"/>
              <a:t>其中，</a:t>
            </a:r>
            <a:r>
              <a:rPr lang="en-US" altLang="zh-CN" b="1" dirty="0"/>
              <a:t>C</a:t>
            </a:r>
            <a:r>
              <a:rPr lang="en-US" altLang="en-US" b="1" dirty="0"/>
              <a:t>为单词种别，</a:t>
            </a:r>
            <a:r>
              <a:rPr lang="en-US" altLang="zh-CN" b="1" dirty="0"/>
              <a:t>VAL</a:t>
            </a:r>
            <a:r>
              <a:rPr lang="en-US" altLang="en-US" b="1" dirty="0"/>
              <a:t>为单词自身值.</a:t>
            </a:r>
            <a:endParaRPr lang="en-US"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6">
                                            <p:txEl>
                                              <p:charRg st="0" end="11"/>
                                            </p:txEl>
                                          </p:spTgt>
                                        </p:tgtEl>
                                        <p:attrNameLst>
                                          <p:attrName>style.visibility</p:attrName>
                                        </p:attrNameLst>
                                      </p:cBhvr>
                                      <p:to>
                                        <p:strVal val="visible"/>
                                      </p:to>
                                    </p:set>
                                    <p:animEffect transition="in" filter="wipe(up)">
                                      <p:cBhvr>
                                        <p:cTn id="7" dur="500"/>
                                        <p:tgtEl>
                                          <p:spTgt spid="144386">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386">
                                            <p:txEl>
                                              <p:charRg st="11" end="37"/>
                                            </p:txEl>
                                          </p:spTgt>
                                        </p:tgtEl>
                                        <p:attrNameLst>
                                          <p:attrName>style.visibility</p:attrName>
                                        </p:attrNameLst>
                                      </p:cBhvr>
                                      <p:to>
                                        <p:strVal val="visible"/>
                                      </p:to>
                                    </p:set>
                                    <p:animEffect transition="in" filter="wipe(up)">
                                      <p:cBhvr>
                                        <p:cTn id="12" dur="500"/>
                                        <p:tgtEl>
                                          <p:spTgt spid="144386">
                                            <p:txEl>
                                              <p:charRg st="11"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386">
                                            <p:txEl>
                                              <p:charRg st="37" end="54"/>
                                            </p:txEl>
                                          </p:spTgt>
                                        </p:tgtEl>
                                        <p:attrNameLst>
                                          <p:attrName>style.visibility</p:attrName>
                                        </p:attrNameLst>
                                      </p:cBhvr>
                                      <p:to>
                                        <p:strVal val="visible"/>
                                      </p:to>
                                    </p:set>
                                    <p:animEffect transition="in" filter="wipe(up)">
                                      <p:cBhvr>
                                        <p:cTn id="17" dur="500"/>
                                        <p:tgtEl>
                                          <p:spTgt spid="144386">
                                            <p:txEl>
                                              <p:charRg st="37"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4386">
                                            <p:txEl>
                                              <p:charRg st="54" end="76"/>
                                            </p:txEl>
                                          </p:spTgt>
                                        </p:tgtEl>
                                        <p:attrNameLst>
                                          <p:attrName>style.visibility</p:attrName>
                                        </p:attrNameLst>
                                      </p:cBhvr>
                                      <p:to>
                                        <p:strVal val="visible"/>
                                      </p:to>
                                    </p:set>
                                    <p:animEffect transition="in" filter="wipe(up)">
                                      <p:cBhvr>
                                        <p:cTn id="22" dur="500"/>
                                        <p:tgtEl>
                                          <p:spTgt spid="144386">
                                            <p:txEl>
                                              <p:charRg st="54"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ldLvl="2"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7651" name="Rectangle 3"/>
          <p:cNvSpPr>
            <a:spLocks noGrp="1"/>
          </p:cNvSpPr>
          <p:nvPr>
            <p:ph idx="1"/>
          </p:nvPr>
        </p:nvSpPr>
        <p:spPr>
          <a:xfrm>
            <a:off x="685800" y="457200"/>
            <a:ext cx="7848600" cy="5564188"/>
          </a:xfrm>
        </p:spPr>
        <p:txBody>
          <a:bodyPr vert="horz" wrap="square" lIns="91440" tIns="45720" rIns="91440" bIns="45720" anchor="t"/>
          <a:p>
            <a:pPr eaLnBrk="1" hangingPunct="1"/>
            <a:r>
              <a:rPr lang="en-US" altLang="en-US" b="1" dirty="0">
                <a:latin typeface="Courier New" panose="02070309020205020404" pitchFamily="49" charset="0"/>
              </a:rPr>
              <a:t>全局变量与过程</a:t>
            </a:r>
            <a:endParaRPr lang="en-US" altLang="en-US" b="1" dirty="0">
              <a:latin typeface="Courier New" panose="02070309020205020404" pitchFamily="49" charset="0"/>
            </a:endParaRPr>
          </a:p>
          <a:p>
            <a:pPr eaLnBrk="1" hangingPunct="1">
              <a:buNone/>
            </a:pPr>
            <a:r>
              <a:rPr lang="en-US" altLang="en-US" b="1" dirty="0">
                <a:latin typeface="Courier New" panose="02070309020205020404" pitchFamily="49" charset="0"/>
              </a:rPr>
              <a:t>1)</a:t>
            </a:r>
            <a:r>
              <a:rPr lang="en-US" altLang="zh-CN" b="1" dirty="0">
                <a:latin typeface="Courier New" panose="02070309020205020404" pitchFamily="49" charset="0"/>
              </a:rPr>
              <a:t>ch</a:t>
            </a:r>
            <a:r>
              <a:rPr lang="en-US" altLang="zh-CN" b="1" dirty="0">
                <a:latin typeface="Courier New" panose="02070309020205020404" pitchFamily="49" charset="0"/>
              </a:rPr>
              <a:t> </a:t>
            </a:r>
            <a:r>
              <a:rPr lang="en-US" altLang="en-US" b="1" dirty="0">
                <a:latin typeface="Courier New" panose="02070309020205020404" pitchFamily="49" charset="0"/>
              </a:rPr>
              <a:t>字符变量、存放最新读入的源程序字符</a:t>
            </a:r>
            <a:endParaRPr lang="en-US" altLang="en-US" b="1" dirty="0">
              <a:latin typeface="Courier New" panose="02070309020205020404" pitchFamily="49" charset="0"/>
            </a:endParaRPr>
          </a:p>
          <a:p>
            <a:pPr eaLnBrk="1" hangingPunct="1">
              <a:buNone/>
            </a:pPr>
            <a:r>
              <a:rPr lang="en-US" altLang="en-US" b="1" dirty="0">
                <a:latin typeface="Courier New" panose="02070309020205020404" pitchFamily="49" charset="0"/>
              </a:rPr>
              <a:t>2)</a:t>
            </a:r>
            <a:r>
              <a:rPr lang="en-US" altLang="zh-CN" b="1" dirty="0">
                <a:latin typeface="Courier New" panose="02070309020205020404" pitchFamily="49" charset="0"/>
              </a:rPr>
              <a:t>strToken</a:t>
            </a:r>
            <a:r>
              <a:rPr lang="en-US" altLang="zh-CN" b="1" dirty="0">
                <a:latin typeface="Courier New" panose="02070309020205020404" pitchFamily="49" charset="0"/>
              </a:rPr>
              <a:t> </a:t>
            </a:r>
            <a:r>
              <a:rPr lang="en-US" altLang="en-US" b="1" dirty="0">
                <a:latin typeface="Courier New" panose="02070309020205020404" pitchFamily="49" charset="0"/>
              </a:rPr>
              <a:t>字符数组，存放构成单词符号的字符串</a:t>
            </a:r>
            <a:endParaRPr lang="en-US" altLang="en-US" b="1" dirty="0">
              <a:latin typeface="Courier New" panose="02070309020205020404" pitchFamily="49" charset="0"/>
            </a:endParaRPr>
          </a:p>
          <a:p>
            <a:pPr eaLnBrk="1" hangingPunct="1">
              <a:buNone/>
            </a:pPr>
            <a:r>
              <a:rPr lang="en-US" altLang="en-US" b="1" dirty="0">
                <a:latin typeface="Courier New" panose="02070309020205020404" pitchFamily="49" charset="0"/>
              </a:rPr>
              <a:t>3)</a:t>
            </a:r>
            <a:r>
              <a:rPr lang="en-US" altLang="zh-CN" b="1" dirty="0">
                <a:latin typeface="Courier New" panose="02070309020205020404" pitchFamily="49" charset="0"/>
              </a:rPr>
              <a:t>GetChar</a:t>
            </a:r>
            <a:r>
              <a:rPr lang="en-US" altLang="zh-CN" b="1" dirty="0">
                <a:latin typeface="Courier New" panose="02070309020205020404" pitchFamily="49" charset="0"/>
              </a:rPr>
              <a:t> </a:t>
            </a:r>
            <a:r>
              <a:rPr lang="en-US" altLang="en-US" b="1" dirty="0">
                <a:latin typeface="Courier New" panose="02070309020205020404" pitchFamily="49" charset="0"/>
              </a:rPr>
              <a:t>子程序过程，把下一个字符读入到 </a:t>
            </a:r>
            <a:r>
              <a:rPr lang="en-US" altLang="zh-CN" b="1" dirty="0">
                <a:latin typeface="Courier New" panose="02070309020205020404" pitchFamily="49" charset="0"/>
              </a:rPr>
              <a:t>ch</a:t>
            </a:r>
            <a:r>
              <a:rPr lang="en-US" altLang="zh-CN" b="1" dirty="0">
                <a:latin typeface="Courier New" panose="02070309020205020404" pitchFamily="49" charset="0"/>
              </a:rPr>
              <a:t> </a:t>
            </a:r>
            <a:r>
              <a:rPr lang="en-US" altLang="en-US" b="1" dirty="0">
                <a:latin typeface="Courier New" panose="02070309020205020404" pitchFamily="49" charset="0"/>
              </a:rPr>
              <a:t>中</a:t>
            </a:r>
            <a:endParaRPr lang="en-US" altLang="en-US" b="1" dirty="0">
              <a:latin typeface="Courier New" panose="02070309020205020404" pitchFamily="49" charset="0"/>
            </a:endParaRPr>
          </a:p>
          <a:p>
            <a:pPr eaLnBrk="1" hangingPunct="1">
              <a:buNone/>
            </a:pPr>
            <a:r>
              <a:rPr lang="en-US" altLang="en-US" b="1" dirty="0">
                <a:latin typeface="Courier New" panose="02070309020205020404" pitchFamily="49" charset="0"/>
              </a:rPr>
              <a:t>4)</a:t>
            </a:r>
            <a:r>
              <a:rPr lang="en-US" altLang="zh-CN" b="1" dirty="0">
                <a:latin typeface="Courier New" panose="02070309020205020404" pitchFamily="49" charset="0"/>
              </a:rPr>
              <a:t>GetBC</a:t>
            </a:r>
            <a:r>
              <a:rPr lang="en-US" altLang="zh-CN" b="1" dirty="0">
                <a:latin typeface="Courier New" panose="02070309020205020404" pitchFamily="49" charset="0"/>
              </a:rPr>
              <a:t> </a:t>
            </a:r>
            <a:r>
              <a:rPr lang="en-US" altLang="en-US" b="1" dirty="0">
                <a:latin typeface="Courier New" panose="02070309020205020404" pitchFamily="49" charset="0"/>
              </a:rPr>
              <a:t>子程序过程，跳过空白符，直至 </a:t>
            </a:r>
            <a:r>
              <a:rPr lang="en-US" altLang="zh-CN" b="1" dirty="0">
                <a:latin typeface="Courier New" panose="02070309020205020404" pitchFamily="49" charset="0"/>
              </a:rPr>
              <a:t>ch</a:t>
            </a:r>
            <a:r>
              <a:rPr lang="en-US" altLang="zh-CN" b="1" dirty="0">
                <a:latin typeface="Courier New" panose="02070309020205020404" pitchFamily="49" charset="0"/>
              </a:rPr>
              <a:t> </a:t>
            </a:r>
            <a:r>
              <a:rPr lang="en-US" altLang="en-US" b="1" dirty="0">
                <a:latin typeface="Courier New" panose="02070309020205020404" pitchFamily="49" charset="0"/>
              </a:rPr>
              <a:t>中读入一非空白符</a:t>
            </a:r>
            <a:endParaRPr lang="en-US" altLang="en-US" b="1" dirty="0">
              <a:latin typeface="Courier New" panose="02070309020205020404" pitchFamily="49" charset="0"/>
            </a:endParaRPr>
          </a:p>
          <a:p>
            <a:pPr eaLnBrk="1" hangingPunct="1">
              <a:buNone/>
            </a:pPr>
            <a:r>
              <a:rPr lang="en-US" altLang="en-US" b="1" dirty="0">
                <a:latin typeface="Courier New" panose="02070309020205020404" pitchFamily="49" charset="0"/>
              </a:rPr>
              <a:t>5)</a:t>
            </a:r>
            <a:r>
              <a:rPr lang="en-US" altLang="zh-CN" b="1" dirty="0">
                <a:latin typeface="Courier New" panose="02070309020205020404" pitchFamily="49" charset="0"/>
              </a:rPr>
              <a:t>C</a:t>
            </a:r>
            <a:r>
              <a:rPr lang="en-US" altLang="zh-CN" b="1" dirty="0">
                <a:latin typeface="Courier New" panose="02070309020205020404" pitchFamily="49" charset="0"/>
              </a:rPr>
              <a:t>oncat</a:t>
            </a:r>
            <a:r>
              <a:rPr lang="en-US" altLang="zh-CN" b="1" dirty="0">
                <a:latin typeface="Courier New" panose="02070309020205020404" pitchFamily="49" charset="0"/>
              </a:rPr>
              <a:t> </a:t>
            </a:r>
            <a:r>
              <a:rPr lang="en-US" altLang="en-US" b="1" dirty="0">
                <a:latin typeface="Courier New" panose="02070309020205020404" pitchFamily="49" charset="0"/>
              </a:rPr>
              <a:t>子程序，把</a:t>
            </a:r>
            <a:r>
              <a:rPr lang="en-US" altLang="zh-CN" b="1" dirty="0">
                <a:latin typeface="Courier New" panose="02070309020205020404" pitchFamily="49" charset="0"/>
              </a:rPr>
              <a:t>ch</a:t>
            </a:r>
            <a:r>
              <a:rPr lang="en-US" altLang="en-US" b="1" dirty="0">
                <a:latin typeface="Courier New" panose="02070309020205020404" pitchFamily="49" charset="0"/>
              </a:rPr>
              <a:t>中的字符连接到 </a:t>
            </a:r>
            <a:r>
              <a:rPr lang="en-US" altLang="zh-CN" b="1" dirty="0">
                <a:latin typeface="Courier New" panose="02070309020205020404" pitchFamily="49" charset="0"/>
              </a:rPr>
              <a:t>strToken</a:t>
            </a:r>
            <a:r>
              <a:rPr lang="en-US" altLang="zh-CN" b="1" dirty="0">
                <a:latin typeface="Courier New" panose="02070309020205020404" pitchFamily="49" charset="0"/>
              </a:rPr>
              <a:t> </a:t>
            </a:r>
            <a:endParaRPr lang="en-US" altLang="zh-CN" b="1" dirty="0">
              <a:latin typeface="Courier New" panose="02070309020205020404" pitchFamily="49"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1">
                                            <p:txEl>
                                              <p:charRg st="0" end="8"/>
                                            </p:txEl>
                                          </p:spTgt>
                                        </p:tgtEl>
                                        <p:attrNameLst>
                                          <p:attrName>style.visibility</p:attrName>
                                        </p:attrNameLst>
                                      </p:cBhvr>
                                      <p:to>
                                        <p:strVal val="visible"/>
                                      </p:to>
                                    </p:set>
                                    <p:animEffect transition="in" filter="wipe(up)">
                                      <p:cBhvr>
                                        <p:cTn id="7" dur="500"/>
                                        <p:tgtEl>
                                          <p:spTgt spid="27651">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1">
                                            <p:txEl>
                                              <p:charRg st="8" end="31"/>
                                            </p:txEl>
                                          </p:spTgt>
                                        </p:tgtEl>
                                        <p:attrNameLst>
                                          <p:attrName>style.visibility</p:attrName>
                                        </p:attrNameLst>
                                      </p:cBhvr>
                                      <p:to>
                                        <p:strVal val="visible"/>
                                      </p:to>
                                    </p:set>
                                    <p:animEffect transition="in" filter="wipe(up)">
                                      <p:cBhvr>
                                        <p:cTn id="12" dur="500"/>
                                        <p:tgtEl>
                                          <p:spTgt spid="27651">
                                            <p:txEl>
                                              <p:charRg st="8"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651">
                                            <p:txEl>
                                              <p:charRg st="31" end="60"/>
                                            </p:txEl>
                                          </p:spTgt>
                                        </p:tgtEl>
                                        <p:attrNameLst>
                                          <p:attrName>style.visibility</p:attrName>
                                        </p:attrNameLst>
                                      </p:cBhvr>
                                      <p:to>
                                        <p:strVal val="visible"/>
                                      </p:to>
                                    </p:set>
                                    <p:animEffect transition="in" filter="wipe(up)">
                                      <p:cBhvr>
                                        <p:cTn id="17" dur="500"/>
                                        <p:tgtEl>
                                          <p:spTgt spid="27651">
                                            <p:txEl>
                                              <p:charRg st="31"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651">
                                            <p:txEl>
                                              <p:charRg st="60" end="91"/>
                                            </p:txEl>
                                          </p:spTgt>
                                        </p:tgtEl>
                                        <p:attrNameLst>
                                          <p:attrName>style.visibility</p:attrName>
                                        </p:attrNameLst>
                                      </p:cBhvr>
                                      <p:to>
                                        <p:strVal val="visible"/>
                                      </p:to>
                                    </p:set>
                                    <p:animEffect transition="in" filter="wipe(up)">
                                      <p:cBhvr>
                                        <p:cTn id="22" dur="500"/>
                                        <p:tgtEl>
                                          <p:spTgt spid="27651">
                                            <p:txEl>
                                              <p:charRg st="60" end="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651">
                                            <p:txEl>
                                              <p:charRg st="91" end="126"/>
                                            </p:txEl>
                                          </p:spTgt>
                                        </p:tgtEl>
                                        <p:attrNameLst>
                                          <p:attrName>style.visibility</p:attrName>
                                        </p:attrNameLst>
                                      </p:cBhvr>
                                      <p:to>
                                        <p:strVal val="visible"/>
                                      </p:to>
                                    </p:set>
                                    <p:animEffect transition="in" filter="wipe(up)">
                                      <p:cBhvr>
                                        <p:cTn id="27" dur="500"/>
                                        <p:tgtEl>
                                          <p:spTgt spid="27651">
                                            <p:txEl>
                                              <p:charRg st="91" end="1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651">
                                            <p:txEl>
                                              <p:charRg st="126" end="160"/>
                                            </p:txEl>
                                          </p:spTgt>
                                        </p:tgtEl>
                                        <p:attrNameLst>
                                          <p:attrName>style.visibility</p:attrName>
                                        </p:attrNameLst>
                                      </p:cBhvr>
                                      <p:to>
                                        <p:strVal val="visible"/>
                                      </p:to>
                                    </p:set>
                                    <p:animEffect transition="in" filter="wipe(up)">
                                      <p:cBhvr>
                                        <p:cTn id="32" dur="500"/>
                                        <p:tgtEl>
                                          <p:spTgt spid="27651">
                                            <p:txEl>
                                              <p:charRg st="126"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8675" name="Rectangle 3"/>
          <p:cNvSpPr>
            <a:spLocks noGrp="1"/>
          </p:cNvSpPr>
          <p:nvPr>
            <p:ph idx="1"/>
          </p:nvPr>
        </p:nvSpPr>
        <p:spPr>
          <a:xfrm>
            <a:off x="685800" y="457200"/>
            <a:ext cx="8001000" cy="5867400"/>
          </a:xfrm>
        </p:spPr>
        <p:txBody>
          <a:bodyPr vert="horz" wrap="square" lIns="91440" tIns="45720" rIns="91440" bIns="45720" anchor="t"/>
          <a:p>
            <a:pPr eaLnBrk="1" hangingPunct="1">
              <a:lnSpc>
                <a:spcPct val="90000"/>
              </a:lnSpc>
              <a:buNone/>
            </a:pPr>
            <a:r>
              <a:rPr lang="en-US" altLang="zh-CN" b="1" dirty="0">
                <a:latin typeface="Courier New" panose="02070309020205020404" pitchFamily="49" charset="0"/>
              </a:rPr>
              <a:t>6)</a:t>
            </a:r>
            <a:r>
              <a:rPr lang="en-US" altLang="zh-CN" b="1" dirty="0">
                <a:latin typeface="Courier New" panose="02070309020205020404" pitchFamily="49" charset="0"/>
              </a:rPr>
              <a:t>IsLetter</a:t>
            </a:r>
            <a:r>
              <a:rPr lang="zh-CN" altLang="en-US" b="1" dirty="0">
                <a:latin typeface="Courier New" panose="02070309020205020404" pitchFamily="49" charset="0"/>
              </a:rPr>
              <a:t>和</a:t>
            </a:r>
            <a:r>
              <a:rPr lang="zh-CN" altLang="x-none" b="1" dirty="0">
                <a:latin typeface="Courier New" panose="02070309020205020404" pitchFamily="49" charset="0"/>
              </a:rPr>
              <a:t> </a:t>
            </a:r>
            <a:r>
              <a:rPr lang="en-US" altLang="zh-CN" b="1" dirty="0">
                <a:latin typeface="Courier New" panose="02070309020205020404" pitchFamily="49" charset="0"/>
              </a:rPr>
              <a:t>IsDisgital</a:t>
            </a:r>
            <a:r>
              <a:rPr lang="en-US" altLang="zh-CN" b="1" dirty="0">
                <a:latin typeface="Courier New" panose="02070309020205020404" pitchFamily="49" charset="0"/>
              </a:rPr>
              <a:t> </a:t>
            </a:r>
            <a:r>
              <a:rPr lang="zh-CN" altLang="en-US" b="1" dirty="0">
                <a:latin typeface="Courier New" panose="02070309020205020404" pitchFamily="49" charset="0"/>
              </a:rPr>
              <a:t>布尔函数，判断</a:t>
            </a:r>
            <a:r>
              <a:rPr lang="en-US" altLang="zh-CN" b="1" dirty="0">
                <a:latin typeface="Courier New" panose="02070309020205020404" pitchFamily="49" charset="0"/>
              </a:rPr>
              <a:t>ch</a:t>
            </a:r>
            <a:r>
              <a:rPr lang="en-US" altLang="en-US" b="1" dirty="0">
                <a:latin typeface="Courier New" panose="02070309020205020404" pitchFamily="49" charset="0"/>
              </a:rPr>
              <a:t>中字符是否为字母</a:t>
            </a:r>
            <a:r>
              <a:rPr lang="zh-CN" altLang="x-none" b="1" dirty="0">
                <a:latin typeface="Courier New" panose="02070309020205020404" pitchFamily="49" charset="0"/>
              </a:rPr>
              <a:t>和数字</a:t>
            </a:r>
            <a:endParaRPr lang="zh-CN" altLang="en-US" b="1" dirty="0">
              <a:latin typeface="Courier New" panose="02070309020205020404" pitchFamily="49" charset="0"/>
            </a:endParaRPr>
          </a:p>
          <a:p>
            <a:pPr eaLnBrk="1" hangingPunct="1">
              <a:lnSpc>
                <a:spcPct val="90000"/>
              </a:lnSpc>
              <a:buNone/>
            </a:pPr>
            <a:r>
              <a:rPr lang="en-US" altLang="en-US" b="1" dirty="0">
                <a:latin typeface="Courier New" panose="02070309020205020404" pitchFamily="49" charset="0"/>
              </a:rPr>
              <a:t>7)</a:t>
            </a:r>
            <a:r>
              <a:rPr lang="en-US" altLang="zh-CN" b="1" dirty="0">
                <a:latin typeface="Courier New" panose="02070309020205020404" pitchFamily="49" charset="0"/>
              </a:rPr>
              <a:t> </a:t>
            </a:r>
            <a:r>
              <a:rPr lang="en-US" altLang="zh-CN" b="1" dirty="0">
                <a:latin typeface="Courier New" panose="02070309020205020404" pitchFamily="49" charset="0"/>
              </a:rPr>
              <a:t>R</a:t>
            </a:r>
            <a:r>
              <a:rPr lang="en-US" altLang="zh-CN" b="1" dirty="0">
                <a:latin typeface="Courier New" panose="02070309020205020404" pitchFamily="49" charset="0"/>
              </a:rPr>
              <a:t>eserve</a:t>
            </a:r>
            <a:r>
              <a:rPr lang="en-US" altLang="zh-CN" b="1" dirty="0">
                <a:latin typeface="Courier New" panose="02070309020205020404" pitchFamily="49" charset="0"/>
              </a:rPr>
              <a:t> </a:t>
            </a:r>
            <a:r>
              <a:rPr lang="en-US" altLang="en-US" b="1" dirty="0">
                <a:latin typeface="Courier New" panose="02070309020205020404" pitchFamily="49" charset="0"/>
              </a:rPr>
              <a:t>整型函数，对于 </a:t>
            </a:r>
            <a:r>
              <a:rPr lang="en-US" altLang="zh-CN" b="1" dirty="0">
                <a:latin typeface="Courier New" panose="02070309020205020404" pitchFamily="49" charset="0"/>
              </a:rPr>
              <a:t>strToken</a:t>
            </a:r>
            <a:r>
              <a:rPr lang="en-US" altLang="zh-CN" b="1" dirty="0">
                <a:latin typeface="Courier New" panose="02070309020205020404" pitchFamily="49" charset="0"/>
              </a:rPr>
              <a:t> </a:t>
            </a:r>
            <a:r>
              <a:rPr lang="en-US" altLang="en-US" b="1" dirty="0">
                <a:latin typeface="Courier New" panose="02070309020205020404" pitchFamily="49" charset="0"/>
              </a:rPr>
              <a:t>中的字符串查找保留字表，若它</a:t>
            </a:r>
            <a:r>
              <a:rPr lang="zh-CN" altLang="en-US" b="1" dirty="0">
                <a:latin typeface="Courier New" panose="02070309020205020404" pitchFamily="49" charset="0"/>
              </a:rPr>
              <a:t>是保留字则给出它的编码，否则回送</a:t>
            </a:r>
            <a:r>
              <a:rPr lang="en-US" altLang="en-US" b="1" dirty="0">
                <a:latin typeface="Courier New" panose="02070309020205020404" pitchFamily="49" charset="0"/>
              </a:rPr>
              <a:t>0</a:t>
            </a:r>
            <a:endParaRPr lang="en-US" altLang="en-US" b="1" dirty="0">
              <a:latin typeface="Courier New" panose="02070309020205020404" pitchFamily="49" charset="0"/>
            </a:endParaRPr>
          </a:p>
          <a:p>
            <a:pPr eaLnBrk="1" hangingPunct="1">
              <a:lnSpc>
                <a:spcPct val="90000"/>
              </a:lnSpc>
              <a:buNone/>
            </a:pPr>
            <a:r>
              <a:rPr lang="en-US" altLang="en-US" b="1" dirty="0">
                <a:latin typeface="Courier New" panose="02070309020205020404" pitchFamily="49" charset="0"/>
              </a:rPr>
              <a:t>8) </a:t>
            </a:r>
            <a:r>
              <a:rPr lang="en-US" altLang="zh-CN" b="1" dirty="0">
                <a:latin typeface="Courier New" panose="02070309020205020404" pitchFamily="49" charset="0"/>
              </a:rPr>
              <a:t>R</a:t>
            </a:r>
            <a:r>
              <a:rPr lang="en-US" altLang="zh-CN" b="1" dirty="0">
                <a:latin typeface="Courier New" panose="02070309020205020404" pitchFamily="49" charset="0"/>
              </a:rPr>
              <a:t>etract</a:t>
            </a:r>
            <a:r>
              <a:rPr lang="en-US" altLang="zh-CN" b="1" dirty="0">
                <a:latin typeface="Courier New" panose="02070309020205020404" pitchFamily="49" charset="0"/>
              </a:rPr>
              <a:t> </a:t>
            </a:r>
            <a:r>
              <a:rPr lang="en-US" altLang="en-US" b="1" dirty="0">
                <a:latin typeface="Courier New" panose="02070309020205020404" pitchFamily="49" charset="0"/>
              </a:rPr>
              <a:t>子程序，把搜索指针回调一个字符位置</a:t>
            </a:r>
            <a:endParaRPr lang="en-US" altLang="en-US" b="1" dirty="0">
              <a:latin typeface="Courier New" panose="02070309020205020404" pitchFamily="49" charset="0"/>
            </a:endParaRPr>
          </a:p>
          <a:p>
            <a:pPr eaLnBrk="1" hangingPunct="1">
              <a:lnSpc>
                <a:spcPct val="90000"/>
              </a:lnSpc>
              <a:buNone/>
            </a:pPr>
            <a:r>
              <a:rPr lang="en-US" altLang="en-US" b="1" dirty="0">
                <a:latin typeface="Courier New" panose="02070309020205020404" pitchFamily="49" charset="0"/>
              </a:rPr>
              <a:t>9)</a:t>
            </a:r>
            <a:r>
              <a:rPr lang="en-US" altLang="zh-CN" b="1" dirty="0">
                <a:latin typeface="Courier New" panose="02070309020205020404" pitchFamily="49" charset="0"/>
              </a:rPr>
              <a:t>InsertId  </a:t>
            </a:r>
            <a:r>
              <a:rPr lang="zh-CN" altLang="en-US" b="1" dirty="0">
                <a:latin typeface="Courier New" panose="02070309020205020404" pitchFamily="49" charset="0"/>
              </a:rPr>
              <a:t>整型函数，将</a:t>
            </a:r>
            <a:r>
              <a:rPr lang="en-US" altLang="zh-CN" b="1" dirty="0">
                <a:latin typeface="Courier New" panose="02070309020205020404" pitchFamily="49" charset="0"/>
              </a:rPr>
              <a:t>strToken</a:t>
            </a:r>
            <a:r>
              <a:rPr lang="zh-CN" altLang="en-US" b="1" dirty="0">
                <a:latin typeface="Courier New" panose="02070309020205020404" pitchFamily="49" charset="0"/>
              </a:rPr>
              <a:t>中的标识符插入符号表，返回符号表指针</a:t>
            </a:r>
            <a:endParaRPr lang="zh-CN" altLang="en-US" b="1" dirty="0">
              <a:latin typeface="Courier New" panose="02070309020205020404" pitchFamily="49" charset="0"/>
            </a:endParaRPr>
          </a:p>
          <a:p>
            <a:pPr eaLnBrk="1" hangingPunct="1">
              <a:lnSpc>
                <a:spcPct val="90000"/>
              </a:lnSpc>
              <a:buNone/>
            </a:pPr>
            <a:r>
              <a:rPr lang="en-US" altLang="en-US" b="1" dirty="0">
                <a:latin typeface="Courier New" panose="02070309020205020404" pitchFamily="49" charset="0"/>
              </a:rPr>
              <a:t>10)</a:t>
            </a:r>
            <a:r>
              <a:rPr lang="en-US" altLang="zh-CN" b="1" dirty="0">
                <a:latin typeface="Courier New" panose="02070309020205020404" pitchFamily="49" charset="0"/>
              </a:rPr>
              <a:t>InsertConst  </a:t>
            </a:r>
            <a:r>
              <a:rPr lang="zh-CN" altLang="en-US" b="1" dirty="0">
                <a:latin typeface="Courier New" panose="02070309020205020404" pitchFamily="49" charset="0"/>
              </a:rPr>
              <a:t>整型函数过程，将</a:t>
            </a:r>
            <a:r>
              <a:rPr lang="en-US" altLang="zh-CN" b="1" dirty="0">
                <a:latin typeface="Courier New" panose="02070309020205020404" pitchFamily="49" charset="0"/>
              </a:rPr>
              <a:t>strToken</a:t>
            </a:r>
            <a:r>
              <a:rPr lang="zh-CN" altLang="en-US" b="1" dirty="0">
                <a:latin typeface="Courier New" panose="02070309020205020404" pitchFamily="49" charset="0"/>
              </a:rPr>
              <a:t>中的常数插入常数表，返回常数表指针。 </a:t>
            </a:r>
            <a:endParaRPr lang="zh-CN" altLang="en-US" b="1" dirty="0">
              <a:latin typeface="Courier New" panose="02070309020205020404" pitchFamily="49"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charRg st="0" end="44"/>
                                            </p:txEl>
                                          </p:spTgt>
                                        </p:tgtEl>
                                        <p:attrNameLst>
                                          <p:attrName>style.visibility</p:attrName>
                                        </p:attrNameLst>
                                      </p:cBhvr>
                                      <p:to>
                                        <p:strVal val="visible"/>
                                      </p:to>
                                    </p:set>
                                    <p:animEffect transition="in" filter="wipe(up)">
                                      <p:cBhvr>
                                        <p:cTn id="7" dur="500"/>
                                        <p:tgtEl>
                                          <p:spTgt spid="28675">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charRg st="44" end="104"/>
                                            </p:txEl>
                                          </p:spTgt>
                                        </p:tgtEl>
                                        <p:attrNameLst>
                                          <p:attrName>style.visibility</p:attrName>
                                        </p:attrNameLst>
                                      </p:cBhvr>
                                      <p:to>
                                        <p:strVal val="visible"/>
                                      </p:to>
                                    </p:set>
                                    <p:animEffect transition="in" filter="wipe(up)">
                                      <p:cBhvr>
                                        <p:cTn id="12" dur="500"/>
                                        <p:tgtEl>
                                          <p:spTgt spid="28675">
                                            <p:txEl>
                                              <p:charRg st="44"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charRg st="104" end="133"/>
                                            </p:txEl>
                                          </p:spTgt>
                                        </p:tgtEl>
                                        <p:attrNameLst>
                                          <p:attrName>style.visibility</p:attrName>
                                        </p:attrNameLst>
                                      </p:cBhvr>
                                      <p:to>
                                        <p:strVal val="visible"/>
                                      </p:to>
                                    </p:set>
                                    <p:animEffect transition="in" filter="wipe(up)">
                                      <p:cBhvr>
                                        <p:cTn id="17" dur="500"/>
                                        <p:tgtEl>
                                          <p:spTgt spid="28675">
                                            <p:txEl>
                                              <p:charRg st="104" end="1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5">
                                            <p:txEl>
                                              <p:charRg st="133" end="178"/>
                                            </p:txEl>
                                          </p:spTgt>
                                        </p:tgtEl>
                                        <p:attrNameLst>
                                          <p:attrName>style.visibility</p:attrName>
                                        </p:attrNameLst>
                                      </p:cBhvr>
                                      <p:to>
                                        <p:strVal val="visible"/>
                                      </p:to>
                                    </p:set>
                                    <p:animEffect transition="in" filter="wipe(up)">
                                      <p:cBhvr>
                                        <p:cTn id="22" dur="500"/>
                                        <p:tgtEl>
                                          <p:spTgt spid="28675">
                                            <p:txEl>
                                              <p:charRg st="133"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5">
                                            <p:txEl>
                                              <p:charRg st="178" end="230"/>
                                            </p:txEl>
                                          </p:spTgt>
                                        </p:tgtEl>
                                        <p:attrNameLst>
                                          <p:attrName>style.visibility</p:attrName>
                                        </p:attrNameLst>
                                      </p:cBhvr>
                                      <p:to>
                                        <p:strVal val="visible"/>
                                      </p:to>
                                    </p:set>
                                    <p:animEffect transition="in" filter="wipe(up)">
                                      <p:cBhvr>
                                        <p:cTn id="27" dur="500"/>
                                        <p:tgtEl>
                                          <p:spTgt spid="28675">
                                            <p:txEl>
                                              <p:charRg st="178"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9699" name="Rectangle 3"/>
          <p:cNvSpPr>
            <a:spLocks noGrp="1"/>
          </p:cNvSpPr>
          <p:nvPr>
            <p:ph idx="1"/>
          </p:nvPr>
        </p:nvSpPr>
        <p:spPr>
          <a:xfrm>
            <a:off x="457200" y="260350"/>
            <a:ext cx="8382000" cy="5832475"/>
          </a:xfrm>
        </p:spPr>
        <p:txBody>
          <a:bodyPr vert="horz" wrap="square" lIns="91440" tIns="45720" rIns="91440" bIns="45720" anchor="t"/>
          <a:p>
            <a:pPr marL="0" indent="0" algn="just" eaLnBrk="1" hangingPunct="1">
              <a:lnSpc>
                <a:spcPct val="80000"/>
              </a:lnSpc>
              <a:spcBef>
                <a:spcPct val="0"/>
              </a:spcBef>
              <a:buNone/>
            </a:pPr>
            <a:r>
              <a:rPr lang="en-US" altLang="zh-CN" sz="2400" b="1" dirty="0">
                <a:latin typeface="Courier New" panose="02070309020205020404" pitchFamily="49" charset="0"/>
              </a:rPr>
              <a:t>int code, value;</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strToken := “ ”;	/*</a:t>
            </a:r>
            <a:r>
              <a:rPr lang="zh-CN" altLang="en-US" sz="2400" b="1" dirty="0">
                <a:latin typeface="Courier New" panose="02070309020205020404" pitchFamily="49" charset="0"/>
              </a:rPr>
              <a:t>置</a:t>
            </a:r>
            <a:r>
              <a:rPr lang="en-US" altLang="zh-CN" sz="2400" b="1" dirty="0">
                <a:latin typeface="Courier New" panose="02070309020205020404" pitchFamily="49" charset="0"/>
              </a:rPr>
              <a:t>strToken</a:t>
            </a:r>
            <a:r>
              <a:rPr lang="zh-CN" altLang="en-US" sz="2400" b="1" dirty="0">
                <a:latin typeface="Courier New" panose="02070309020205020404" pitchFamily="49" charset="0"/>
              </a:rPr>
              <a:t>为空串*</a:t>
            </a:r>
            <a:r>
              <a:rPr lang="en-US" altLang="zh-CN" sz="2400" b="1" dirty="0">
                <a:latin typeface="Courier New" panose="02070309020205020404" pitchFamily="49" charset="0"/>
              </a:rPr>
              <a:t>/</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GetChar(); GetBC();</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if (IsLetter())</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begin</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while (IsLetter() or IsDigit())</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begin</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Concat(); GetChar(); </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end</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Retract();</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code := Reserve();</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if (code = 0)</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begin</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value := InsertId(strToken);</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return ($ID, value);</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end</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else</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		return (code, -);	</a:t>
            </a:r>
            <a:endParaRPr lang="en-US" altLang="zh-CN" sz="2400" b="1" dirty="0">
              <a:latin typeface="Courier New" panose="02070309020205020404" pitchFamily="49" charset="0"/>
            </a:endParaRPr>
          </a:p>
          <a:p>
            <a:pPr marL="0" indent="0" algn="just" eaLnBrk="1" hangingPunct="1">
              <a:lnSpc>
                <a:spcPct val="80000"/>
              </a:lnSpc>
              <a:spcBef>
                <a:spcPct val="0"/>
              </a:spcBef>
              <a:buNone/>
            </a:pPr>
            <a:r>
              <a:rPr lang="en-US" altLang="zh-CN" sz="2400" b="1" dirty="0">
                <a:latin typeface="Courier New" panose="02070309020205020404" pitchFamily="49" charset="0"/>
              </a:rPr>
              <a:t>end</a:t>
            </a:r>
            <a:endParaRPr lang="en-US" altLang="zh-CN" sz="2400" b="1" dirty="0">
              <a:latin typeface="Courier New" panose="02070309020205020404" pitchFamily="49"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9699">
                                            <p:txEl>
                                              <p:charRg st="0" end="17"/>
                                            </p:txEl>
                                          </p:spTgt>
                                        </p:tgtEl>
                                        <p:attrNameLst>
                                          <p:attrName>style.visibility</p:attrName>
                                        </p:attrNameLst>
                                      </p:cBhvr>
                                      <p:to>
                                        <p:strVal val="visible"/>
                                      </p:to>
                                    </p:set>
                                    <p:anim calcmode="discrete" valueType="clr">
                                      <p:cBhvr override="childStyle">
                                        <p:cTn id="7" dur="500"/>
                                        <p:tgtEl>
                                          <p:spTgt spid="29699">
                                            <p:txEl>
                                              <p:charRg st="0" end="1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9699">
                                            <p:txEl>
                                              <p:charRg st="0" end="17"/>
                                            </p:txEl>
                                          </p:spTgt>
                                        </p:tgtEl>
                                        <p:attrNameLst>
                                          <p:attrName>fillcolor</p:attrName>
                                        </p:attrNameLst>
                                      </p:cBhvr>
                                      <p:tavLst>
                                        <p:tav tm="0">
                                          <p:val>
                                            <p:clrVal>
                                              <a:schemeClr val="accent2"/>
                                            </p:clrVal>
                                          </p:val>
                                        </p:tav>
                                        <p:tav tm="50000">
                                          <p:val>
                                            <p:clrVal>
                                              <a:schemeClr val="hlink"/>
                                            </p:clrVal>
                                          </p:val>
                                        </p:tav>
                                      </p:tavLst>
                                    </p:anim>
                                    <p:set>
                                      <p:cBhvr>
                                        <p:cTn id="9" dur="500"/>
                                        <p:tgtEl>
                                          <p:spTgt spid="29699">
                                            <p:txEl>
                                              <p:charRg st="0" end="17"/>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9699">
                                            <p:txEl>
                                              <p:charRg st="17" end="51"/>
                                            </p:txEl>
                                          </p:spTgt>
                                        </p:tgtEl>
                                        <p:attrNameLst>
                                          <p:attrName>style.visibility</p:attrName>
                                        </p:attrNameLst>
                                      </p:cBhvr>
                                      <p:to>
                                        <p:strVal val="visible"/>
                                      </p:to>
                                    </p:set>
                                    <p:anim calcmode="discrete" valueType="clr">
                                      <p:cBhvr override="childStyle">
                                        <p:cTn id="14" dur="500"/>
                                        <p:tgtEl>
                                          <p:spTgt spid="29699">
                                            <p:txEl>
                                              <p:charRg st="17" end="5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0"/>
                                        <p:tgtEl>
                                          <p:spTgt spid="29699">
                                            <p:txEl>
                                              <p:charRg st="17" end="51"/>
                                            </p:txEl>
                                          </p:spTgt>
                                        </p:tgtEl>
                                        <p:attrNameLst>
                                          <p:attrName>fillcolor</p:attrName>
                                        </p:attrNameLst>
                                      </p:cBhvr>
                                      <p:tavLst>
                                        <p:tav tm="0">
                                          <p:val>
                                            <p:clrVal>
                                              <a:schemeClr val="accent2"/>
                                            </p:clrVal>
                                          </p:val>
                                        </p:tav>
                                        <p:tav tm="50000">
                                          <p:val>
                                            <p:clrVal>
                                              <a:schemeClr val="hlink"/>
                                            </p:clrVal>
                                          </p:val>
                                        </p:tav>
                                      </p:tavLst>
                                    </p:anim>
                                    <p:set>
                                      <p:cBhvr>
                                        <p:cTn id="16" dur="500"/>
                                        <p:tgtEl>
                                          <p:spTgt spid="29699">
                                            <p:txEl>
                                              <p:charRg st="17" end="5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9699">
                                            <p:txEl>
                                              <p:charRg st="51" end="71"/>
                                            </p:txEl>
                                          </p:spTgt>
                                        </p:tgtEl>
                                        <p:attrNameLst>
                                          <p:attrName>style.visibility</p:attrName>
                                        </p:attrNameLst>
                                      </p:cBhvr>
                                      <p:to>
                                        <p:strVal val="visible"/>
                                      </p:to>
                                    </p:set>
                                    <p:anim calcmode="discrete" valueType="clr">
                                      <p:cBhvr override="childStyle">
                                        <p:cTn id="21" dur="500"/>
                                        <p:tgtEl>
                                          <p:spTgt spid="29699">
                                            <p:txEl>
                                              <p:charRg st="51" end="7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0"/>
                                        <p:tgtEl>
                                          <p:spTgt spid="29699">
                                            <p:txEl>
                                              <p:charRg st="51" end="71"/>
                                            </p:txEl>
                                          </p:spTgt>
                                        </p:tgtEl>
                                        <p:attrNameLst>
                                          <p:attrName>fillcolor</p:attrName>
                                        </p:attrNameLst>
                                      </p:cBhvr>
                                      <p:tavLst>
                                        <p:tav tm="0">
                                          <p:val>
                                            <p:clrVal>
                                              <a:schemeClr val="accent2"/>
                                            </p:clrVal>
                                          </p:val>
                                        </p:tav>
                                        <p:tav tm="50000">
                                          <p:val>
                                            <p:clrVal>
                                              <a:schemeClr val="hlink"/>
                                            </p:clrVal>
                                          </p:val>
                                        </p:tav>
                                      </p:tavLst>
                                    </p:anim>
                                    <p:set>
                                      <p:cBhvr>
                                        <p:cTn id="23" dur="500"/>
                                        <p:tgtEl>
                                          <p:spTgt spid="29699">
                                            <p:txEl>
                                              <p:charRg st="51" end="7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699">
                                            <p:txEl>
                                              <p:charRg st="71" end="87"/>
                                            </p:txEl>
                                          </p:spTgt>
                                        </p:tgtEl>
                                        <p:attrNameLst>
                                          <p:attrName>style.visibility</p:attrName>
                                        </p:attrNameLst>
                                      </p:cBhvr>
                                      <p:to>
                                        <p:strVal val="visible"/>
                                      </p:to>
                                    </p:set>
                                    <p:animEffect transition="in" filter="wipe(left)">
                                      <p:cBhvr>
                                        <p:cTn id="28" dur="500"/>
                                        <p:tgtEl>
                                          <p:spTgt spid="29699">
                                            <p:txEl>
                                              <p:charRg st="71" end="8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699">
                                            <p:txEl>
                                              <p:charRg st="87" end="93"/>
                                            </p:txEl>
                                          </p:spTgt>
                                        </p:tgtEl>
                                        <p:attrNameLst>
                                          <p:attrName>style.visibility</p:attrName>
                                        </p:attrNameLst>
                                      </p:cBhvr>
                                      <p:to>
                                        <p:strVal val="visible"/>
                                      </p:to>
                                    </p:set>
                                    <p:animEffect transition="in" filter="wipe(left)">
                                      <p:cBhvr>
                                        <p:cTn id="33" dur="500"/>
                                        <p:tgtEl>
                                          <p:spTgt spid="29699">
                                            <p:txEl>
                                              <p:charRg st="87" end="9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9">
                                            <p:txEl>
                                              <p:charRg st="93" end="126"/>
                                            </p:txEl>
                                          </p:spTgt>
                                        </p:tgtEl>
                                        <p:attrNameLst>
                                          <p:attrName>style.visibility</p:attrName>
                                        </p:attrNameLst>
                                      </p:cBhvr>
                                      <p:to>
                                        <p:strVal val="visible"/>
                                      </p:to>
                                    </p:set>
                                    <p:animEffect transition="in" filter="wipe(left)">
                                      <p:cBhvr>
                                        <p:cTn id="38" dur="500"/>
                                        <p:tgtEl>
                                          <p:spTgt spid="29699">
                                            <p:txEl>
                                              <p:charRg st="93" end="126"/>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699">
                                            <p:txEl>
                                              <p:charRg st="126" end="133"/>
                                            </p:txEl>
                                          </p:spTgt>
                                        </p:tgtEl>
                                        <p:attrNameLst>
                                          <p:attrName>style.visibility</p:attrName>
                                        </p:attrNameLst>
                                      </p:cBhvr>
                                      <p:to>
                                        <p:strVal val="visible"/>
                                      </p:to>
                                    </p:set>
                                    <p:animEffect transition="in" filter="wipe(left)">
                                      <p:cBhvr>
                                        <p:cTn id="42" dur="500"/>
                                        <p:tgtEl>
                                          <p:spTgt spid="29699">
                                            <p:txEl>
                                              <p:charRg st="126" end="133"/>
                                            </p:txEl>
                                          </p:spTgt>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9699">
                                            <p:txEl>
                                              <p:charRg st="133" end="157"/>
                                            </p:txEl>
                                          </p:spTgt>
                                        </p:tgtEl>
                                        <p:attrNameLst>
                                          <p:attrName>style.visibility</p:attrName>
                                        </p:attrNameLst>
                                      </p:cBhvr>
                                      <p:to>
                                        <p:strVal val="visible"/>
                                      </p:to>
                                    </p:set>
                                    <p:animEffect transition="in" filter="wipe(left)">
                                      <p:cBhvr>
                                        <p:cTn id="46" dur="500"/>
                                        <p:tgtEl>
                                          <p:spTgt spid="29699">
                                            <p:txEl>
                                              <p:charRg st="133" end="157"/>
                                            </p:txEl>
                                          </p:spTgt>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29699">
                                            <p:txEl>
                                              <p:charRg st="157" end="162"/>
                                            </p:txEl>
                                          </p:spTgt>
                                        </p:tgtEl>
                                        <p:attrNameLst>
                                          <p:attrName>style.visibility</p:attrName>
                                        </p:attrNameLst>
                                      </p:cBhvr>
                                      <p:to>
                                        <p:strVal val="visible"/>
                                      </p:to>
                                    </p:set>
                                    <p:animEffect transition="in" filter="wipe(left)">
                                      <p:cBhvr>
                                        <p:cTn id="50" dur="500"/>
                                        <p:tgtEl>
                                          <p:spTgt spid="29699">
                                            <p:txEl>
                                              <p:charRg st="157" end="16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699">
                                            <p:txEl>
                                              <p:charRg st="162" end="174"/>
                                            </p:txEl>
                                          </p:spTgt>
                                        </p:tgtEl>
                                        <p:attrNameLst>
                                          <p:attrName>style.visibility</p:attrName>
                                        </p:attrNameLst>
                                      </p:cBhvr>
                                      <p:to>
                                        <p:strVal val="visible"/>
                                      </p:to>
                                    </p:set>
                                    <p:animEffect transition="in" filter="wipe(left)">
                                      <p:cBhvr>
                                        <p:cTn id="55" dur="500"/>
                                        <p:tgtEl>
                                          <p:spTgt spid="29699">
                                            <p:txEl>
                                              <p:charRg st="162" end="17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699">
                                            <p:txEl>
                                              <p:charRg st="174" end="194"/>
                                            </p:txEl>
                                          </p:spTgt>
                                        </p:tgtEl>
                                        <p:attrNameLst>
                                          <p:attrName>style.visibility</p:attrName>
                                        </p:attrNameLst>
                                      </p:cBhvr>
                                      <p:to>
                                        <p:strVal val="visible"/>
                                      </p:to>
                                    </p:set>
                                    <p:animEffect transition="in" filter="wipe(left)">
                                      <p:cBhvr>
                                        <p:cTn id="60" dur="500"/>
                                        <p:tgtEl>
                                          <p:spTgt spid="29699">
                                            <p:txEl>
                                              <p:charRg st="174" end="19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9699">
                                            <p:txEl>
                                              <p:charRg st="194" end="209"/>
                                            </p:txEl>
                                          </p:spTgt>
                                        </p:tgtEl>
                                        <p:attrNameLst>
                                          <p:attrName>style.visibility</p:attrName>
                                        </p:attrNameLst>
                                      </p:cBhvr>
                                      <p:to>
                                        <p:strVal val="visible"/>
                                      </p:to>
                                    </p:set>
                                    <p:animEffect transition="in" filter="wipe(left)">
                                      <p:cBhvr>
                                        <p:cTn id="65" dur="500"/>
                                        <p:tgtEl>
                                          <p:spTgt spid="29699">
                                            <p:txEl>
                                              <p:charRg st="194" end="209"/>
                                            </p:txEl>
                                          </p:spTgt>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9699">
                                            <p:txEl>
                                              <p:charRg st="209" end="216"/>
                                            </p:txEl>
                                          </p:spTgt>
                                        </p:tgtEl>
                                        <p:attrNameLst>
                                          <p:attrName>style.visibility</p:attrName>
                                        </p:attrNameLst>
                                      </p:cBhvr>
                                      <p:to>
                                        <p:strVal val="visible"/>
                                      </p:to>
                                    </p:set>
                                    <p:animEffect transition="in" filter="wipe(left)">
                                      <p:cBhvr>
                                        <p:cTn id="69" dur="500"/>
                                        <p:tgtEl>
                                          <p:spTgt spid="29699">
                                            <p:txEl>
                                              <p:charRg st="209" end="216"/>
                                            </p:txEl>
                                          </p:spTgt>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29699">
                                            <p:txEl>
                                              <p:charRg st="216" end="247"/>
                                            </p:txEl>
                                          </p:spTgt>
                                        </p:tgtEl>
                                        <p:attrNameLst>
                                          <p:attrName>style.visibility</p:attrName>
                                        </p:attrNameLst>
                                      </p:cBhvr>
                                      <p:to>
                                        <p:strVal val="visible"/>
                                      </p:to>
                                    </p:set>
                                    <p:animEffect transition="in" filter="wipe(left)">
                                      <p:cBhvr>
                                        <p:cTn id="73" dur="500"/>
                                        <p:tgtEl>
                                          <p:spTgt spid="29699">
                                            <p:txEl>
                                              <p:charRg st="216" end="247"/>
                                            </p:txEl>
                                          </p:spTgt>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29699">
                                            <p:txEl>
                                              <p:charRg st="247" end="270"/>
                                            </p:txEl>
                                          </p:spTgt>
                                        </p:tgtEl>
                                        <p:attrNameLst>
                                          <p:attrName>style.visibility</p:attrName>
                                        </p:attrNameLst>
                                      </p:cBhvr>
                                      <p:to>
                                        <p:strVal val="visible"/>
                                      </p:to>
                                    </p:set>
                                    <p:animEffect transition="in" filter="wipe(left)">
                                      <p:cBhvr>
                                        <p:cTn id="77" dur="500"/>
                                        <p:tgtEl>
                                          <p:spTgt spid="29699">
                                            <p:txEl>
                                              <p:charRg st="247" end="270"/>
                                            </p:txEl>
                                          </p:spTgt>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29699">
                                            <p:txEl>
                                              <p:charRg st="270" end="275"/>
                                            </p:txEl>
                                          </p:spTgt>
                                        </p:tgtEl>
                                        <p:attrNameLst>
                                          <p:attrName>style.visibility</p:attrName>
                                        </p:attrNameLst>
                                      </p:cBhvr>
                                      <p:to>
                                        <p:strVal val="visible"/>
                                      </p:to>
                                    </p:set>
                                    <p:animEffect transition="in" filter="wipe(left)">
                                      <p:cBhvr>
                                        <p:cTn id="81" dur="500"/>
                                        <p:tgtEl>
                                          <p:spTgt spid="29699">
                                            <p:txEl>
                                              <p:charRg st="270" end="27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9699">
                                            <p:txEl>
                                              <p:charRg st="275" end="281"/>
                                            </p:txEl>
                                          </p:spTgt>
                                        </p:tgtEl>
                                        <p:attrNameLst>
                                          <p:attrName>style.visibility</p:attrName>
                                        </p:attrNameLst>
                                      </p:cBhvr>
                                      <p:to>
                                        <p:strVal val="visible"/>
                                      </p:to>
                                    </p:set>
                                    <p:animEffect transition="in" filter="wipe(left)">
                                      <p:cBhvr>
                                        <p:cTn id="86" dur="500"/>
                                        <p:tgtEl>
                                          <p:spTgt spid="29699">
                                            <p:txEl>
                                              <p:charRg st="275" end="281"/>
                                            </p:txEl>
                                          </p:spTgt>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29699">
                                            <p:txEl>
                                              <p:charRg st="281" end="302"/>
                                            </p:txEl>
                                          </p:spTgt>
                                        </p:tgtEl>
                                        <p:attrNameLst>
                                          <p:attrName>style.visibility</p:attrName>
                                        </p:attrNameLst>
                                      </p:cBhvr>
                                      <p:to>
                                        <p:strVal val="visible"/>
                                      </p:to>
                                    </p:set>
                                    <p:animEffect transition="in" filter="wipe(left)">
                                      <p:cBhvr>
                                        <p:cTn id="90" dur="500"/>
                                        <p:tgtEl>
                                          <p:spTgt spid="29699">
                                            <p:txEl>
                                              <p:charRg st="281" end="30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9699">
                                            <p:txEl>
                                              <p:charRg st="302" end="306"/>
                                            </p:txEl>
                                          </p:spTgt>
                                        </p:tgtEl>
                                        <p:attrNameLst>
                                          <p:attrName>style.visibility</p:attrName>
                                        </p:attrNameLst>
                                      </p:cBhvr>
                                      <p:to>
                                        <p:strVal val="visible"/>
                                      </p:to>
                                    </p:set>
                                    <p:animEffect transition="in" filter="wipe(left)">
                                      <p:cBhvr>
                                        <p:cTn id="95" dur="500"/>
                                        <p:tgtEl>
                                          <p:spTgt spid="29699">
                                            <p:txEl>
                                              <p:charRg st="302" end="3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6738" name="Rectangle 2"/>
          <p:cNvSpPr>
            <a:spLocks noGrp="1"/>
          </p:cNvSpPr>
          <p:nvPr>
            <p:ph idx="1"/>
          </p:nvPr>
        </p:nvSpPr>
        <p:spPr>
          <a:xfrm>
            <a:off x="457200" y="533400"/>
            <a:ext cx="8382000" cy="5562600"/>
          </a:xfrm>
        </p:spPr>
        <p:txBody>
          <a:bodyPr vert="horz" wrap="square" lIns="91440" tIns="45720" rIns="91440" bIns="45720" anchor="t"/>
          <a:p>
            <a:pPr marL="0" indent="0" algn="just" eaLnBrk="1" hangingPunct="1">
              <a:spcBef>
                <a:spcPct val="0"/>
              </a:spcBef>
              <a:buNone/>
            </a:pPr>
            <a:r>
              <a:rPr lang="en-US" altLang="zh-CN" sz="2800" b="1" dirty="0">
                <a:latin typeface="Courier New" panose="02070309020205020404" pitchFamily="49" charset="0"/>
              </a:rPr>
              <a:t>else if (IsDigit())</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begin</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while (IsDigit())</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begin</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Concat( ); GetChar(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end</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Retract();</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value := InsertConst(strToken);</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return($INT, value);</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end</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else if (ch =‘=’) return ($ASSIGN,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else if (ch =‘+’) return ($PLUS, -);</a:t>
            </a:r>
            <a:endParaRPr lang="en-US" altLang="zh-CN" sz="2800" b="1" dirty="0">
              <a:latin typeface="Courier New" panose="02070309020205020404" pitchFamily="49"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8">
                                            <p:txEl>
                                              <p:charRg st="20"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8">
                                            <p:txEl>
                                              <p:charRg st="26" end="4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8">
                                            <p:txEl>
                                              <p:charRg st="45" end="5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8">
                                            <p:txEl>
                                              <p:charRg st="52" end="7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8">
                                            <p:txEl>
                                              <p:charRg st="77" end="8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8">
                                            <p:txEl>
                                              <p:charRg st="82" end="9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8">
                                            <p:txEl>
                                              <p:charRg st="94" end="12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8">
                                            <p:txEl>
                                              <p:charRg st="127" end="14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6738">
                                            <p:txEl>
                                              <p:charRg st="149" end="15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6738">
                                            <p:txEl>
                                              <p:charRg st="153" end="19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6738">
                                            <p:txEl>
                                              <p:charRg st="192" end="2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7762" name="Rectangle 2"/>
          <p:cNvSpPr>
            <a:spLocks noGrp="1"/>
          </p:cNvSpPr>
          <p:nvPr>
            <p:ph idx="1"/>
          </p:nvPr>
        </p:nvSpPr>
        <p:spPr>
          <a:xfrm>
            <a:off x="252413" y="692150"/>
            <a:ext cx="8891587" cy="5257800"/>
          </a:xfrm>
        </p:spPr>
        <p:txBody>
          <a:bodyPr vert="horz" wrap="square" lIns="91440" tIns="45720" rIns="91440" bIns="45720" anchor="t"/>
          <a:p>
            <a:pPr marL="0" indent="0" algn="just" eaLnBrk="1" hangingPunct="1">
              <a:spcBef>
                <a:spcPct val="0"/>
              </a:spcBef>
              <a:buNone/>
            </a:pPr>
            <a:r>
              <a:rPr lang="en-US" altLang="zh-CN" sz="2800" b="1" dirty="0">
                <a:latin typeface="Courier New" panose="02070309020205020404" pitchFamily="49" charset="0"/>
              </a:rPr>
              <a:t>else if (ch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begin</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GetChar();</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if (ch =‘*’) return ($POWER,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	Retract(); return ($STAR,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end</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else if (ch =‘;’) return ($SEMICOLON,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else if (ch =‘(’) return ($LPAR,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else if (ch =‘)’) return ($RPAR, -);</a:t>
            </a:r>
            <a:endParaRPr lang="en-US" altLang="zh-CN" sz="2800" b="1" dirty="0">
              <a:latin typeface="Courier New" panose="02070309020205020404" pitchFamily="49" charset="0"/>
            </a:endParaRPr>
          </a:p>
          <a:p>
            <a:pPr marL="0" indent="0" algn="just" eaLnBrk="1" hangingPunct="1">
              <a:spcBef>
                <a:spcPct val="0"/>
              </a:spcBef>
              <a:buNone/>
            </a:pPr>
            <a:r>
              <a:rPr lang="en-US" altLang="zh-CN" sz="2800" b="1" dirty="0">
                <a:latin typeface="Courier New" panose="02070309020205020404" pitchFamily="49" charset="0"/>
              </a:rPr>
              <a:t>else ProcError( );		/* </a:t>
            </a:r>
            <a:r>
              <a:rPr lang="zh-CN" altLang="en-US" sz="2800" b="1" dirty="0">
                <a:latin typeface="Courier New" panose="02070309020205020404" pitchFamily="49" charset="0"/>
              </a:rPr>
              <a:t>错误处理*</a:t>
            </a:r>
            <a:r>
              <a:rPr lang="en-US" altLang="zh-CN" sz="2800" b="1" dirty="0">
                <a:latin typeface="Courier New" panose="02070309020205020404" pitchFamily="49" charset="0"/>
              </a:rPr>
              <a:t>/</a:t>
            </a:r>
            <a:endParaRPr lang="en-US" altLang="zh-CN" sz="2800" b="1" dirty="0">
              <a:latin typeface="Courier New" panose="02070309020205020404" pitchFamily="49"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2">
                                            <p:txEl>
                                              <p:charRg st="0" end="18"/>
                                            </p:txEl>
                                          </p:spTgt>
                                        </p:tgtEl>
                                        <p:attrNameLst>
                                          <p:attrName>style.visibility</p:attrName>
                                        </p:attrNameLst>
                                      </p:cBhvr>
                                      <p:to>
                                        <p:strVal val="visible"/>
                                      </p:to>
                                    </p:set>
                                    <p:animEffect transition="in" filter="wipe(left)">
                                      <p:cBhvr>
                                        <p:cTn id="7" dur="500"/>
                                        <p:tgtEl>
                                          <p:spTgt spid="117762">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2">
                                            <p:txEl>
                                              <p:charRg st="18" end="24"/>
                                            </p:txEl>
                                          </p:spTgt>
                                        </p:tgtEl>
                                        <p:attrNameLst>
                                          <p:attrName>style.visibility</p:attrName>
                                        </p:attrNameLst>
                                      </p:cBhvr>
                                      <p:to>
                                        <p:strVal val="visible"/>
                                      </p:to>
                                    </p:set>
                                    <p:animEffect transition="in" filter="wipe(left)">
                                      <p:cBhvr>
                                        <p:cTn id="12" dur="500"/>
                                        <p:tgtEl>
                                          <p:spTgt spid="117762">
                                            <p:txEl>
                                              <p:charRg st="18" end="24"/>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7762">
                                            <p:txEl>
                                              <p:charRg st="24" end="36"/>
                                            </p:txEl>
                                          </p:spTgt>
                                        </p:tgtEl>
                                        <p:attrNameLst>
                                          <p:attrName>style.visibility</p:attrName>
                                        </p:attrNameLst>
                                      </p:cBhvr>
                                      <p:to>
                                        <p:strVal val="visible"/>
                                      </p:to>
                                    </p:set>
                                    <p:animEffect transition="in" filter="wipe(left)">
                                      <p:cBhvr>
                                        <p:cTn id="16" dur="500"/>
                                        <p:tgtEl>
                                          <p:spTgt spid="117762">
                                            <p:txEl>
                                              <p:charRg st="24" end="36"/>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7762">
                                            <p:txEl>
                                              <p:charRg st="36" end="70"/>
                                            </p:txEl>
                                          </p:spTgt>
                                        </p:tgtEl>
                                        <p:attrNameLst>
                                          <p:attrName>style.visibility</p:attrName>
                                        </p:attrNameLst>
                                      </p:cBhvr>
                                      <p:to>
                                        <p:strVal val="visible"/>
                                      </p:to>
                                    </p:set>
                                    <p:animEffect transition="in" filter="wipe(left)">
                                      <p:cBhvr>
                                        <p:cTn id="20" dur="500"/>
                                        <p:tgtEl>
                                          <p:spTgt spid="117762">
                                            <p:txEl>
                                              <p:charRg st="36" end="70"/>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7762">
                                            <p:txEl>
                                              <p:charRg st="70" end="101"/>
                                            </p:txEl>
                                          </p:spTgt>
                                        </p:tgtEl>
                                        <p:attrNameLst>
                                          <p:attrName>style.visibility</p:attrName>
                                        </p:attrNameLst>
                                      </p:cBhvr>
                                      <p:to>
                                        <p:strVal val="visible"/>
                                      </p:to>
                                    </p:set>
                                    <p:animEffect transition="in" filter="wipe(left)">
                                      <p:cBhvr>
                                        <p:cTn id="24" dur="500"/>
                                        <p:tgtEl>
                                          <p:spTgt spid="117762">
                                            <p:txEl>
                                              <p:charRg st="70" end="101"/>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17762">
                                            <p:txEl>
                                              <p:charRg st="101" end="105"/>
                                            </p:txEl>
                                          </p:spTgt>
                                        </p:tgtEl>
                                        <p:attrNameLst>
                                          <p:attrName>style.visibility</p:attrName>
                                        </p:attrNameLst>
                                      </p:cBhvr>
                                      <p:to>
                                        <p:strVal val="visible"/>
                                      </p:to>
                                    </p:set>
                                    <p:animEffect transition="in" filter="wipe(left)">
                                      <p:cBhvr>
                                        <p:cTn id="28" dur="500"/>
                                        <p:tgtEl>
                                          <p:spTgt spid="117762">
                                            <p:txEl>
                                              <p:charRg st="101" end="10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7762">
                                            <p:txEl>
                                              <p:charRg st="105" end="147"/>
                                            </p:txEl>
                                          </p:spTgt>
                                        </p:tgtEl>
                                        <p:attrNameLst>
                                          <p:attrName>style.visibility</p:attrName>
                                        </p:attrNameLst>
                                      </p:cBhvr>
                                      <p:to>
                                        <p:strVal val="visible"/>
                                      </p:to>
                                    </p:set>
                                    <p:animEffect transition="in" filter="wipe(left)">
                                      <p:cBhvr>
                                        <p:cTn id="33" dur="500"/>
                                        <p:tgtEl>
                                          <p:spTgt spid="117762">
                                            <p:txEl>
                                              <p:charRg st="105" end="14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7762">
                                            <p:txEl>
                                              <p:charRg st="147" end="184"/>
                                            </p:txEl>
                                          </p:spTgt>
                                        </p:tgtEl>
                                        <p:attrNameLst>
                                          <p:attrName>style.visibility</p:attrName>
                                        </p:attrNameLst>
                                      </p:cBhvr>
                                      <p:to>
                                        <p:strVal val="visible"/>
                                      </p:to>
                                    </p:set>
                                    <p:animEffect transition="in" filter="wipe(left)">
                                      <p:cBhvr>
                                        <p:cTn id="38" dur="500"/>
                                        <p:tgtEl>
                                          <p:spTgt spid="117762">
                                            <p:txEl>
                                              <p:charRg st="147" end="18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7762">
                                            <p:txEl>
                                              <p:charRg st="184" end="221"/>
                                            </p:txEl>
                                          </p:spTgt>
                                        </p:tgtEl>
                                        <p:attrNameLst>
                                          <p:attrName>style.visibility</p:attrName>
                                        </p:attrNameLst>
                                      </p:cBhvr>
                                      <p:to>
                                        <p:strVal val="visible"/>
                                      </p:to>
                                    </p:set>
                                    <p:animEffect transition="in" filter="wipe(left)">
                                      <p:cBhvr>
                                        <p:cTn id="43" dur="500"/>
                                        <p:tgtEl>
                                          <p:spTgt spid="117762">
                                            <p:txEl>
                                              <p:charRg st="184" end="22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7762">
                                            <p:txEl>
                                              <p:charRg st="221" end="251"/>
                                            </p:txEl>
                                          </p:spTgt>
                                        </p:tgtEl>
                                        <p:attrNameLst>
                                          <p:attrName>style.visibility</p:attrName>
                                        </p:attrNameLst>
                                      </p:cBhvr>
                                      <p:to>
                                        <p:strVal val="visible"/>
                                      </p:to>
                                    </p:set>
                                    <p:animEffect transition="in" filter="wipe(left)">
                                      <p:cBhvr>
                                        <p:cTn id="48" dur="500"/>
                                        <p:tgtEl>
                                          <p:spTgt spid="117762">
                                            <p:txEl>
                                              <p:charRg st="221" end="2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en-US" sz="1200" u="none" dirty="0">
                <a:solidFill>
                  <a:schemeClr val="tx1"/>
                </a:solidFill>
                <a:latin typeface="Verdana" panose="020B0604030504040204" pitchFamily="34" charset="0"/>
              </a:rPr>
            </a:fld>
            <a:endParaRPr lang="en-US" altLang="en-US" sz="1200" u="none" dirty="0">
              <a:solidFill>
                <a:schemeClr val="tx1"/>
              </a:solidFill>
              <a:latin typeface="Verdana" panose="020B0604030504040204" pitchFamily="34" charset="0"/>
            </a:endParaRPr>
          </a:p>
        </p:txBody>
      </p:sp>
      <p:sp>
        <p:nvSpPr>
          <p:cNvPr id="2" name="Rectangle 3"/>
          <p:cNvSpPr>
            <a:spLocks noGrp="1"/>
          </p:cNvSpPr>
          <p:nvPr>
            <p:ph idx="1"/>
          </p:nvPr>
        </p:nvSpPr>
        <p:spPr>
          <a:xfrm>
            <a:off x="488950" y="1276350"/>
            <a:ext cx="8153400" cy="4953000"/>
          </a:xfrm>
        </p:spPr>
        <p:txBody>
          <a:bodyPr vert="horz" wrap="square" lIns="91440" tIns="45720" rIns="91440" bIns="45720" anchor="t"/>
          <a:p>
            <a:pPr eaLnBrk="1" hangingPunct="1"/>
            <a:endParaRPr lang="zh-CN" altLang="en-US" b="1" dirty="0">
              <a:latin typeface="宋体" panose="02010600030101010101" pitchFamily="2" charset="-122"/>
              <a:ea typeface="宋体" panose="02010600030101010101" pitchFamily="2" charset="-122"/>
            </a:endParaRPr>
          </a:p>
          <a:p>
            <a:pPr lvl="1" indent="-436245" eaLnBrk="1" hangingPunct="1"/>
            <a:r>
              <a:rPr lang="zh-CN" altLang="en-US" b="1" dirty="0"/>
              <a:t>党的十八届五中全会是我们党在全面建成小康社会决胜阶段召开的一次重要会议，提出</a:t>
            </a:r>
            <a:r>
              <a:rPr lang="zh-CN" altLang="en-US" b="1" dirty="0">
                <a:solidFill>
                  <a:srgbClr val="FF0000"/>
                </a:solidFill>
              </a:rPr>
              <a:t>创新</a:t>
            </a:r>
            <a:r>
              <a:rPr lang="zh-CN" altLang="en-US" b="1" dirty="0"/>
              <a:t>、</a:t>
            </a:r>
            <a:r>
              <a:rPr lang="zh-CN" altLang="en-US" b="1" dirty="0">
                <a:solidFill>
                  <a:srgbClr val="FF0000"/>
                </a:solidFill>
              </a:rPr>
              <a:t>协调</a:t>
            </a:r>
            <a:r>
              <a:rPr lang="zh-CN" altLang="en-US" b="1" dirty="0"/>
              <a:t>、绿色、开放、共享的</a:t>
            </a:r>
            <a:r>
              <a:rPr lang="zh-CN" altLang="en-US" b="1" dirty="0">
                <a:solidFill>
                  <a:srgbClr val="FF0000"/>
                </a:solidFill>
              </a:rPr>
              <a:t>发展理念</a:t>
            </a:r>
            <a:r>
              <a:rPr lang="zh-CN" altLang="en-US" b="1" dirty="0"/>
              <a:t>。</a:t>
            </a:r>
            <a:endParaRPr lang="zh-CN" altLang="en-US" b="1" dirty="0"/>
          </a:p>
          <a:p>
            <a:pPr lvl="1" indent="-436245" eaLnBrk="1" hangingPunct="1"/>
            <a:r>
              <a:rPr lang="zh-CN" altLang="en-US" b="1" dirty="0"/>
              <a:t>这构成了习近平新时代中国特色社会主义思想的重要一环！</a:t>
            </a:r>
            <a:endParaRPr lang="zh-CN" altLang="en-US" b="1" dirty="0"/>
          </a:p>
          <a:p>
            <a:pPr marL="471805" lvl="1" indent="0" eaLnBrk="1" hangingPunct="1">
              <a:buNone/>
            </a:pPr>
            <a:endParaRPr lang="zh-CN" altLang="en-US" b="1" dirty="0"/>
          </a:p>
          <a:p>
            <a:pPr lvl="2" indent="-436245" eaLnBrk="1" hangingPunct="1"/>
            <a:endParaRPr lang="zh-CN" altLang="en-US" b="1" dirty="0">
              <a:latin typeface="宋体" panose="02010600030101010101" pitchFamily="2" charset="-122"/>
              <a:ea typeface="宋体" panose="02010600030101010101" pitchFamily="2" charset="-122"/>
            </a:endParaRPr>
          </a:p>
          <a:p>
            <a:pPr lvl="2" indent="-436245" eaLnBrk="1" hangingPunct="1"/>
            <a:endParaRPr lang="zh-CN" altLang="en-US" b="1" dirty="0">
              <a:latin typeface="宋体" panose="02010600030101010101" pitchFamily="2" charset="-122"/>
              <a:ea typeface="宋体" panose="02010600030101010101" pitchFamily="2" charset="-122"/>
            </a:endParaRPr>
          </a:p>
          <a:p>
            <a:pPr lvl="2" indent="-436245" eaLnBrk="1" hangingPunct="1"/>
            <a:endParaRPr lang="zh-CN" altLang="en-US" b="1" dirty="0">
              <a:latin typeface="宋体" panose="02010600030101010101" pitchFamily="2" charset="-122"/>
              <a:ea typeface="宋体" panose="02010600030101010101" pitchFamily="2" charset="-122"/>
            </a:endParaRPr>
          </a:p>
        </p:txBody>
      </p:sp>
      <p:sp>
        <p:nvSpPr>
          <p:cNvPr id="99331" name="Rectangle 2"/>
          <p:cNvSpPr>
            <a:spLocks noGrp="1"/>
          </p:cNvSpPr>
          <p:nvPr>
            <p:ph type="title"/>
          </p:nvPr>
        </p:nvSpPr>
        <p:spPr>
          <a:xfrm>
            <a:off x="0" y="304800"/>
            <a:ext cx="9144000" cy="541338"/>
          </a:xfrm>
        </p:spPr>
        <p:txBody>
          <a:bodyPr vert="horz" wrap="square" lIns="91440" tIns="45720" rIns="91440" bIns="45720" anchor="b"/>
          <a:p>
            <a:pPr algn="ctr" eaLnBrk="1" hangingPunct="1"/>
            <a:r>
              <a:rPr lang="zh-CN" altLang="en-US" b="1" dirty="0">
                <a:latin typeface="黑体" panose="02010609060101010101" pitchFamily="49" charset="-122"/>
              </a:rPr>
              <a:t>发展理念</a:t>
            </a:r>
            <a:endParaRPr lang="zh-CN" altLang="en-US" b="1" dirty="0">
              <a:latin typeface="黑体" panose="02010609060101010101" pitchFamily="49" charset="-122"/>
            </a:endParaRPr>
          </a:p>
        </p:txBody>
      </p:sp>
      <p:sp>
        <p:nvSpPr>
          <p:cNvPr id="99332"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charRg st="1" end="60"/>
                                            </p:txEl>
                                          </p:spTgt>
                                        </p:tgtEl>
                                        <p:attrNameLst>
                                          <p:attrName>style.visibility</p:attrName>
                                        </p:attrNameLst>
                                      </p:cBhvr>
                                      <p:to>
                                        <p:strVal val="visible"/>
                                      </p:to>
                                    </p:set>
                                    <p:anim calcmode="lin" valueType="num">
                                      <p:cBhvr>
                                        <p:cTn id="7" dur="500" fill="hold"/>
                                        <p:tgtEl>
                                          <p:spTgt spid="2">
                                            <p:txEl>
                                              <p:charRg st="1" end="60"/>
                                            </p:txEl>
                                          </p:spTgt>
                                        </p:tgtEl>
                                        <p:attrNameLst>
                                          <p:attrName>ppt_x</p:attrName>
                                        </p:attrNameLst>
                                      </p:cBhvr>
                                      <p:tavLst>
                                        <p:tav tm="0">
                                          <p:val>
                                            <p:strVal val="#ppt_x"/>
                                          </p:val>
                                        </p:tav>
                                        <p:tav tm="100000">
                                          <p:val>
                                            <p:strVal val="#ppt_x"/>
                                          </p:val>
                                        </p:tav>
                                      </p:tavLst>
                                    </p:anim>
                                    <p:anim calcmode="lin" valueType="num">
                                      <p:cBhvr>
                                        <p:cTn id="8" dur="500" fill="hold"/>
                                        <p:tgtEl>
                                          <p:spTgt spid="2">
                                            <p:txEl>
                                              <p:charRg st="1" end="6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charRg st="60" end="87"/>
                                            </p:txEl>
                                          </p:spTgt>
                                        </p:tgtEl>
                                        <p:attrNameLst>
                                          <p:attrName>style.visibility</p:attrName>
                                        </p:attrNameLst>
                                      </p:cBhvr>
                                      <p:to>
                                        <p:strVal val="visible"/>
                                      </p:to>
                                    </p:set>
                                    <p:anim calcmode="lin" valueType="num">
                                      <p:cBhvr>
                                        <p:cTn id="13" dur="500" fill="hold"/>
                                        <p:tgtEl>
                                          <p:spTgt spid="2">
                                            <p:txEl>
                                              <p:charRg st="60" end="87"/>
                                            </p:txEl>
                                          </p:spTgt>
                                        </p:tgtEl>
                                        <p:attrNameLst>
                                          <p:attrName>ppt_x</p:attrName>
                                        </p:attrNameLst>
                                      </p:cBhvr>
                                      <p:tavLst>
                                        <p:tav tm="0">
                                          <p:val>
                                            <p:strVal val="#ppt_x"/>
                                          </p:val>
                                        </p:tav>
                                        <p:tav tm="100000">
                                          <p:val>
                                            <p:strVal val="#ppt_x"/>
                                          </p:val>
                                        </p:tav>
                                      </p:tavLst>
                                    </p:anim>
                                    <p:anim calcmode="lin" valueType="num">
                                      <p:cBhvr>
                                        <p:cTn id="14" dur="500" fill="hold"/>
                                        <p:tgtEl>
                                          <p:spTgt spid="2">
                                            <p:txEl>
                                              <p:charRg st="60"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en-US" sz="1200" u="none" dirty="0">
                <a:solidFill>
                  <a:schemeClr val="tx1"/>
                </a:solidFill>
                <a:latin typeface="Verdana" panose="020B0604030504040204" pitchFamily="34" charset="0"/>
              </a:rPr>
            </a:fld>
            <a:endParaRPr lang="en-US" altLang="en-US" sz="1200" u="none" dirty="0">
              <a:solidFill>
                <a:schemeClr val="tx1"/>
              </a:solidFill>
              <a:latin typeface="Verdana" panose="020B0604030504040204" pitchFamily="34" charset="0"/>
            </a:endParaRPr>
          </a:p>
        </p:txBody>
      </p:sp>
      <p:sp>
        <p:nvSpPr>
          <p:cNvPr id="100354" name="Rectangle 3"/>
          <p:cNvSpPr>
            <a:spLocks noGrp="1"/>
          </p:cNvSpPr>
          <p:nvPr>
            <p:ph type="title"/>
          </p:nvPr>
        </p:nvSpPr>
        <p:spPr>
          <a:xfrm>
            <a:off x="571500" y="74613"/>
            <a:ext cx="8001000" cy="782637"/>
          </a:xfrm>
        </p:spPr>
        <p:txBody>
          <a:bodyPr vert="horz" wrap="square" lIns="91440" tIns="45720" rIns="91440" bIns="45720" anchor="b"/>
          <a:p>
            <a:pPr algn="ctr" eaLnBrk="1" hangingPunct="1"/>
            <a:r>
              <a:rPr lang="zh-CN" altLang="en-GB" dirty="0"/>
              <a:t>辩证统一</a:t>
            </a:r>
            <a:endParaRPr lang="zh-CN" altLang="en-GB" dirty="0"/>
          </a:p>
        </p:txBody>
      </p:sp>
      <p:sp>
        <p:nvSpPr>
          <p:cNvPr id="100355" name="Rectangle 4"/>
          <p:cNvSpPr/>
          <p:nvPr/>
        </p:nvSpPr>
        <p:spPr>
          <a:xfrm>
            <a:off x="6361113" y="1990725"/>
            <a:ext cx="1512887"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buFont typeface="Arial" panose="020B0604020202020204" pitchFamily="34" charset="0"/>
            </a:pPr>
            <a:r>
              <a:rPr lang="zh-CN" altLang="en-GB" sz="2400" b="1" u="none" dirty="0">
                <a:solidFill>
                  <a:srgbClr val="3217BB"/>
                </a:solidFill>
                <a:latin typeface="Verdana" panose="020B0604030504040204" pitchFamily="34" charset="0"/>
                <a:ea typeface="宋体" panose="02010600030101010101" pitchFamily="2" charset="-122"/>
              </a:rPr>
              <a:t>正规集</a:t>
            </a:r>
            <a:endParaRPr lang="en-GB" altLang="zh-CN" sz="2400" b="1" u="none" dirty="0">
              <a:solidFill>
                <a:srgbClr val="3217BB"/>
              </a:solidFill>
              <a:latin typeface="Verdana" panose="020B0604030504040204" pitchFamily="34" charset="0"/>
            </a:endParaRPr>
          </a:p>
        </p:txBody>
      </p:sp>
      <p:sp>
        <p:nvSpPr>
          <p:cNvPr id="100356" name="Rectangle 5"/>
          <p:cNvSpPr/>
          <p:nvPr/>
        </p:nvSpPr>
        <p:spPr>
          <a:xfrm>
            <a:off x="6361113" y="3719513"/>
            <a:ext cx="1512887"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buFont typeface="Arial" panose="020B0604020202020204" pitchFamily="34" charset="0"/>
            </a:pPr>
            <a:r>
              <a:rPr lang="zh-CN" altLang="en-GB" sz="2400" b="1" u="none" dirty="0">
                <a:solidFill>
                  <a:srgbClr val="3217BB"/>
                </a:solidFill>
                <a:latin typeface="Verdana" panose="020B0604030504040204" pitchFamily="34" charset="0"/>
                <a:ea typeface="宋体" panose="02010600030101010101" pitchFamily="2" charset="-122"/>
              </a:rPr>
              <a:t>正规式</a:t>
            </a:r>
            <a:endParaRPr lang="zh-CN" altLang="en-GB" sz="2400" b="1" u="none" dirty="0">
              <a:solidFill>
                <a:srgbClr val="3217BB"/>
              </a:solidFill>
              <a:latin typeface="Verdana" panose="020B0604030504040204" pitchFamily="34" charset="0"/>
              <a:ea typeface="宋体" panose="02010600030101010101" pitchFamily="2" charset="-122"/>
            </a:endParaRPr>
          </a:p>
        </p:txBody>
      </p:sp>
      <p:sp>
        <p:nvSpPr>
          <p:cNvPr id="100357" name="AutoShape 10"/>
          <p:cNvSpPr/>
          <p:nvPr/>
        </p:nvSpPr>
        <p:spPr>
          <a:xfrm>
            <a:off x="7008813" y="2609850"/>
            <a:ext cx="360362" cy="1081088"/>
          </a:xfrm>
          <a:prstGeom prst="upDownArrow">
            <a:avLst>
              <a:gd name="adj1" fmla="val 50000"/>
              <a:gd name="adj2" fmla="val 59930"/>
            </a:avLst>
          </a:prstGeom>
          <a:solidFill>
            <a:srgbClr val="3366FF"/>
          </a:solidFill>
          <a:ln w="12700" cap="flat" cmpd="sng">
            <a:solidFill>
              <a:schemeClr val="tx1"/>
            </a:solidFill>
            <a:prstDash val="solid"/>
            <a:miter/>
            <a:headEnd type="none" w="med" len="med"/>
            <a:tailEnd type="none" w="lg" len="lg"/>
          </a:ln>
        </p:spPr>
        <p:txBody>
          <a:bodyPr wrap="none" anchor="ctr"/>
          <a:p>
            <a:pPr algn="ctr">
              <a:buFont typeface="Arial" panose="020B0604020202020204" pitchFamily="34" charset="0"/>
            </a:pPr>
            <a:endParaRPr lang="zh-CN" altLang="en-US" dirty="0">
              <a:latin typeface="Verdana" panose="020B0604030504040204" pitchFamily="34" charset="0"/>
              <a:ea typeface="宋体" panose="02010600030101010101" pitchFamily="2" charset="-122"/>
            </a:endParaRPr>
          </a:p>
        </p:txBody>
      </p:sp>
      <p:sp>
        <p:nvSpPr>
          <p:cNvPr id="100358" name="Text Box 12"/>
          <p:cNvSpPr txBox="1"/>
          <p:nvPr/>
        </p:nvSpPr>
        <p:spPr>
          <a:xfrm>
            <a:off x="6145213" y="2854325"/>
            <a:ext cx="862012" cy="457200"/>
          </a:xfrm>
          <a:prstGeom prst="rect">
            <a:avLst/>
          </a:prstGeom>
          <a:noFill/>
          <a:ln w="12700">
            <a:noFill/>
          </a:ln>
        </p:spPr>
        <p:txBody>
          <a:bodyPr wrap="none" anchor="t">
            <a:spAutoFit/>
          </a:bodyPr>
          <a:p>
            <a:pPr algn="ctr">
              <a:buFont typeface="Arial" panose="020B0604020202020204" pitchFamily="34" charset="0"/>
            </a:pPr>
            <a:r>
              <a:rPr lang="en-GB" altLang="zh-CN" sz="2400" b="1" u="none" dirty="0">
                <a:solidFill>
                  <a:srgbClr val="FF3300"/>
                </a:solidFill>
                <a:latin typeface="Arial" panose="020B0604020202020204" pitchFamily="34" charset="0"/>
              </a:rPr>
              <a:t>3.3.1</a:t>
            </a:r>
            <a:endParaRPr lang="en-GB" altLang="zh-CN" sz="2400" b="1" u="none" dirty="0">
              <a:solidFill>
                <a:srgbClr val="FF3300"/>
              </a:solidFill>
              <a:latin typeface="Arial" panose="020B0604020202020204" pitchFamily="34" charset="0"/>
            </a:endParaRPr>
          </a:p>
        </p:txBody>
      </p:sp>
      <p:sp>
        <p:nvSpPr>
          <p:cNvPr id="100359" name="Rectangle 3"/>
          <p:cNvSpPr>
            <a:spLocks noGrp="1"/>
          </p:cNvSpPr>
          <p:nvPr>
            <p:ph idx="4294967295"/>
          </p:nvPr>
        </p:nvSpPr>
        <p:spPr>
          <a:xfrm>
            <a:off x="498475" y="1155700"/>
            <a:ext cx="5084763" cy="5092700"/>
          </a:xfrm>
        </p:spPr>
        <p:txBody>
          <a:bodyPr vert="horz" wrap="square" lIns="91440" tIns="45720" rIns="91440" bIns="45720" anchor="t"/>
          <a:p>
            <a:pPr algn="just" eaLnBrk="1" hangingPunct="1"/>
            <a:r>
              <a:rPr lang="zh-CN" altLang="en-US" sz="2400" b="1" dirty="0">
                <a:solidFill>
                  <a:srgbClr val="FF0000"/>
                </a:solidFill>
                <a:latin typeface="楷体_GB2312" panose="02010609030101010101" pitchFamily="49" charset="-122"/>
              </a:rPr>
              <a:t>辩证统一</a:t>
            </a:r>
            <a:r>
              <a:rPr lang="zh-CN" altLang="en-US" sz="2400" b="1" dirty="0">
                <a:latin typeface="楷体_GB2312" panose="02010609030101010101" pitchFamily="49" charset="-122"/>
              </a:rPr>
              <a:t>，是唯物主义辩证法的基本观点，是指人们在认识事物的时候，既要看到事物</a:t>
            </a:r>
            <a:r>
              <a:rPr lang="zh-CN" altLang="en-US" sz="2400" b="1" dirty="0">
                <a:solidFill>
                  <a:srgbClr val="FF0000"/>
                </a:solidFill>
                <a:latin typeface="楷体_GB2312" panose="02010609030101010101" pitchFamily="49" charset="-122"/>
              </a:rPr>
              <a:t>相互区别</a:t>
            </a:r>
            <a:r>
              <a:rPr lang="zh-CN" altLang="en-US" sz="2400" b="1" dirty="0">
                <a:latin typeface="楷体_GB2312" panose="02010609030101010101" pitchFamily="49" charset="-122"/>
              </a:rPr>
              <a:t>的一面，又要看到事物</a:t>
            </a:r>
            <a:r>
              <a:rPr lang="zh-CN" altLang="en-US" sz="2400" b="1" dirty="0">
                <a:solidFill>
                  <a:srgbClr val="FF0000"/>
                </a:solidFill>
                <a:latin typeface="楷体_GB2312" panose="02010609030101010101" pitchFamily="49" charset="-122"/>
              </a:rPr>
              <a:t>相互联系</a:t>
            </a:r>
            <a:r>
              <a:rPr lang="zh-CN" altLang="en-US" sz="2400" b="1" dirty="0">
                <a:latin typeface="楷体_GB2312" panose="02010609030101010101" pitchFamily="49" charset="-122"/>
              </a:rPr>
              <a:t>的一面。</a:t>
            </a:r>
            <a:endParaRPr lang="zh-CN" altLang="en-US" sz="2400" b="1" dirty="0">
              <a:latin typeface="楷体_GB2312" panose="02010609030101010101" pitchFamily="49" charset="-122"/>
            </a:endParaRPr>
          </a:p>
          <a:p>
            <a:pPr algn="just" eaLnBrk="1" hangingPunct="1"/>
            <a:r>
              <a:rPr lang="zh-CN" altLang="en-US" sz="2400" b="1" dirty="0">
                <a:solidFill>
                  <a:srgbClr val="FF0000"/>
                </a:solidFill>
                <a:latin typeface="楷体_GB2312" panose="02010609030101010101" pitchFamily="49" charset="-122"/>
              </a:rPr>
              <a:t>对立</a:t>
            </a:r>
            <a:r>
              <a:rPr lang="zh-CN" altLang="en-US" sz="2400" b="1" dirty="0">
                <a:latin typeface="楷体_GB2312" panose="02010609030101010101" pitchFamily="49" charset="-122"/>
              </a:rPr>
              <a:t>指矛盾双方相互排斥、相互斗争的关系；</a:t>
            </a:r>
            <a:r>
              <a:rPr lang="zh-CN" altLang="en-US" sz="2400" b="1" dirty="0">
                <a:solidFill>
                  <a:srgbClr val="FF0000"/>
                </a:solidFill>
                <a:latin typeface="楷体_GB2312" panose="02010609030101010101" pitchFamily="49" charset="-122"/>
              </a:rPr>
              <a:t>统一</a:t>
            </a:r>
            <a:r>
              <a:rPr lang="zh-CN" altLang="en-US" sz="2400" b="1" dirty="0">
                <a:latin typeface="楷体_GB2312" panose="02010609030101010101" pitchFamily="49" charset="-122"/>
              </a:rPr>
              <a:t>指矛盾双方相互依存，一方的存在以另一方为前提。</a:t>
            </a:r>
            <a:endParaRPr lang="zh-CN" altLang="en-US" sz="2400" b="1" dirty="0">
              <a:latin typeface="楷体_GB2312" panose="02010609030101010101" pitchFamily="49" charset="-122"/>
            </a:endParaRPr>
          </a:p>
          <a:p>
            <a:pPr algn="just" eaLnBrk="1" hangingPunct="1"/>
            <a:r>
              <a:rPr lang="zh-CN" altLang="en-US" sz="2400" b="1" dirty="0">
                <a:latin typeface="楷体_GB2312" panose="02010609030101010101" pitchFamily="49" charset="-122"/>
              </a:rPr>
              <a:t>即要以坚持全面发展的高度为前提，把二者有机统一起来，以实现两者和谐发展之目的。</a:t>
            </a:r>
            <a:endParaRPr lang="zh-CN" altLang="en-US" sz="2400" b="1" dirty="0">
              <a:latin typeface="楷体_GB2312" panose="02010609030101010101" pitchFamily="49" charset="-122"/>
            </a:endParaRPr>
          </a:p>
          <a:p>
            <a:pPr algn="just" eaLnBrk="1" hangingPunct="1"/>
            <a:r>
              <a:rPr lang="zh-CN" altLang="en-US" sz="2400" b="1" dirty="0">
                <a:latin typeface="楷体_GB2312" panose="02010609030101010101" pitchFamily="49" charset="-122"/>
              </a:rPr>
              <a:t>辩证统一与协调有着天然的联系。</a:t>
            </a:r>
            <a:endParaRPr lang="zh-CN" altLang="en-US" sz="2800" b="1" dirty="0">
              <a:latin typeface="楷体_GB2312" panose="02010609030101010101" pitchFamily="49" charset="-122"/>
            </a:endParaRPr>
          </a:p>
          <a:p>
            <a:pPr algn="just" eaLnBrk="1" hangingPunct="1"/>
            <a:endParaRPr lang="zh-CN" altLang="en-US" sz="2800" b="1" dirty="0">
              <a:latin typeface="楷体_GB2312" panose="02010609030101010101" pitchFamily="49" charset="-122"/>
            </a:endParaRPr>
          </a:p>
        </p:txBody>
      </p:sp>
      <p:sp>
        <p:nvSpPr>
          <p:cNvPr id="100360"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10242" name="Rectangle 2"/>
          <p:cNvSpPr>
            <a:spLocks noGrp="1"/>
          </p:cNvSpPr>
          <p:nvPr>
            <p:ph type="title"/>
          </p:nvPr>
        </p:nvSpPr>
        <p:spPr>
          <a:xfrm>
            <a:off x="323850" y="188913"/>
            <a:ext cx="8001000" cy="828675"/>
          </a:xfrm>
        </p:spPr>
        <p:txBody>
          <a:bodyPr vert="horz" wrap="square" lIns="91440" tIns="45720" rIns="91440" bIns="45720" anchor="b"/>
          <a:p>
            <a:pPr eaLnBrk="1" hangingPunct="1"/>
            <a:r>
              <a:rPr lang="zh-CN" altLang="en-US" b="1" dirty="0">
                <a:latin typeface="黑体" panose="02010609060101010101" pitchFamily="49" charset="-122"/>
              </a:rPr>
              <a:t>第三章  词法分析</a:t>
            </a:r>
            <a:endParaRPr lang="zh-CN" altLang="en-US" b="1" dirty="0">
              <a:latin typeface="黑体" panose="02010609060101010101" pitchFamily="49" charset="-122"/>
            </a:endParaRPr>
          </a:p>
        </p:txBody>
      </p:sp>
      <p:sp>
        <p:nvSpPr>
          <p:cNvPr id="7171" name="Rectangle 3"/>
          <p:cNvSpPr>
            <a:spLocks noGrp="1"/>
          </p:cNvSpPr>
          <p:nvPr>
            <p:ph type="body"/>
          </p:nvPr>
        </p:nvSpPr>
        <p:spPr>
          <a:xfrm>
            <a:off x="838200" y="1828800"/>
            <a:ext cx="7772400" cy="4114800"/>
          </a:xfrm>
        </p:spPr>
        <p:txBody>
          <a:bodyPr vert="horz" wrap="square" lIns="91440" tIns="45720" rIns="91440" bIns="45720" anchor="t"/>
          <a:p>
            <a:pPr eaLnBrk="1" hangingPunct="1"/>
            <a:r>
              <a:rPr lang="zh-CN" altLang="en-US" b="1" dirty="0">
                <a:latin typeface="宋体" panose="02010600030101010101" pitchFamily="2" charset="-122"/>
              </a:rPr>
              <a:t>词法分析的任务：从左至右逐个字符地对源程序进行扫描，产生一个个单词符号。</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词法分析器</a:t>
            </a:r>
            <a:r>
              <a:rPr lang="en-US" altLang="zh-CN" b="1" dirty="0"/>
              <a:t>(Lexical Analyzer) </a:t>
            </a:r>
            <a:r>
              <a:rPr lang="zh-CN" altLang="en-US" b="1" dirty="0">
                <a:latin typeface="宋体" panose="02010600030101010101" pitchFamily="2" charset="-122"/>
              </a:rPr>
              <a:t>又称扫描器</a:t>
            </a:r>
            <a:r>
              <a:rPr lang="en-US" altLang="zh-CN" b="1" dirty="0"/>
              <a:t>(Scanner)</a:t>
            </a:r>
            <a:r>
              <a:rPr lang="zh-CN" altLang="en-US" b="1" dirty="0"/>
              <a:t>：执行词法分析的程序</a:t>
            </a:r>
            <a:endParaRPr lang="zh-CN" altLang="en-US" b="1" dirty="0">
              <a:latin typeface="宋体" panose="02010600030101010101" pitchFamily="2" charset="-122"/>
            </a:endParaRPr>
          </a:p>
          <a:p>
            <a:pPr eaLnBrk="1" hangingPunct="1"/>
            <a:endParaRPr lang="en-US" altLang="zh-CN" b="1" dirty="0"/>
          </a:p>
        </p:txBody>
      </p:sp>
      <p:sp>
        <p:nvSpPr>
          <p:cNvPr id="10244"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71">
                                            <p:txEl>
                                              <p:charRg st="0" end="37"/>
                                            </p:txEl>
                                          </p:spTgt>
                                        </p:tgtEl>
                                        <p:attrNameLst>
                                          <p:attrName>style.visibility</p:attrName>
                                        </p:attrNameLst>
                                      </p:cBhvr>
                                      <p:to>
                                        <p:strVal val="visible"/>
                                      </p:to>
                                    </p:set>
                                    <p:animEffect transition="in" filter="checkerboard(down)">
                                      <p:cBhvr>
                                        <p:cTn id="7" dur="500"/>
                                        <p:tgtEl>
                                          <p:spTgt spid="7171">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71">
                                            <p:txEl>
                                              <p:charRg st="37" end="86"/>
                                            </p:txEl>
                                          </p:spTgt>
                                        </p:tgtEl>
                                        <p:attrNameLst>
                                          <p:attrName>style.visibility</p:attrName>
                                        </p:attrNameLst>
                                      </p:cBhvr>
                                      <p:to>
                                        <p:strVal val="visible"/>
                                      </p:to>
                                    </p:set>
                                    <p:animEffect transition="in" filter="checkerboard(down)">
                                      <p:cBhvr>
                                        <p:cTn id="12" dur="500"/>
                                        <p:tgtEl>
                                          <p:spTgt spid="7171">
                                            <p:txEl>
                                              <p:charRg st="37"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35842" name="Rectangle 2"/>
          <p:cNvSpPr>
            <a:spLocks noGrp="1"/>
          </p:cNvSpPr>
          <p:nvPr>
            <p:ph type="title"/>
          </p:nvPr>
        </p:nvSpPr>
        <p:spPr>
          <a:xfrm>
            <a:off x="609600" y="-53975"/>
            <a:ext cx="8077200" cy="1143000"/>
          </a:xfrm>
        </p:spPr>
        <p:txBody>
          <a:bodyPr vert="horz" wrap="square" lIns="91440" tIns="45720" rIns="91440" bIns="45720" anchor="b"/>
          <a:p>
            <a:pPr eaLnBrk="1" hangingPunct="1"/>
            <a:r>
              <a:rPr lang="en-US" altLang="en-US" b="1" dirty="0">
                <a:latin typeface="黑体" panose="02010609060101010101" pitchFamily="49" charset="-122"/>
              </a:rPr>
              <a:t>3.3  正规表达式与有限自动机</a:t>
            </a:r>
            <a:endParaRPr lang="zh-CN" altLang="en-US" b="1" dirty="0">
              <a:latin typeface="黑体" panose="02010609060101010101" pitchFamily="49" charset="-122"/>
            </a:endParaRPr>
          </a:p>
        </p:txBody>
      </p:sp>
      <p:sp>
        <p:nvSpPr>
          <p:cNvPr id="32771" name="Rectangle 3"/>
          <p:cNvSpPr>
            <a:spLocks noGrp="1"/>
          </p:cNvSpPr>
          <p:nvPr>
            <p:ph idx="1"/>
          </p:nvPr>
        </p:nvSpPr>
        <p:spPr>
          <a:xfrm>
            <a:off x="685800" y="1312863"/>
            <a:ext cx="8153400" cy="4953000"/>
          </a:xfrm>
        </p:spPr>
        <p:txBody>
          <a:bodyPr vert="horz" wrap="square" lIns="91440" tIns="45720" rIns="91440" bIns="45720" anchor="t"/>
          <a:p>
            <a:pPr eaLnBrk="1" hangingPunct="1"/>
            <a:r>
              <a:rPr lang="en-US" altLang="en-US" sz="2800" b="1" dirty="0">
                <a:latin typeface="宋体" panose="02010600030101010101" pitchFamily="2" charset="-122"/>
              </a:rPr>
              <a:t>几个概念:</a:t>
            </a:r>
            <a:endParaRPr lang="en-US" altLang="en-US" sz="2800" b="1" dirty="0">
              <a:latin typeface="宋体" panose="02010600030101010101" pitchFamily="2" charset="-122"/>
            </a:endParaRPr>
          </a:p>
          <a:p>
            <a:pPr lvl="1" indent="-436245" eaLnBrk="1" hangingPunct="1"/>
            <a:r>
              <a:rPr lang="en-US" altLang="en-US" sz="2400" b="1" dirty="0">
                <a:latin typeface="宋体" panose="02010600030101010101" pitchFamily="2" charset="-122"/>
              </a:rPr>
              <a:t>考虑</a:t>
            </a:r>
            <a:r>
              <a:rPr lang="zh-CN" altLang="en-US" sz="2400" b="1" dirty="0"/>
              <a:t>有穷 </a:t>
            </a:r>
            <a:r>
              <a:rPr lang="en-US" altLang="en-US" sz="2400" b="1" dirty="0">
                <a:solidFill>
                  <a:srgbClr val="FF0066"/>
                </a:solidFill>
                <a:latin typeface="宋体" panose="02010600030101010101" pitchFamily="2" charset="-122"/>
              </a:rPr>
              <a:t>字母表</a:t>
            </a:r>
            <a:r>
              <a:rPr lang="en-US" altLang="en-US" sz="2400" b="1" dirty="0">
                <a:latin typeface="宋体" panose="02010600030101010101" pitchFamily="2" charset="-122"/>
              </a:rPr>
              <a:t>∑ 字符集</a:t>
            </a:r>
            <a:r>
              <a:rPr lang="zh-CN" altLang="en-US" sz="2400" b="1" dirty="0">
                <a:latin typeface="宋体" panose="02010600030101010101" pitchFamily="2" charset="-122"/>
              </a:rPr>
              <a:t>，</a:t>
            </a:r>
            <a:r>
              <a:rPr lang="en-US" altLang="en-US" sz="2400" b="1" dirty="0">
                <a:latin typeface="宋体" panose="02010600030101010101" pitchFamily="2" charset="-122"/>
              </a:rPr>
              <a:t>每一个元素称为</a:t>
            </a:r>
            <a:r>
              <a:rPr lang="en-US" altLang="en-US" sz="2400" b="1" dirty="0">
                <a:solidFill>
                  <a:srgbClr val="FF0066"/>
                </a:solidFill>
                <a:latin typeface="宋体" panose="02010600030101010101" pitchFamily="2" charset="-122"/>
              </a:rPr>
              <a:t>字符</a:t>
            </a:r>
            <a:endParaRPr lang="en-US" altLang="en-US" sz="2400" b="1" dirty="0">
              <a:solidFill>
                <a:srgbClr val="FF0066"/>
              </a:solidFill>
              <a:latin typeface="宋体" panose="02010600030101010101" pitchFamily="2" charset="-122"/>
            </a:endParaRPr>
          </a:p>
          <a:p>
            <a:pPr lvl="1" indent="-436245" eaLnBrk="1" hangingPunct="1"/>
            <a:r>
              <a:rPr lang="en-US" altLang="en-US" sz="2400" b="1" dirty="0">
                <a:latin typeface="宋体" panose="02010600030101010101" pitchFamily="2" charset="-122"/>
              </a:rPr>
              <a:t>∑上的</a:t>
            </a:r>
            <a:r>
              <a:rPr lang="en-US" altLang="en-US" sz="2400" b="1" dirty="0">
                <a:solidFill>
                  <a:srgbClr val="FF0066"/>
                </a:solidFill>
                <a:latin typeface="宋体" panose="02010600030101010101" pitchFamily="2" charset="-122"/>
              </a:rPr>
              <a:t>字</a:t>
            </a:r>
            <a:r>
              <a:rPr lang="en-US" altLang="en-US" sz="2400" b="1" dirty="0">
                <a:latin typeface="宋体" panose="02010600030101010101" pitchFamily="2" charset="-122"/>
              </a:rPr>
              <a:t>是指由∑中的字符所构成的一个有穷序列</a:t>
            </a:r>
            <a:endParaRPr lang="en-US" altLang="en-US" sz="2400" b="1" dirty="0">
              <a:latin typeface="宋体" panose="02010600030101010101" pitchFamily="2" charset="-122"/>
            </a:endParaRPr>
          </a:p>
          <a:p>
            <a:pPr lvl="1" indent="-436245" eaLnBrk="1" hangingPunct="1"/>
            <a:r>
              <a:rPr lang="en-US" altLang="en-US" sz="2400" b="1" dirty="0">
                <a:latin typeface="宋体" panose="02010600030101010101" pitchFamily="2" charset="-122"/>
              </a:rPr>
              <a:t>不包含任何字符的序列称为</a:t>
            </a:r>
            <a:r>
              <a:rPr lang="en-US" altLang="en-US" sz="2400" b="1" dirty="0">
                <a:solidFill>
                  <a:srgbClr val="FF0066"/>
                </a:solidFill>
                <a:latin typeface="宋体" panose="02010600030101010101" pitchFamily="2" charset="-122"/>
              </a:rPr>
              <a:t>空字</a:t>
            </a:r>
            <a:r>
              <a:rPr lang="en-US" altLang="en-US" sz="2400" b="1" dirty="0">
                <a:latin typeface="宋体" panose="02010600030101010101" pitchFamily="2" charset="-122"/>
              </a:rPr>
              <a:t>，记为</a:t>
            </a:r>
            <a:r>
              <a:rPr lang="en-US" altLang="zh-CN" sz="2400" b="1" dirty="0">
                <a:latin typeface="宋体" panose="02010600030101010101" pitchFamily="2" charset="-122"/>
              </a:rPr>
              <a:t>ε</a:t>
            </a:r>
            <a:endParaRPr lang="en-US" altLang="zh-CN" sz="2400" b="1" dirty="0">
              <a:latin typeface="宋体" panose="02010600030101010101" pitchFamily="2" charset="-122"/>
            </a:endParaRPr>
          </a:p>
          <a:p>
            <a:pPr lvl="1" indent="-436245" eaLnBrk="1" hangingPunct="1"/>
            <a:r>
              <a:rPr lang="en-US" altLang="en-US" sz="2400" b="1" dirty="0">
                <a:latin typeface="宋体" panose="02010600030101010101" pitchFamily="2" charset="-122"/>
              </a:rPr>
              <a:t>用</a:t>
            </a:r>
            <a:r>
              <a:rPr lang="zh-CN" altLang="en-US" sz="2400" b="1" dirty="0">
                <a:latin typeface="宋体" panose="02010600030101010101" pitchFamily="2" charset="-122"/>
              </a:rPr>
              <a:t>∑</a:t>
            </a:r>
            <a:r>
              <a:rPr lang="zh-CN" altLang="en-US" sz="2400" b="1" baseline="30000" dirty="0">
                <a:latin typeface="宋体" panose="02010600030101010101" pitchFamily="2" charset="-122"/>
              </a:rPr>
              <a:t>*</a:t>
            </a:r>
            <a:r>
              <a:rPr lang="zh-CN" altLang="en-US" sz="2400" b="1" dirty="0">
                <a:latin typeface="宋体" panose="02010600030101010101" pitchFamily="2" charset="-122"/>
              </a:rPr>
              <a:t>表示∑上的所有字的全体</a:t>
            </a:r>
            <a:r>
              <a:rPr lang="en-US" altLang="zh-CN" sz="2400" b="1" dirty="0">
                <a:latin typeface="宋体" panose="02010600030101010101" pitchFamily="2" charset="-122"/>
              </a:rPr>
              <a:t>,</a:t>
            </a:r>
            <a:r>
              <a:rPr lang="zh-CN" altLang="en-US" sz="2400" b="1" dirty="0">
                <a:latin typeface="宋体" panose="02010600030101010101" pitchFamily="2" charset="-122"/>
              </a:rPr>
              <a:t>包含空字</a:t>
            </a:r>
            <a:r>
              <a:rPr lang="en-US" altLang="zh-CN" sz="2400" b="1" dirty="0">
                <a:latin typeface="宋体" panose="02010600030101010101" pitchFamily="2" charset="-122"/>
              </a:rPr>
              <a:t>ε</a:t>
            </a:r>
            <a:endParaRPr lang="en-US" altLang="zh-CN" sz="2400" b="1" dirty="0">
              <a:latin typeface="宋体" panose="02010600030101010101" pitchFamily="2" charset="-122"/>
            </a:endParaRPr>
          </a:p>
          <a:p>
            <a:pPr lvl="1" indent="-436245" eaLnBrk="1" hangingPunct="1">
              <a:buNone/>
            </a:pPr>
            <a:r>
              <a:rPr lang="zh-CN" altLang="en-US" sz="2400" b="1" dirty="0">
                <a:latin typeface="Courier New" panose="02070309020205020404" pitchFamily="49" charset="0"/>
              </a:rPr>
              <a:t>例如</a:t>
            </a:r>
            <a:r>
              <a:rPr lang="en-US" altLang="zh-CN" sz="2400" b="1" dirty="0">
                <a:latin typeface="Courier New" panose="02070309020205020404" pitchFamily="49" charset="0"/>
              </a:rPr>
              <a:t>: </a:t>
            </a:r>
            <a:r>
              <a:rPr lang="zh-CN" altLang="en-US" sz="2400" b="1" dirty="0">
                <a:latin typeface="Courier New" panose="02070309020205020404" pitchFamily="49" charset="0"/>
              </a:rPr>
              <a:t>设 ∑</a:t>
            </a:r>
            <a:r>
              <a:rPr lang="en-US" altLang="zh-CN" sz="2400" b="1" dirty="0">
                <a:latin typeface="Courier New" panose="02070309020205020404" pitchFamily="49" charset="0"/>
              </a:rPr>
              <a:t>={a</a:t>
            </a:r>
            <a:r>
              <a:rPr lang="zh-CN" altLang="en-US" sz="2400" b="1" dirty="0">
                <a:latin typeface="Courier New" panose="02070309020205020404" pitchFamily="49" charset="0"/>
              </a:rPr>
              <a:t>， </a:t>
            </a:r>
            <a:r>
              <a:rPr lang="en-US" altLang="zh-CN" sz="2400" b="1" dirty="0">
                <a:latin typeface="Courier New" panose="02070309020205020404" pitchFamily="49" charset="0"/>
              </a:rPr>
              <a:t>b}</a:t>
            </a:r>
            <a:r>
              <a:rPr lang="zh-CN" altLang="en-US" sz="2400" b="1" dirty="0">
                <a:latin typeface="Courier New" panose="02070309020205020404" pitchFamily="49" charset="0"/>
              </a:rPr>
              <a:t>，则 ∑</a:t>
            </a:r>
            <a:r>
              <a:rPr lang="zh-CN" altLang="en-US" sz="2400" b="1" baseline="30000" dirty="0">
                <a:latin typeface="Courier New" panose="02070309020205020404" pitchFamily="49" charset="0"/>
              </a:rPr>
              <a:t>*</a:t>
            </a:r>
            <a:r>
              <a:rPr lang="en-US" altLang="zh-CN" sz="2400" b="1" dirty="0">
                <a:latin typeface="Courier New" panose="02070309020205020404" pitchFamily="49" charset="0"/>
              </a:rPr>
              <a:t>={</a:t>
            </a:r>
            <a:r>
              <a:rPr lang="en-US" altLang="zh-CN" sz="2400" b="1" dirty="0">
                <a:latin typeface="Courier New" panose="02070309020205020404" pitchFamily="49" charset="0"/>
              </a:rPr>
              <a:t>ε,a,b,aa,ab,ba,bb,aaa,...</a:t>
            </a:r>
            <a:r>
              <a:rPr lang="en-US" altLang="zh-CN" sz="2400" b="1" dirty="0">
                <a:latin typeface="Courier New" panose="02070309020205020404" pitchFamily="49" charset="0"/>
              </a:rPr>
              <a:t>}</a:t>
            </a:r>
            <a:endParaRPr lang="en-US" altLang="zh-CN" sz="2400" b="1" dirty="0">
              <a:latin typeface="Courier New" panose="02070309020205020404" pitchFamily="49" charset="0"/>
            </a:endParaRPr>
          </a:p>
          <a:p>
            <a:pPr lvl="1" indent="-436245" eaLnBrk="1" hangingPunct="1">
              <a:buNone/>
            </a:pPr>
            <a:endParaRPr lang="en-US" altLang="zh-CN" sz="2400" b="1" dirty="0">
              <a:latin typeface="Courier New" panose="02070309020205020404" pitchFamily="49" charset="0"/>
            </a:endParaRPr>
          </a:p>
          <a:p>
            <a:pPr lvl="1" indent="-436245" eaLnBrk="1" hangingPunct="1"/>
            <a:r>
              <a:rPr lang="zh-CN" altLang="en-US" sz="2400" b="1" dirty="0">
                <a:latin typeface="楷体_GB2312" panose="02010609030101010101" pitchFamily="49" charset="-122"/>
              </a:rPr>
              <a:t>空字</a:t>
            </a:r>
            <a:r>
              <a:rPr lang="en-US" altLang="zh-CN" sz="2400" b="1" dirty="0">
                <a:latin typeface="Verdana" panose="020B0604030504040204" pitchFamily="34" charset="0"/>
              </a:rPr>
              <a:t>————</a:t>
            </a:r>
            <a:r>
              <a:rPr lang="zh-CN" altLang="en-US" sz="2400" b="1" dirty="0">
                <a:latin typeface="楷体_GB2312" panose="02010609030101010101" pitchFamily="49" charset="-122"/>
              </a:rPr>
              <a:t>投到湖面的小石头（</a:t>
            </a:r>
            <a:r>
              <a:rPr lang="zh-CN" altLang="en-US" sz="2400" b="1" dirty="0">
                <a:solidFill>
                  <a:srgbClr val="FF0000"/>
                </a:solidFill>
                <a:latin typeface="楷体_GB2312" panose="02010609030101010101" pitchFamily="49" charset="-122"/>
              </a:rPr>
              <a:t>创新</a:t>
            </a:r>
            <a:r>
              <a:rPr lang="zh-CN" altLang="en-US" sz="2400" b="1" dirty="0">
                <a:latin typeface="楷体_GB2312" panose="02010609030101010101" pitchFamily="49" charset="-122"/>
              </a:rPr>
              <a:t>）</a:t>
            </a:r>
            <a:endParaRPr lang="zh-CN" altLang="en-US" sz="2400" b="1" dirty="0">
              <a:latin typeface="楷体_GB2312" panose="02010609030101010101" pitchFamily="49" charset="-122"/>
            </a:endParaRPr>
          </a:p>
          <a:p>
            <a:pPr lvl="1" indent="-436245" eaLnBrk="1" hangingPunct="1"/>
            <a:r>
              <a:rPr lang="zh-CN" altLang="en-US" sz="2400" b="1" dirty="0">
                <a:sym typeface="+mn-ea"/>
              </a:rPr>
              <a:t>王国俊的例子</a:t>
            </a:r>
            <a:endParaRPr lang="zh-CN" altLang="en-US" sz="2400" b="1" dirty="0"/>
          </a:p>
          <a:p>
            <a:pPr lvl="2" indent="-436245" algn="l" eaLnBrk="1" hangingPunct="1">
              <a:buSzTx/>
            </a:pPr>
            <a:r>
              <a:rPr lang="zh-CN" altLang="en-US" b="1" dirty="0">
                <a:cs typeface="+mn-ea"/>
                <a:sym typeface="+mn-ea"/>
              </a:rPr>
              <a:t>热爱科学、不断探索、爱国的精神</a:t>
            </a:r>
            <a:endParaRPr kumimoji="0" lang="zh-CN" altLang="en-US" b="1" i="0" u="none" strike="noStrike" kern="0" cap="none" spc="0" normalizeH="0" baseline="0" noProof="1" dirty="0">
              <a:solidFill>
                <a:schemeClr val="tx1"/>
              </a:solidFill>
              <a:ea typeface="+mn-ea"/>
              <a:cs typeface="+mn-ea"/>
            </a:endParaRPr>
          </a:p>
          <a:p>
            <a:pPr lvl="1" indent="-436245" eaLnBrk="1" hangingPunct="1"/>
            <a:endParaRPr lang="zh-CN" altLang="en-US" sz="2400" b="1" dirty="0">
              <a:latin typeface="楷体_GB2312" panose="02010609030101010101" pitchFamily="49" charset="-122"/>
            </a:endParaRPr>
          </a:p>
          <a:p>
            <a:pPr lvl="1" indent="-436245" eaLnBrk="1" hangingPunct="1">
              <a:buNone/>
            </a:pPr>
            <a:endParaRPr lang="zh-CN" altLang="en-US" sz="2400" b="1" dirty="0">
              <a:latin typeface="楷体_GB2312" panose="0201060903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charRg st="0" end="6"/>
                                            </p:txEl>
                                          </p:spTgt>
                                        </p:tgtEl>
                                        <p:attrNameLst>
                                          <p:attrName>style.visibility</p:attrName>
                                        </p:attrNameLst>
                                      </p:cBhvr>
                                      <p:to>
                                        <p:strVal val="visible"/>
                                      </p:to>
                                    </p:set>
                                    <p:animEffect transition="in" filter="wipe(left)">
                                      <p:cBhvr>
                                        <p:cTn id="7" dur="500"/>
                                        <p:tgtEl>
                                          <p:spTgt spid="32771">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charRg st="6" end="22"/>
                                            </p:txEl>
                                          </p:spTgt>
                                        </p:tgtEl>
                                        <p:attrNameLst>
                                          <p:attrName>style.visibility</p:attrName>
                                        </p:attrNameLst>
                                      </p:cBhvr>
                                      <p:to>
                                        <p:strVal val="visible"/>
                                      </p:to>
                                    </p:set>
                                    <p:animEffect transition="in" filter="wipe(left)">
                                      <p:cBhvr>
                                        <p:cTn id="12" dur="500"/>
                                        <p:tgtEl>
                                          <p:spTgt spid="32771">
                                            <p:txEl>
                                              <p:charRg st="6"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charRg st="36" end="68"/>
                                            </p:txEl>
                                          </p:spTgt>
                                        </p:tgtEl>
                                        <p:attrNameLst>
                                          <p:attrName>style.visibility</p:attrName>
                                        </p:attrNameLst>
                                      </p:cBhvr>
                                      <p:to>
                                        <p:strVal val="visible"/>
                                      </p:to>
                                    </p:set>
                                    <p:animEffect transition="in" filter="wipe(left)">
                                      <p:cBhvr>
                                        <p:cTn id="17" dur="500"/>
                                        <p:tgtEl>
                                          <p:spTgt spid="32771">
                                            <p:txEl>
                                              <p:charRg st="36"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charRg st="68" end="87"/>
                                            </p:txEl>
                                          </p:spTgt>
                                        </p:tgtEl>
                                        <p:attrNameLst>
                                          <p:attrName>style.visibility</p:attrName>
                                        </p:attrNameLst>
                                      </p:cBhvr>
                                      <p:to>
                                        <p:strVal val="visible"/>
                                      </p:to>
                                    </p:set>
                                    <p:animEffect transition="in" filter="wipe(left)">
                                      <p:cBhvr>
                                        <p:cTn id="22" dur="500"/>
                                        <p:tgtEl>
                                          <p:spTgt spid="32771">
                                            <p:txEl>
                                              <p:charRg st="68"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charRg st="87" end="108"/>
                                            </p:txEl>
                                          </p:spTgt>
                                        </p:tgtEl>
                                        <p:attrNameLst>
                                          <p:attrName>style.visibility</p:attrName>
                                        </p:attrNameLst>
                                      </p:cBhvr>
                                      <p:to>
                                        <p:strVal val="visible"/>
                                      </p:to>
                                    </p:set>
                                    <p:animEffect transition="in" filter="wipe(left)">
                                      <p:cBhvr>
                                        <p:cTn id="27" dur="500"/>
                                        <p:tgtEl>
                                          <p:spTgt spid="32771">
                                            <p:txEl>
                                              <p:charRg st="87" end="10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charRg st="108" end="156"/>
                                            </p:txEl>
                                          </p:spTgt>
                                        </p:tgtEl>
                                        <p:attrNameLst>
                                          <p:attrName>style.visibility</p:attrName>
                                        </p:attrNameLst>
                                      </p:cBhvr>
                                      <p:to>
                                        <p:strVal val="visible"/>
                                      </p:to>
                                    </p:set>
                                    <p:animEffect transition="in" filter="wipe(left)">
                                      <p:cBhvr>
                                        <p:cTn id="32" dur="500"/>
                                        <p:tgtEl>
                                          <p:spTgt spid="32771">
                                            <p:txEl>
                                              <p:charRg st="108" end="15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1">
                                            <p:txEl>
                                              <p:pRg st="7" end="7"/>
                                            </p:txEl>
                                          </p:spTgt>
                                        </p:tgtEl>
                                        <p:attrNameLst>
                                          <p:attrName>style.visibility</p:attrName>
                                        </p:attrNameLst>
                                      </p:cBhvr>
                                      <p:to>
                                        <p:strVal val="visible"/>
                                      </p:to>
                                    </p:set>
                                    <p:animEffect transition="in" filter="wipe(left)">
                                      <p:cBhvr>
                                        <p:cTn id="37"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20834" name="Rectangle 2"/>
          <p:cNvSpPr>
            <a:spLocks noGrp="1"/>
          </p:cNvSpPr>
          <p:nvPr>
            <p:ph idx="1"/>
          </p:nvPr>
        </p:nvSpPr>
        <p:spPr>
          <a:xfrm>
            <a:off x="609600" y="609600"/>
            <a:ext cx="8229600" cy="5410200"/>
          </a:xfrm>
        </p:spPr>
        <p:txBody>
          <a:bodyPr vert="horz" wrap="square" lIns="91440" tIns="45720" rIns="91440" bIns="45720" anchor="t"/>
          <a:p>
            <a:pPr algn="just" eaLnBrk="1" hangingPunct="1"/>
            <a:r>
              <a:rPr lang="en-US" altLang="en-US" b="1" dirty="0"/>
              <a:t>∑</a:t>
            </a:r>
            <a:r>
              <a:rPr lang="en-US" altLang="en-US" b="1" baseline="30000" dirty="0"/>
              <a:t>*</a:t>
            </a:r>
            <a:r>
              <a:rPr lang="zh-CN" altLang="en-US" b="1" dirty="0"/>
              <a:t>的子集</a:t>
            </a:r>
            <a:r>
              <a:rPr lang="en-US" altLang="zh-CN" b="1" dirty="0"/>
              <a:t>U</a:t>
            </a:r>
            <a:r>
              <a:rPr lang="zh-CN" altLang="en-US" b="1" dirty="0"/>
              <a:t>和</a:t>
            </a:r>
            <a:r>
              <a:rPr lang="en-US" altLang="zh-CN" b="1" dirty="0"/>
              <a:t>V</a:t>
            </a:r>
            <a:r>
              <a:rPr lang="zh-CN" altLang="en-US" b="1" dirty="0"/>
              <a:t>的</a:t>
            </a:r>
            <a:r>
              <a:rPr lang="zh-CN" altLang="en-US" b="1" dirty="0">
                <a:solidFill>
                  <a:srgbClr val="FF0066"/>
                </a:solidFill>
              </a:rPr>
              <a:t>连接</a:t>
            </a:r>
            <a:r>
              <a:rPr lang="zh-CN" altLang="en-US" b="1" dirty="0"/>
              <a:t>（</a:t>
            </a:r>
            <a:r>
              <a:rPr lang="zh-CN" altLang="en-US" b="1" dirty="0">
                <a:solidFill>
                  <a:srgbClr val="FF0066"/>
                </a:solidFill>
              </a:rPr>
              <a:t>积</a:t>
            </a:r>
            <a:r>
              <a:rPr lang="zh-CN" altLang="en-US" b="1" dirty="0"/>
              <a:t>）定义为</a:t>
            </a:r>
            <a:endParaRPr lang="zh-CN" altLang="en-US" b="1" dirty="0"/>
          </a:p>
          <a:p>
            <a:pPr algn="ctr" eaLnBrk="1" hangingPunct="1">
              <a:lnSpc>
                <a:spcPct val="90000"/>
              </a:lnSpc>
              <a:buNone/>
            </a:pPr>
            <a:r>
              <a:rPr lang="en-US" altLang="zh-CN" b="1" i="1" dirty="0"/>
              <a:t>UV</a:t>
            </a:r>
            <a:r>
              <a:rPr lang="zh-CN" altLang="en-US" b="1" i="1" dirty="0"/>
              <a:t>＝</a:t>
            </a:r>
            <a:r>
              <a:rPr lang="en-US" altLang="zh-CN" b="1" i="1" dirty="0"/>
              <a:t>{ </a:t>
            </a:r>
            <a:r>
              <a:rPr lang="en-US" altLang="zh-CN" b="1" i="1" dirty="0">
                <a:sym typeface="Symbol" panose="05050102010706020507" pitchFamily="18" charset="2"/>
              </a:rPr>
              <a:t> </a:t>
            </a:r>
            <a:r>
              <a:rPr lang="en-US" altLang="zh-CN" b="1" i="1" dirty="0"/>
              <a:t>| </a:t>
            </a:r>
            <a:r>
              <a:rPr lang="en-US" altLang="zh-CN" b="1" i="1" dirty="0">
                <a:sym typeface="Symbol" panose="05050102010706020507" pitchFamily="18" charset="2"/>
              </a:rPr>
              <a:t></a:t>
            </a:r>
            <a:r>
              <a:rPr lang="en-US" altLang="zh-CN" b="1" i="1" dirty="0"/>
              <a:t>U &amp; </a:t>
            </a:r>
            <a:r>
              <a:rPr lang="en-US" altLang="zh-CN" b="1" i="1" dirty="0">
                <a:sym typeface="Symbol" panose="05050102010706020507" pitchFamily="18" charset="2"/>
              </a:rPr>
              <a:t></a:t>
            </a:r>
            <a:r>
              <a:rPr lang="en-US" altLang="zh-CN" b="1" i="1" dirty="0"/>
              <a:t>V }</a:t>
            </a:r>
            <a:r>
              <a:rPr lang="en-US" altLang="zh-CN" b="1" dirty="0"/>
              <a:t> </a:t>
            </a:r>
            <a:endParaRPr lang="en-US" altLang="zh-CN" b="1" dirty="0"/>
          </a:p>
          <a:p>
            <a:pPr algn="just">
              <a:lnSpc>
                <a:spcPct val="90000"/>
              </a:lnSpc>
              <a:buClrTx/>
              <a:buFont typeface="Symbol" panose="05050102010706020507" pitchFamily="18" charset="2"/>
              <a:buNone/>
            </a:pPr>
            <a:r>
              <a:rPr lang="en-US" altLang="zh-CN" b="1" dirty="0"/>
              <a:t>	V</a:t>
            </a:r>
            <a:r>
              <a:rPr lang="zh-CN" altLang="en-US" b="1" dirty="0"/>
              <a:t>自身的 </a:t>
            </a:r>
            <a:r>
              <a:rPr lang="en-US" altLang="zh-CN" b="1" dirty="0"/>
              <a:t>n</a:t>
            </a:r>
            <a:r>
              <a:rPr lang="zh-CN" altLang="en-US" b="1" dirty="0"/>
              <a:t>次积记为</a:t>
            </a:r>
            <a:endParaRPr lang="zh-CN" altLang="en-US" b="1" dirty="0"/>
          </a:p>
          <a:p>
            <a:pPr algn="ctr">
              <a:lnSpc>
                <a:spcPct val="90000"/>
              </a:lnSpc>
              <a:buClrTx/>
              <a:buFont typeface="Symbol" panose="05050102010706020507" pitchFamily="18" charset="2"/>
              <a:buNone/>
            </a:pPr>
            <a:r>
              <a:rPr lang="zh-CN" altLang="en-US" b="1" dirty="0"/>
              <a:t>	</a:t>
            </a:r>
            <a:r>
              <a:rPr lang="en-US" altLang="zh-CN" b="1" dirty="0"/>
              <a:t>V</a:t>
            </a:r>
            <a:r>
              <a:rPr lang="en-US" altLang="zh-CN" b="1" baseline="30000" dirty="0"/>
              <a:t>n</a:t>
            </a:r>
            <a:r>
              <a:rPr lang="en-US" altLang="zh-CN" b="1" dirty="0"/>
              <a:t>=VV…V</a:t>
            </a:r>
            <a:endParaRPr lang="en-US" altLang="zh-CN" b="1" dirty="0"/>
          </a:p>
          <a:p>
            <a:pPr algn="just">
              <a:spcBef>
                <a:spcPct val="0"/>
              </a:spcBef>
              <a:buClrTx/>
              <a:buFont typeface="Symbol" panose="05050102010706020507" pitchFamily="18" charset="2"/>
              <a:buNone/>
            </a:pPr>
            <a:endParaRPr lang="en-US" altLang="zh-CN" b="1" dirty="0"/>
          </a:p>
          <a:p>
            <a:pPr algn="just" eaLnBrk="1" hangingPunct="1"/>
            <a:r>
              <a:rPr lang="zh-CN" altLang="en-US" b="1" dirty="0"/>
              <a:t>规定</a:t>
            </a:r>
            <a:r>
              <a:rPr lang="en-US" altLang="zh-CN" b="1" dirty="0"/>
              <a:t>V</a:t>
            </a:r>
            <a:r>
              <a:rPr lang="en-US" altLang="zh-CN" b="1" baseline="30000" dirty="0"/>
              <a:t>0</a:t>
            </a:r>
            <a:r>
              <a:rPr lang="en-US" altLang="zh-CN" b="1" dirty="0"/>
              <a:t>={</a:t>
            </a:r>
            <a:r>
              <a:rPr lang="en-US" altLang="zh-CN" b="1" dirty="0">
                <a:sym typeface="Symbol" panose="05050102010706020507" pitchFamily="18" charset="2"/>
              </a:rPr>
              <a:t></a:t>
            </a:r>
            <a:r>
              <a:rPr lang="en-US" altLang="zh-CN" b="1" dirty="0"/>
              <a:t>}</a:t>
            </a:r>
            <a:r>
              <a:rPr lang="zh-CN" altLang="en-US" b="1" dirty="0"/>
              <a:t>，令</a:t>
            </a:r>
            <a:endParaRPr lang="zh-CN" altLang="en-US" b="1" dirty="0"/>
          </a:p>
          <a:p>
            <a:pPr algn="just">
              <a:spcBef>
                <a:spcPct val="0"/>
              </a:spcBef>
              <a:buClrTx/>
              <a:buFont typeface="Symbol" panose="05050102010706020507" pitchFamily="18" charset="2"/>
              <a:buNone/>
            </a:pPr>
            <a:r>
              <a:rPr lang="zh-CN" altLang="en-US" b="1" dirty="0"/>
              <a:t>   </a:t>
            </a:r>
            <a:r>
              <a:rPr lang="en-US" altLang="zh-CN" b="1" dirty="0"/>
              <a:t>V</a:t>
            </a:r>
            <a:r>
              <a:rPr lang="en-US" altLang="zh-CN" b="1" baseline="30000" dirty="0"/>
              <a:t>*</a:t>
            </a:r>
            <a:r>
              <a:rPr lang="en-US" altLang="zh-CN" b="1" dirty="0"/>
              <a:t>=V</a:t>
            </a:r>
            <a:r>
              <a:rPr lang="en-US" altLang="zh-CN" b="1" baseline="30000" dirty="0"/>
              <a:t>0</a:t>
            </a:r>
            <a:r>
              <a:rPr lang="en-US" altLang="zh-CN" b="1" dirty="0"/>
              <a:t>∪V</a:t>
            </a:r>
            <a:r>
              <a:rPr lang="en-US" altLang="zh-CN" b="1" baseline="30000" dirty="0"/>
              <a:t>1</a:t>
            </a:r>
            <a:r>
              <a:rPr lang="en-US" altLang="zh-CN" b="1" dirty="0"/>
              <a:t>∪V</a:t>
            </a:r>
            <a:r>
              <a:rPr lang="en-US" altLang="zh-CN" b="1" baseline="30000" dirty="0"/>
              <a:t>2</a:t>
            </a:r>
            <a:r>
              <a:rPr lang="en-US" altLang="zh-CN" b="1" dirty="0"/>
              <a:t>∪V</a:t>
            </a:r>
            <a:r>
              <a:rPr lang="en-US" altLang="zh-CN" b="1" baseline="30000" dirty="0"/>
              <a:t>3</a:t>
            </a:r>
            <a:r>
              <a:rPr lang="en-US" altLang="zh-CN" b="1" dirty="0"/>
              <a:t>∪… </a:t>
            </a:r>
            <a:endParaRPr lang="en-US" altLang="zh-CN" b="1" dirty="0"/>
          </a:p>
          <a:p>
            <a:pPr algn="just">
              <a:spcBef>
                <a:spcPct val="0"/>
              </a:spcBef>
              <a:buClrTx/>
              <a:buFontTx/>
              <a:buNone/>
            </a:pPr>
            <a:r>
              <a:rPr lang="zh-CN" altLang="en-US" b="1" dirty="0"/>
              <a:t>称</a:t>
            </a:r>
            <a:r>
              <a:rPr lang="en-US" altLang="zh-CN" b="1" dirty="0"/>
              <a:t>V</a:t>
            </a:r>
            <a:r>
              <a:rPr lang="en-US" altLang="zh-CN" b="1" baseline="30000" dirty="0"/>
              <a:t>*</a:t>
            </a:r>
            <a:r>
              <a:rPr lang="zh-CN" altLang="en-US" b="1" dirty="0"/>
              <a:t>是</a:t>
            </a:r>
            <a:r>
              <a:rPr lang="en-US" altLang="zh-CN" b="1" dirty="0"/>
              <a:t>V</a:t>
            </a:r>
            <a:r>
              <a:rPr lang="zh-CN" altLang="en-US" b="1" dirty="0"/>
              <a:t>的</a:t>
            </a:r>
            <a:r>
              <a:rPr lang="zh-CN" altLang="en-US" b="1" dirty="0">
                <a:solidFill>
                  <a:srgbClr val="FF0066"/>
                </a:solidFill>
              </a:rPr>
              <a:t>闭包</a:t>
            </a:r>
            <a:r>
              <a:rPr lang="en-US" altLang="zh-CN" b="1" dirty="0"/>
              <a:t>;</a:t>
            </a:r>
            <a:endParaRPr lang="en-US" altLang="zh-CN" b="1" dirty="0"/>
          </a:p>
          <a:p>
            <a:pPr algn="just">
              <a:spcBef>
                <a:spcPct val="0"/>
              </a:spcBef>
              <a:buClrTx/>
              <a:buFontTx/>
              <a:buNone/>
            </a:pPr>
            <a:endParaRPr lang="en-US" altLang="zh-CN" b="1" dirty="0"/>
          </a:p>
          <a:p>
            <a:pPr algn="just" eaLnBrk="1" hangingPunct="1"/>
            <a:r>
              <a:rPr lang="zh-CN" altLang="en-US" b="1" dirty="0"/>
              <a:t>记 </a:t>
            </a:r>
            <a:r>
              <a:rPr lang="en-US" altLang="zh-CN" b="1" dirty="0"/>
              <a:t>V</a:t>
            </a:r>
            <a:r>
              <a:rPr lang="zh-CN" altLang="en-US" b="1" baseline="30000" dirty="0"/>
              <a:t>＋</a:t>
            </a:r>
            <a:r>
              <a:rPr lang="zh-CN" altLang="en-US" b="1" dirty="0"/>
              <a:t>＝</a:t>
            </a:r>
            <a:r>
              <a:rPr lang="en-US" altLang="zh-CN" b="1" dirty="0"/>
              <a:t>VV</a:t>
            </a:r>
            <a:r>
              <a:rPr lang="en-US" altLang="zh-CN" b="1" baseline="30000" dirty="0"/>
              <a:t>*</a:t>
            </a:r>
            <a:r>
              <a:rPr lang="en-US" altLang="zh-CN" b="1" dirty="0"/>
              <a:t> </a:t>
            </a:r>
            <a:r>
              <a:rPr lang="zh-CN" altLang="en-US" b="1" dirty="0"/>
              <a:t>，称</a:t>
            </a:r>
            <a:r>
              <a:rPr lang="en-US" altLang="zh-CN" b="1" dirty="0"/>
              <a:t>V</a:t>
            </a:r>
            <a:r>
              <a:rPr lang="en-US" altLang="zh-CN" b="1" baseline="30000" dirty="0"/>
              <a:t>+</a:t>
            </a:r>
            <a:r>
              <a:rPr lang="zh-CN" altLang="en-US" b="1" dirty="0"/>
              <a:t>是</a:t>
            </a:r>
            <a:r>
              <a:rPr lang="en-US" altLang="zh-CN" b="1" dirty="0"/>
              <a:t>V</a:t>
            </a:r>
            <a:r>
              <a:rPr lang="zh-CN" altLang="en-US" b="1" dirty="0"/>
              <a:t>的正规闭包。</a:t>
            </a:r>
            <a:endParaRPr lang="zh-CN" altLang="en-US" b="1" dirty="0"/>
          </a:p>
          <a:p>
            <a:pPr algn="just">
              <a:spcBef>
                <a:spcPct val="0"/>
              </a:spcBef>
              <a:buClrTx/>
              <a:buFont typeface="Symbol" panose="05050102010706020507" pitchFamily="18" charset="2"/>
              <a:buNone/>
            </a:pPr>
            <a:endParaRPr lang="en-US" altLang="zh-CN"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0834">
                                            <p:txEl>
                                              <p:charRg st="0" end="18"/>
                                            </p:txEl>
                                          </p:spTgt>
                                        </p:tgtEl>
                                        <p:attrNameLst>
                                          <p:attrName>style.visibility</p:attrName>
                                        </p:attrNameLst>
                                      </p:cBhvr>
                                      <p:to>
                                        <p:strVal val="visible"/>
                                      </p:to>
                                    </p:set>
                                    <p:animEffect transition="in" filter="wipe(up)">
                                      <p:cBhvr>
                                        <p:cTn id="7" dur="500"/>
                                        <p:tgtEl>
                                          <p:spTgt spid="120834">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0834">
                                            <p:txEl>
                                              <p:charRg st="18" end="41"/>
                                            </p:txEl>
                                          </p:spTgt>
                                        </p:tgtEl>
                                        <p:attrNameLst>
                                          <p:attrName>style.visibility</p:attrName>
                                        </p:attrNameLst>
                                      </p:cBhvr>
                                      <p:to>
                                        <p:strVal val="visible"/>
                                      </p:to>
                                    </p:set>
                                    <p:animEffect transition="in" filter="wipe(up)">
                                      <p:cBhvr>
                                        <p:cTn id="12" dur="500"/>
                                        <p:tgtEl>
                                          <p:spTgt spid="120834">
                                            <p:txEl>
                                              <p:charRg st="18"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0834">
                                            <p:txEl>
                                              <p:charRg st="41" end="53"/>
                                            </p:txEl>
                                          </p:spTgt>
                                        </p:tgtEl>
                                        <p:attrNameLst>
                                          <p:attrName>style.visibility</p:attrName>
                                        </p:attrNameLst>
                                      </p:cBhvr>
                                      <p:to>
                                        <p:strVal val="visible"/>
                                      </p:to>
                                    </p:set>
                                    <p:animEffect transition="in" filter="wipe(up)">
                                      <p:cBhvr>
                                        <p:cTn id="17" dur="500"/>
                                        <p:tgtEl>
                                          <p:spTgt spid="120834">
                                            <p:txEl>
                                              <p:charRg st="41"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0834">
                                            <p:txEl>
                                              <p:charRg st="53" end="62"/>
                                            </p:txEl>
                                          </p:spTgt>
                                        </p:tgtEl>
                                        <p:attrNameLst>
                                          <p:attrName>style.visibility</p:attrName>
                                        </p:attrNameLst>
                                      </p:cBhvr>
                                      <p:to>
                                        <p:strVal val="visible"/>
                                      </p:to>
                                    </p:set>
                                    <p:animEffect transition="in" filter="wipe(up)">
                                      <p:cBhvr>
                                        <p:cTn id="22" dur="500"/>
                                        <p:tgtEl>
                                          <p:spTgt spid="120834">
                                            <p:txEl>
                                              <p:charRg st="53"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0834">
                                            <p:txEl>
                                              <p:charRg st="63" end="74"/>
                                            </p:txEl>
                                          </p:spTgt>
                                        </p:tgtEl>
                                        <p:attrNameLst>
                                          <p:attrName>style.visibility</p:attrName>
                                        </p:attrNameLst>
                                      </p:cBhvr>
                                      <p:to>
                                        <p:strVal val="visible"/>
                                      </p:to>
                                    </p:set>
                                    <p:animEffect transition="in" filter="wipe(up)">
                                      <p:cBhvr>
                                        <p:cTn id="27" dur="500"/>
                                        <p:tgtEl>
                                          <p:spTgt spid="120834">
                                            <p:txEl>
                                              <p:charRg st="63" end="7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0834">
                                            <p:txEl>
                                              <p:charRg st="74" end="95"/>
                                            </p:txEl>
                                          </p:spTgt>
                                        </p:tgtEl>
                                        <p:attrNameLst>
                                          <p:attrName>style.visibility</p:attrName>
                                        </p:attrNameLst>
                                      </p:cBhvr>
                                      <p:to>
                                        <p:strVal val="visible"/>
                                      </p:to>
                                    </p:set>
                                    <p:animEffect transition="in" filter="wipe(up)">
                                      <p:cBhvr>
                                        <p:cTn id="32" dur="500"/>
                                        <p:tgtEl>
                                          <p:spTgt spid="120834">
                                            <p:txEl>
                                              <p:charRg st="74" end="9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0834">
                                            <p:txEl>
                                              <p:charRg st="95" end="105"/>
                                            </p:txEl>
                                          </p:spTgt>
                                        </p:tgtEl>
                                        <p:attrNameLst>
                                          <p:attrName>style.visibility</p:attrName>
                                        </p:attrNameLst>
                                      </p:cBhvr>
                                      <p:to>
                                        <p:strVal val="visible"/>
                                      </p:to>
                                    </p:set>
                                    <p:animEffect transition="in" filter="wipe(up)">
                                      <p:cBhvr>
                                        <p:cTn id="37" dur="500"/>
                                        <p:tgtEl>
                                          <p:spTgt spid="120834">
                                            <p:txEl>
                                              <p:charRg st="95" end="10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0834">
                                            <p:txEl>
                                              <p:charRg st="106" end="128"/>
                                            </p:txEl>
                                          </p:spTgt>
                                        </p:tgtEl>
                                        <p:attrNameLst>
                                          <p:attrName>style.visibility</p:attrName>
                                        </p:attrNameLst>
                                      </p:cBhvr>
                                      <p:to>
                                        <p:strVal val="visible"/>
                                      </p:to>
                                    </p:set>
                                    <p:animEffect transition="in" filter="wipe(up)">
                                      <p:cBhvr>
                                        <p:cTn id="42" dur="500"/>
                                        <p:tgtEl>
                                          <p:spTgt spid="120834">
                                            <p:txEl>
                                              <p:charRg st="106"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37890" name="Rectangle 2"/>
          <p:cNvSpPr>
            <a:spLocks noGrp="1"/>
          </p:cNvSpPr>
          <p:nvPr>
            <p:ph type="title"/>
          </p:nvPr>
        </p:nvSpPr>
        <p:spPr>
          <a:xfrm>
            <a:off x="762000" y="609600"/>
            <a:ext cx="7772400" cy="914400"/>
          </a:xfrm>
        </p:spPr>
        <p:txBody>
          <a:bodyPr vert="horz" wrap="square" lIns="91440" tIns="45720" rIns="91440" bIns="45720" anchor="b"/>
          <a:p>
            <a:pPr eaLnBrk="1" hangingPunct="1"/>
            <a:r>
              <a:rPr lang="en-US" altLang="zh-CN" b="1" dirty="0"/>
              <a:t>3.3.1 </a:t>
            </a:r>
            <a:r>
              <a:rPr lang="zh-CN" altLang="en-US" b="1" dirty="0">
                <a:latin typeface="宋体" panose="02010600030101010101" pitchFamily="2" charset="-122"/>
              </a:rPr>
              <a:t>正规式和正规集</a:t>
            </a:r>
            <a:endParaRPr lang="zh-CN" altLang="en-US" b="1" dirty="0">
              <a:latin typeface="宋体" panose="02010600030101010101" pitchFamily="2" charset="-122"/>
            </a:endParaRPr>
          </a:p>
        </p:txBody>
      </p:sp>
      <p:sp>
        <p:nvSpPr>
          <p:cNvPr id="34819" name="Rectangle 3"/>
          <p:cNvSpPr>
            <a:spLocks noGrp="1"/>
          </p:cNvSpPr>
          <p:nvPr>
            <p:ph idx="1"/>
          </p:nvPr>
        </p:nvSpPr>
        <p:spPr>
          <a:xfrm>
            <a:off x="685800" y="2209800"/>
            <a:ext cx="7772400" cy="4114800"/>
          </a:xfrm>
        </p:spPr>
        <p:txBody>
          <a:bodyPr vert="horz" wrap="square" lIns="91440" tIns="45720" rIns="91440" bIns="45720" anchor="t"/>
          <a:p>
            <a:pPr algn="just" eaLnBrk="1" hangingPunct="1"/>
            <a:r>
              <a:rPr lang="zh-CN" altLang="en-US" b="1" dirty="0">
                <a:solidFill>
                  <a:srgbClr val="3217BB"/>
                </a:solidFill>
                <a:latin typeface="宋体" panose="02010600030101010101" pitchFamily="2" charset="-122"/>
              </a:rPr>
              <a:t>正规集</a:t>
            </a:r>
            <a:r>
              <a:rPr lang="zh-CN" altLang="en-US" b="1" dirty="0">
                <a:latin typeface="宋体" panose="02010600030101010101" pitchFamily="2" charset="-122"/>
              </a:rPr>
              <a:t>可以用</a:t>
            </a:r>
            <a:r>
              <a:rPr lang="zh-CN" altLang="en-US" b="1" dirty="0">
                <a:solidFill>
                  <a:srgbClr val="FF3300"/>
                </a:solidFill>
                <a:latin typeface="宋体" panose="02010600030101010101" pitchFamily="2" charset="-122"/>
              </a:rPr>
              <a:t>正规表达式</a:t>
            </a:r>
            <a:r>
              <a:rPr lang="zh-CN" altLang="en-US" b="1" dirty="0">
                <a:latin typeface="宋体" panose="02010600030101010101" pitchFamily="2" charset="-122"/>
              </a:rPr>
              <a:t>（简称</a:t>
            </a:r>
            <a:r>
              <a:rPr lang="zh-CN" altLang="en-US" b="1" dirty="0">
                <a:solidFill>
                  <a:srgbClr val="FF3300"/>
                </a:solidFill>
                <a:latin typeface="宋体" panose="02010600030101010101" pitchFamily="2" charset="-122"/>
              </a:rPr>
              <a:t>正规式</a:t>
            </a:r>
            <a:r>
              <a:rPr lang="zh-CN" altLang="en-US" b="1" dirty="0">
                <a:latin typeface="宋体" panose="02010600030101010101" pitchFamily="2" charset="-122"/>
              </a:rPr>
              <a:t>）表示。</a:t>
            </a:r>
            <a:endParaRPr lang="zh-CN" altLang="en-US" b="1" dirty="0">
              <a:latin typeface="宋体" panose="02010600030101010101" pitchFamily="2" charset="-122"/>
            </a:endParaRPr>
          </a:p>
          <a:p>
            <a:pPr algn="just" eaLnBrk="1" hangingPunct="1"/>
            <a:r>
              <a:rPr lang="zh-CN" altLang="en-US" b="1" dirty="0">
                <a:solidFill>
                  <a:srgbClr val="FF3300"/>
                </a:solidFill>
                <a:latin typeface="宋体" panose="02010600030101010101" pitchFamily="2" charset="-122"/>
              </a:rPr>
              <a:t>正规表达式</a:t>
            </a:r>
            <a:r>
              <a:rPr lang="zh-CN" altLang="en-US" b="1" dirty="0">
                <a:latin typeface="宋体" panose="02010600030101010101" pitchFamily="2" charset="-122"/>
              </a:rPr>
              <a:t>是表示</a:t>
            </a:r>
            <a:r>
              <a:rPr lang="zh-CN" altLang="en-US" b="1" dirty="0">
                <a:solidFill>
                  <a:srgbClr val="3217BB"/>
                </a:solidFill>
                <a:latin typeface="宋体" panose="02010600030101010101" pitchFamily="2" charset="-122"/>
              </a:rPr>
              <a:t>正规集</a:t>
            </a:r>
            <a:r>
              <a:rPr lang="zh-CN" altLang="en-US" b="1" dirty="0">
                <a:latin typeface="宋体" panose="02010600030101010101" pitchFamily="2" charset="-122"/>
              </a:rPr>
              <a:t>一种方法。一个字集合是</a:t>
            </a:r>
            <a:r>
              <a:rPr lang="zh-CN" altLang="en-US" b="1" dirty="0">
                <a:solidFill>
                  <a:srgbClr val="3217BB"/>
                </a:solidFill>
                <a:latin typeface="宋体" panose="02010600030101010101" pitchFamily="2" charset="-122"/>
              </a:rPr>
              <a:t>正规集</a:t>
            </a:r>
            <a:r>
              <a:rPr lang="zh-CN" altLang="en-US" b="1" dirty="0">
                <a:latin typeface="宋体" panose="02010600030101010101" pitchFamily="2" charset="-122"/>
              </a:rPr>
              <a:t>当且仅当它能用</a:t>
            </a:r>
            <a:r>
              <a:rPr lang="zh-CN" altLang="en-US" b="1" dirty="0">
                <a:solidFill>
                  <a:srgbClr val="FF3300"/>
                </a:solidFill>
                <a:latin typeface="宋体" panose="02010600030101010101" pitchFamily="2" charset="-122"/>
              </a:rPr>
              <a:t>正规式</a:t>
            </a:r>
            <a:r>
              <a:rPr lang="zh-CN" altLang="en-US" b="1" dirty="0">
                <a:latin typeface="宋体" panose="02010600030101010101" pitchFamily="2" charset="-122"/>
              </a:rPr>
              <a:t>表示。</a:t>
            </a:r>
            <a:endParaRPr lang="zh-CN" altLang="en-US" b="1" dirty="0">
              <a:latin typeface="宋体" panose="02010600030101010101" pitchFamily="2" charset="-122"/>
            </a:endParaRPr>
          </a:p>
          <a:p>
            <a:pPr algn="just" eaLnBrk="1" hangingPunct="1"/>
            <a:r>
              <a:rPr lang="zh-CN" altLang="en-US" b="1" dirty="0">
                <a:solidFill>
                  <a:srgbClr val="FF0000"/>
                </a:solidFill>
                <a:latin typeface="宋体" panose="02010600030101010101" pitchFamily="2" charset="-122"/>
              </a:rPr>
              <a:t>两者反应了协调，以及辩证统一的思想</a:t>
            </a:r>
            <a:endParaRPr lang="zh-CN" altLang="en-US" b="1" dirty="0">
              <a:solidFill>
                <a:srgbClr val="FF0000"/>
              </a:solidFill>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819">
                                            <p:txEl>
                                              <p:charRg st="0" end="22"/>
                                            </p:txEl>
                                          </p:spTgt>
                                        </p:tgtEl>
                                        <p:attrNameLst>
                                          <p:attrName>style.visibility</p:attrName>
                                        </p:attrNameLst>
                                      </p:cBhvr>
                                      <p:to>
                                        <p:strVal val="visible"/>
                                      </p:to>
                                    </p:set>
                                    <p:animEffect transition="in" filter="blinds(vertical)">
                                      <p:cBhvr>
                                        <p:cTn id="7" dur="500"/>
                                        <p:tgtEl>
                                          <p:spTgt spid="34819">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819">
                                            <p:txEl>
                                              <p:charRg st="22" end="61"/>
                                            </p:txEl>
                                          </p:spTgt>
                                        </p:tgtEl>
                                        <p:attrNameLst>
                                          <p:attrName>style.visibility</p:attrName>
                                        </p:attrNameLst>
                                      </p:cBhvr>
                                      <p:to>
                                        <p:strVal val="visible"/>
                                      </p:to>
                                    </p:set>
                                    <p:animEffect transition="in" filter="blinds(vertical)">
                                      <p:cBhvr>
                                        <p:cTn id="12" dur="500"/>
                                        <p:tgtEl>
                                          <p:spTgt spid="34819">
                                            <p:txEl>
                                              <p:charRg st="22"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vertical)">
                                      <p:cBhvr>
                                        <p:cTn id="1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38914" name="Rectangle 3"/>
          <p:cNvSpPr>
            <a:spLocks noGrp="1"/>
          </p:cNvSpPr>
          <p:nvPr>
            <p:ph idx="1"/>
          </p:nvPr>
        </p:nvSpPr>
        <p:spPr>
          <a:xfrm>
            <a:off x="762000" y="1828800"/>
            <a:ext cx="7848600" cy="3886200"/>
          </a:xfrm>
        </p:spPr>
        <p:txBody>
          <a:bodyPr vert="horz" wrap="square" lIns="91440" tIns="45720" rIns="91440" bIns="45720" anchor="t"/>
          <a:p>
            <a:pPr eaLnBrk="1" hangingPunct="1"/>
            <a:r>
              <a:rPr lang="zh-CN" altLang="en-US" b="1" dirty="0"/>
              <a:t>正规式和正规集的递归定义：</a:t>
            </a:r>
            <a:endParaRPr lang="zh-CN" altLang="en-US" b="1" dirty="0"/>
          </a:p>
          <a:p>
            <a:pPr eaLnBrk="1" hangingPunct="1"/>
            <a:r>
              <a:rPr lang="zh-CN" altLang="en-US" b="1" dirty="0"/>
              <a:t>对给定的字母表</a:t>
            </a:r>
            <a:r>
              <a:rPr lang="zh-CN" altLang="en-US" b="1" dirty="0">
                <a:sym typeface="Symbol" panose="05050102010706020507" pitchFamily="18" charset="2"/>
              </a:rPr>
              <a:t></a:t>
            </a:r>
            <a:endParaRPr lang="zh-CN" altLang="en-US" b="1" dirty="0">
              <a:sym typeface="Symbol" panose="05050102010706020507" pitchFamily="18" charset="2"/>
            </a:endParaRPr>
          </a:p>
          <a:p>
            <a:pPr lvl="1" indent="-436245" eaLnBrk="1" hangingPunct="1"/>
            <a:r>
              <a:rPr lang="en-US" altLang="zh-CN" b="1" dirty="0"/>
              <a:t>1)</a:t>
            </a:r>
            <a:r>
              <a:rPr lang="en-US" altLang="zh-CN" b="1" dirty="0">
                <a:solidFill>
                  <a:srgbClr val="FF3300"/>
                </a:solidFill>
                <a:sym typeface="Symbol" panose="05050102010706020507" pitchFamily="18" charset="2"/>
              </a:rPr>
              <a:t></a:t>
            </a:r>
            <a:r>
              <a:rPr lang="en-US" altLang="zh-CN" b="1" dirty="0"/>
              <a:t> </a:t>
            </a:r>
            <a:r>
              <a:rPr lang="zh-CN" altLang="en-US" b="1" dirty="0"/>
              <a:t>和</a:t>
            </a:r>
            <a:r>
              <a:rPr lang="zh-CN" altLang="en-US" b="1" dirty="0">
                <a:solidFill>
                  <a:srgbClr val="FF3300"/>
                </a:solidFill>
                <a:sym typeface="Symbol" panose="05050102010706020507" pitchFamily="18" charset="2"/>
              </a:rPr>
              <a:t></a:t>
            </a:r>
            <a:r>
              <a:rPr lang="zh-CN" altLang="en-US" b="1" dirty="0"/>
              <a:t>都是</a:t>
            </a:r>
            <a:r>
              <a:rPr lang="zh-CN" altLang="en-US" b="1" dirty="0">
                <a:sym typeface="Symbol" panose="05050102010706020507" pitchFamily="18" charset="2"/>
              </a:rPr>
              <a:t></a:t>
            </a:r>
            <a:r>
              <a:rPr lang="zh-CN" altLang="en-US" b="1" dirty="0"/>
              <a:t>上的正规式，它们所表示的正规集为</a:t>
            </a:r>
            <a:r>
              <a:rPr lang="en-US" altLang="zh-CN" b="1" dirty="0">
                <a:solidFill>
                  <a:srgbClr val="3217BB"/>
                </a:solidFill>
              </a:rPr>
              <a:t>{</a:t>
            </a:r>
            <a:r>
              <a:rPr lang="en-US" altLang="zh-CN" b="1" dirty="0">
                <a:solidFill>
                  <a:srgbClr val="3217BB"/>
                </a:solidFill>
                <a:sym typeface="Symbol" panose="05050102010706020507" pitchFamily="18" charset="2"/>
              </a:rPr>
              <a:t></a:t>
            </a:r>
            <a:r>
              <a:rPr lang="en-US" altLang="zh-CN" b="1" dirty="0">
                <a:solidFill>
                  <a:srgbClr val="3217BB"/>
                </a:solidFill>
              </a:rPr>
              <a:t>}</a:t>
            </a:r>
            <a:r>
              <a:rPr lang="zh-CN" altLang="en-US" b="1" dirty="0"/>
              <a:t>和</a:t>
            </a:r>
            <a:r>
              <a:rPr lang="zh-CN" altLang="en-US" b="1" dirty="0">
                <a:solidFill>
                  <a:srgbClr val="3217BB"/>
                </a:solidFill>
                <a:sym typeface="Symbol" panose="05050102010706020507" pitchFamily="18" charset="2"/>
              </a:rPr>
              <a:t></a:t>
            </a:r>
            <a:r>
              <a:rPr lang="en-US" altLang="zh-CN" b="1" dirty="0"/>
              <a:t>;</a:t>
            </a:r>
            <a:endParaRPr lang="en-US" altLang="zh-CN" b="1" dirty="0"/>
          </a:p>
          <a:p>
            <a:pPr lvl="2" indent="-394970" eaLnBrk="1" hangingPunct="1"/>
            <a:r>
              <a:rPr lang="zh-CN" altLang="en-US" b="1" dirty="0"/>
              <a:t>反应了</a:t>
            </a:r>
            <a:r>
              <a:rPr lang="zh-CN" altLang="en-US" b="1" dirty="0">
                <a:solidFill>
                  <a:srgbClr val="FF0000"/>
                </a:solidFill>
              </a:rPr>
              <a:t>创新</a:t>
            </a:r>
            <a:endParaRPr lang="en-US" altLang="zh-CN" b="1" dirty="0"/>
          </a:p>
          <a:p>
            <a:pPr lvl="1" indent="-436245" eaLnBrk="1" hangingPunct="1"/>
            <a:r>
              <a:rPr lang="en-US" altLang="zh-CN" b="1" dirty="0"/>
              <a:t>2) </a:t>
            </a:r>
            <a:r>
              <a:rPr lang="zh-CN" altLang="en-US" b="1" dirty="0"/>
              <a:t>任何</a:t>
            </a:r>
            <a:r>
              <a:rPr lang="en-US" altLang="zh-CN" b="1" dirty="0">
                <a:solidFill>
                  <a:srgbClr val="339933"/>
                </a:solidFill>
              </a:rPr>
              <a:t>a</a:t>
            </a:r>
            <a:r>
              <a:rPr lang="en-US" altLang="zh-CN" b="1" dirty="0">
                <a:sym typeface="Symbol" panose="05050102010706020507" pitchFamily="18" charset="2"/>
              </a:rPr>
              <a:t></a:t>
            </a:r>
            <a:r>
              <a:rPr lang="en-US" altLang="zh-CN" b="1" dirty="0"/>
              <a:t> </a:t>
            </a:r>
            <a:r>
              <a:rPr lang="zh-CN" altLang="en-US" b="1" dirty="0"/>
              <a:t>，</a:t>
            </a:r>
            <a:r>
              <a:rPr lang="en-US" altLang="zh-CN" b="1" dirty="0">
                <a:solidFill>
                  <a:srgbClr val="FF3300"/>
                </a:solidFill>
              </a:rPr>
              <a:t>a</a:t>
            </a:r>
            <a:r>
              <a:rPr lang="zh-CN" altLang="en-US" b="1" dirty="0"/>
              <a:t>是</a:t>
            </a:r>
            <a:r>
              <a:rPr lang="zh-CN" altLang="en-US" b="1" dirty="0">
                <a:sym typeface="Symbol" panose="05050102010706020507" pitchFamily="18" charset="2"/>
              </a:rPr>
              <a:t></a:t>
            </a:r>
            <a:r>
              <a:rPr lang="zh-CN" altLang="en-US" b="1" dirty="0"/>
              <a:t>上的正规式，它所表示的正规集为</a:t>
            </a:r>
            <a:r>
              <a:rPr lang="en-US" altLang="zh-CN" b="1" dirty="0">
                <a:solidFill>
                  <a:srgbClr val="3217BB"/>
                </a:solidFill>
              </a:rPr>
              <a:t>{a}</a:t>
            </a:r>
            <a:r>
              <a:rPr lang="en-US" altLang="zh-CN" b="1" dirty="0"/>
              <a:t> </a:t>
            </a:r>
            <a:endParaRPr lang="en-US" altLang="zh-CN" b="1" dirty="0"/>
          </a:p>
        </p:txBody>
      </p:sp>
      <p:sp>
        <p:nvSpPr>
          <p:cNvPr id="38915" name="Rectangle 2"/>
          <p:cNvSpPr>
            <a:spLocks noGrp="1"/>
          </p:cNvSpPr>
          <p:nvPr>
            <p:ph type="title"/>
          </p:nvPr>
        </p:nvSpPr>
        <p:spPr>
          <a:xfrm>
            <a:off x="0" y="-4762"/>
            <a:ext cx="9144000" cy="914400"/>
          </a:xfrm>
        </p:spPr>
        <p:txBody>
          <a:bodyPr vert="horz" wrap="square" lIns="91440" tIns="45720" rIns="91440" bIns="45720" anchor="b"/>
          <a:p>
            <a:pPr algn="ctr" eaLnBrk="1" hangingPunct="1"/>
            <a:r>
              <a:rPr lang="zh-CN" altLang="en-US" b="1" dirty="0">
                <a:latin typeface="宋体" panose="02010600030101010101" pitchFamily="2" charset="-122"/>
              </a:rPr>
              <a:t>正规式和正规集的定义</a:t>
            </a:r>
            <a:endParaRPr lang="zh-CN" altLang="en-US" b="1" dirty="0">
              <a:latin typeface="宋体" panose="02010600030101010101" pitchFamily="2" charset="-122"/>
            </a:endParaRPr>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68611" name="Rectangle 3"/>
          <p:cNvSpPr>
            <a:spLocks noGrp="1"/>
          </p:cNvSpPr>
          <p:nvPr>
            <p:ph idx="1"/>
          </p:nvPr>
        </p:nvSpPr>
        <p:spPr>
          <a:xfrm>
            <a:off x="685800" y="765175"/>
            <a:ext cx="8001000" cy="5559425"/>
          </a:xfrm>
        </p:spPr>
        <p:txBody>
          <a:bodyPr vert="horz" wrap="square" lIns="91440" tIns="45720" rIns="91440" bIns="45720" anchor="t"/>
          <a:p>
            <a:pPr lvl="1" indent="-436245" eaLnBrk="1" hangingPunct="1">
              <a:buNone/>
            </a:pPr>
            <a:r>
              <a:rPr lang="en-US" altLang="zh-CN" b="1" dirty="0"/>
              <a:t>3) </a:t>
            </a:r>
            <a:r>
              <a:rPr lang="zh-CN" altLang="en-US" b="1" dirty="0">
                <a:latin typeface="宋体" panose="02010600030101010101" pitchFamily="2" charset="-122"/>
              </a:rPr>
              <a:t>假定</a:t>
            </a:r>
            <a:r>
              <a:rPr lang="en-US" altLang="zh-CN" b="1" dirty="0">
                <a:solidFill>
                  <a:srgbClr val="FF3300"/>
                </a:solidFill>
                <a:latin typeface="宋体" panose="02010600030101010101" pitchFamily="2" charset="-122"/>
              </a:rPr>
              <a:t>e</a:t>
            </a:r>
            <a:r>
              <a:rPr lang="en-US" altLang="zh-CN" sz="2400" b="1" baseline="-25000" dirty="0">
                <a:solidFill>
                  <a:srgbClr val="FF3300"/>
                </a:solidFill>
                <a:latin typeface="宋体" panose="02010600030101010101" pitchFamily="2" charset="-122"/>
              </a:rPr>
              <a:t>1</a:t>
            </a:r>
            <a:r>
              <a:rPr lang="zh-CN" altLang="en-US" b="1" dirty="0">
                <a:latin typeface="宋体" panose="02010600030101010101" pitchFamily="2" charset="-122"/>
              </a:rPr>
              <a:t>和</a:t>
            </a:r>
            <a:r>
              <a:rPr lang="en-US" altLang="zh-CN" b="1" dirty="0">
                <a:solidFill>
                  <a:srgbClr val="FF3300"/>
                </a:solidFill>
              </a:rPr>
              <a:t>e</a:t>
            </a:r>
            <a:r>
              <a:rPr lang="en-US" altLang="zh-CN" sz="2400" b="1" baseline="-25000" dirty="0">
                <a:solidFill>
                  <a:srgbClr val="FF3300"/>
                </a:solidFill>
              </a:rPr>
              <a:t>2</a:t>
            </a:r>
            <a:r>
              <a:rPr lang="zh-CN" altLang="en-US" b="1" dirty="0"/>
              <a:t>都是</a:t>
            </a:r>
            <a:r>
              <a:rPr lang="zh-CN" altLang="en-US" b="1" dirty="0">
                <a:sym typeface="Symbol" panose="05050102010706020507" pitchFamily="18" charset="2"/>
              </a:rPr>
              <a:t></a:t>
            </a:r>
            <a:r>
              <a:rPr lang="zh-CN" altLang="en-US" b="1" dirty="0"/>
              <a:t>上的正规式，它们所表示的正规集为</a:t>
            </a:r>
            <a:r>
              <a:rPr lang="en-US" altLang="zh-CN" b="1" dirty="0">
                <a:solidFill>
                  <a:srgbClr val="3217BB"/>
                </a:solidFill>
              </a:rPr>
              <a:t>L(e</a:t>
            </a:r>
            <a:r>
              <a:rPr lang="en-US" altLang="zh-CN" sz="2400" b="1" baseline="-25000" dirty="0">
                <a:solidFill>
                  <a:srgbClr val="3217BB"/>
                </a:solidFill>
              </a:rPr>
              <a:t>1</a:t>
            </a:r>
            <a:r>
              <a:rPr lang="en-US" altLang="zh-CN" b="1" dirty="0">
                <a:solidFill>
                  <a:srgbClr val="3217BB"/>
                </a:solidFill>
              </a:rPr>
              <a:t>)</a:t>
            </a:r>
            <a:r>
              <a:rPr lang="zh-CN" altLang="en-US" b="1" dirty="0"/>
              <a:t>和</a:t>
            </a:r>
            <a:r>
              <a:rPr lang="en-US" altLang="zh-CN" b="1" dirty="0">
                <a:solidFill>
                  <a:srgbClr val="3217BB"/>
                </a:solidFill>
              </a:rPr>
              <a:t>L(e</a:t>
            </a:r>
            <a:r>
              <a:rPr lang="en-US" altLang="zh-CN" sz="2400" b="1" baseline="-25000" dirty="0">
                <a:solidFill>
                  <a:srgbClr val="3217BB"/>
                </a:solidFill>
              </a:rPr>
              <a:t>2</a:t>
            </a:r>
            <a:r>
              <a:rPr lang="en-US" altLang="zh-CN" b="1" dirty="0">
                <a:solidFill>
                  <a:srgbClr val="3217BB"/>
                </a:solidFill>
              </a:rPr>
              <a:t>)</a:t>
            </a:r>
            <a:r>
              <a:rPr lang="zh-CN" altLang="en-US" b="1" dirty="0"/>
              <a:t>，则</a:t>
            </a:r>
            <a:endParaRPr lang="zh-CN" altLang="en-US" b="1" dirty="0"/>
          </a:p>
          <a:p>
            <a:pPr lvl="2" indent="-394970" eaLnBrk="1" hangingPunct="1">
              <a:spcAft>
                <a:spcPct val="5000"/>
              </a:spcAft>
              <a:buNone/>
            </a:pPr>
            <a:r>
              <a:rPr lang="en-US" altLang="zh-CN" sz="2800" b="1" dirty="0"/>
              <a:t>i)  </a:t>
            </a:r>
            <a:r>
              <a:rPr lang="en-US" altLang="zh-CN" sz="2800" b="1" dirty="0">
                <a:solidFill>
                  <a:srgbClr val="FF3300"/>
                </a:solidFill>
              </a:rPr>
              <a:t>(e</a:t>
            </a:r>
            <a:r>
              <a:rPr lang="en-US" altLang="zh-CN" sz="2800" b="1" baseline="-25000" dirty="0">
                <a:solidFill>
                  <a:srgbClr val="FF3300"/>
                </a:solidFill>
              </a:rPr>
              <a:t>1</a:t>
            </a:r>
            <a:r>
              <a:rPr lang="en-US" altLang="zh-CN" sz="2800" b="1" dirty="0">
                <a:solidFill>
                  <a:srgbClr val="FF3300"/>
                </a:solidFill>
              </a:rPr>
              <a:t>|e</a:t>
            </a:r>
            <a:r>
              <a:rPr lang="en-US" altLang="zh-CN" sz="2800" b="1" baseline="-25000" dirty="0">
                <a:solidFill>
                  <a:srgbClr val="FF3300"/>
                </a:solidFill>
              </a:rPr>
              <a:t>2</a:t>
            </a:r>
            <a:r>
              <a:rPr lang="en-US" altLang="zh-CN" sz="2800" b="1" dirty="0">
                <a:solidFill>
                  <a:srgbClr val="FF3300"/>
                </a:solidFill>
              </a:rPr>
              <a:t>)</a:t>
            </a:r>
            <a:r>
              <a:rPr lang="zh-CN" altLang="en-US" sz="2800" b="1" dirty="0"/>
              <a:t>为正规式，它所表示的正规集为</a:t>
            </a:r>
            <a:r>
              <a:rPr lang="en-US" altLang="zh-CN" sz="2800" b="1" dirty="0">
                <a:solidFill>
                  <a:srgbClr val="3217BB"/>
                </a:solidFill>
              </a:rPr>
              <a:t>L(e</a:t>
            </a:r>
            <a:r>
              <a:rPr lang="en-US" altLang="zh-CN" sz="2800" b="1" baseline="-25000" dirty="0">
                <a:solidFill>
                  <a:srgbClr val="3217BB"/>
                </a:solidFill>
              </a:rPr>
              <a:t>1</a:t>
            </a:r>
            <a:r>
              <a:rPr lang="en-US" altLang="zh-CN" sz="2800" b="1" dirty="0">
                <a:solidFill>
                  <a:srgbClr val="3217BB"/>
                </a:solidFill>
              </a:rPr>
              <a:t>)</a:t>
            </a:r>
            <a:r>
              <a:rPr lang="en-US" altLang="zh-CN" sz="2800" b="1" dirty="0">
                <a:solidFill>
                  <a:srgbClr val="3217BB"/>
                </a:solidFill>
                <a:sym typeface="Symbol" panose="05050102010706020507" pitchFamily="18" charset="2"/>
              </a:rPr>
              <a:t></a:t>
            </a:r>
            <a:r>
              <a:rPr lang="en-US" altLang="zh-CN" sz="2800" b="1" dirty="0">
                <a:solidFill>
                  <a:srgbClr val="3217BB"/>
                </a:solidFill>
              </a:rPr>
              <a:t>L(e</a:t>
            </a:r>
            <a:r>
              <a:rPr lang="en-US" altLang="zh-CN" sz="2800" b="1" baseline="-25000" dirty="0">
                <a:solidFill>
                  <a:srgbClr val="3217BB"/>
                </a:solidFill>
              </a:rPr>
              <a:t>2</a:t>
            </a:r>
            <a:r>
              <a:rPr lang="en-US" altLang="zh-CN" sz="2800" b="1" dirty="0">
                <a:solidFill>
                  <a:srgbClr val="3217BB"/>
                </a:solidFill>
              </a:rPr>
              <a:t>)</a:t>
            </a:r>
            <a:r>
              <a:rPr lang="zh-CN" altLang="en-US" sz="2800" b="1" dirty="0"/>
              <a:t>，</a:t>
            </a:r>
            <a:endParaRPr lang="zh-CN" altLang="en-US" sz="2800" b="1" dirty="0"/>
          </a:p>
          <a:p>
            <a:pPr lvl="2" indent="-394970" eaLnBrk="1" hangingPunct="1">
              <a:spcBef>
                <a:spcPct val="25000"/>
              </a:spcBef>
              <a:buNone/>
            </a:pPr>
            <a:r>
              <a:rPr lang="en-US" altLang="zh-CN" sz="2800" b="1" dirty="0"/>
              <a:t>ii)  </a:t>
            </a:r>
            <a:r>
              <a:rPr lang="en-US" altLang="zh-CN" sz="2800" b="1" dirty="0">
                <a:solidFill>
                  <a:srgbClr val="FF3300"/>
                </a:solidFill>
              </a:rPr>
              <a:t>(e</a:t>
            </a:r>
            <a:r>
              <a:rPr lang="en-US" altLang="zh-CN" sz="2800" b="1" baseline="-25000" dirty="0">
                <a:solidFill>
                  <a:srgbClr val="FF3300"/>
                </a:solidFill>
              </a:rPr>
              <a:t>1</a:t>
            </a:r>
            <a:r>
              <a:rPr lang="en-US" altLang="zh-CN" sz="2800" b="1" dirty="0">
                <a:solidFill>
                  <a:srgbClr val="FF3300"/>
                </a:solidFill>
              </a:rPr>
              <a:t>.e</a:t>
            </a:r>
            <a:r>
              <a:rPr lang="en-US" altLang="zh-CN" sz="2800" b="1" baseline="-25000" dirty="0">
                <a:solidFill>
                  <a:srgbClr val="FF3300"/>
                </a:solidFill>
              </a:rPr>
              <a:t>2</a:t>
            </a:r>
            <a:r>
              <a:rPr lang="en-US" altLang="zh-CN" sz="2800" b="1" dirty="0">
                <a:solidFill>
                  <a:srgbClr val="FF3300"/>
                </a:solidFill>
              </a:rPr>
              <a:t>)</a:t>
            </a:r>
            <a:r>
              <a:rPr lang="zh-CN" altLang="en-US" sz="2800" b="1" dirty="0"/>
              <a:t>为正规式，它所表示的正规集为</a:t>
            </a:r>
            <a:r>
              <a:rPr lang="en-US" altLang="zh-CN" sz="2800" b="1" dirty="0">
                <a:solidFill>
                  <a:srgbClr val="3217BB"/>
                </a:solidFill>
              </a:rPr>
              <a:t>L(e</a:t>
            </a:r>
            <a:r>
              <a:rPr lang="en-US" altLang="zh-CN" sz="2800" b="1" baseline="-25000" dirty="0">
                <a:solidFill>
                  <a:srgbClr val="3217BB"/>
                </a:solidFill>
              </a:rPr>
              <a:t>1</a:t>
            </a:r>
            <a:r>
              <a:rPr lang="en-US" altLang="zh-CN" sz="2800" b="1" dirty="0">
                <a:solidFill>
                  <a:srgbClr val="3217BB"/>
                </a:solidFill>
              </a:rPr>
              <a:t>)L(e</a:t>
            </a:r>
            <a:r>
              <a:rPr lang="en-US" altLang="zh-CN" sz="2800" b="1" baseline="-25000" dirty="0">
                <a:solidFill>
                  <a:srgbClr val="3217BB"/>
                </a:solidFill>
              </a:rPr>
              <a:t>2</a:t>
            </a:r>
            <a:r>
              <a:rPr lang="en-US" altLang="zh-CN" sz="2800" b="1" dirty="0">
                <a:solidFill>
                  <a:srgbClr val="3217BB"/>
                </a:solidFill>
              </a:rPr>
              <a:t>)</a:t>
            </a:r>
            <a:r>
              <a:rPr lang="zh-CN" altLang="en-US" sz="2800" b="1" dirty="0"/>
              <a:t>，</a:t>
            </a:r>
            <a:endParaRPr lang="zh-CN" altLang="en-US" sz="2800" b="1" dirty="0"/>
          </a:p>
          <a:p>
            <a:pPr lvl="2" indent="-394970" eaLnBrk="1" hangingPunct="1">
              <a:buNone/>
            </a:pPr>
            <a:r>
              <a:rPr lang="en-US" altLang="zh-CN" sz="2800" b="1" dirty="0"/>
              <a:t>iii)  </a:t>
            </a:r>
            <a:r>
              <a:rPr lang="en-US" altLang="zh-CN" sz="2800" b="1" dirty="0">
                <a:solidFill>
                  <a:srgbClr val="FF3300"/>
                </a:solidFill>
              </a:rPr>
              <a:t>(e</a:t>
            </a:r>
            <a:r>
              <a:rPr lang="en-US" altLang="zh-CN" sz="2800" b="1" baseline="-25000" dirty="0">
                <a:solidFill>
                  <a:srgbClr val="FF3300"/>
                </a:solidFill>
              </a:rPr>
              <a:t>1</a:t>
            </a:r>
            <a:r>
              <a:rPr lang="en-US" altLang="zh-CN" sz="2800" b="1" dirty="0">
                <a:solidFill>
                  <a:srgbClr val="FF3300"/>
                </a:solidFill>
              </a:rPr>
              <a:t>)</a:t>
            </a:r>
            <a:r>
              <a:rPr lang="en-US" altLang="zh-CN" sz="2800" b="1" baseline="30000" dirty="0">
                <a:solidFill>
                  <a:srgbClr val="FF3300"/>
                </a:solidFill>
              </a:rPr>
              <a:t>*</a:t>
            </a:r>
            <a:r>
              <a:rPr lang="zh-CN" altLang="en-US" sz="2800" b="1" dirty="0"/>
              <a:t>为正规式，它所表示的正规集为</a:t>
            </a:r>
            <a:r>
              <a:rPr lang="en-US" altLang="zh-CN" sz="2800" b="1" dirty="0">
                <a:solidFill>
                  <a:srgbClr val="3217BB"/>
                </a:solidFill>
              </a:rPr>
              <a:t>(L(e</a:t>
            </a:r>
            <a:r>
              <a:rPr lang="en-US" altLang="zh-CN" sz="2800" b="1" baseline="-25000" dirty="0">
                <a:solidFill>
                  <a:srgbClr val="3217BB"/>
                </a:solidFill>
              </a:rPr>
              <a:t>1</a:t>
            </a:r>
            <a:r>
              <a:rPr lang="en-US" altLang="zh-CN" sz="2800" b="1" dirty="0">
                <a:solidFill>
                  <a:srgbClr val="3217BB"/>
                </a:solidFill>
              </a:rPr>
              <a:t>))</a:t>
            </a:r>
            <a:r>
              <a:rPr lang="en-US" altLang="zh-CN" sz="2800" b="1" baseline="30000" dirty="0">
                <a:solidFill>
                  <a:srgbClr val="3217BB"/>
                </a:solidFill>
              </a:rPr>
              <a:t>*</a:t>
            </a:r>
            <a:r>
              <a:rPr lang="zh-CN" altLang="en-US" sz="2800" b="1" dirty="0"/>
              <a:t>，</a:t>
            </a:r>
            <a:endParaRPr lang="zh-CN" altLang="en-US" sz="2800" b="1" dirty="0"/>
          </a:p>
          <a:p>
            <a:pPr lvl="1" indent="-436245" eaLnBrk="1" hangingPunct="1">
              <a:spcBef>
                <a:spcPct val="50000"/>
              </a:spcBef>
              <a:buNone/>
            </a:pPr>
            <a:r>
              <a:rPr lang="zh-CN" altLang="en-US" b="1" dirty="0"/>
              <a:t>仅由</a:t>
            </a:r>
            <a:r>
              <a:rPr lang="zh-CN" altLang="en-US" b="1" dirty="0">
                <a:solidFill>
                  <a:srgbClr val="FF3300"/>
                </a:solidFill>
              </a:rPr>
              <a:t>有限次</a:t>
            </a:r>
            <a:r>
              <a:rPr lang="zh-CN" altLang="en-US" b="1" dirty="0"/>
              <a:t>使用上述三步骤而定义的表达式才是</a:t>
            </a:r>
            <a:r>
              <a:rPr lang="zh-CN" altLang="en-US" b="1" dirty="0">
                <a:sym typeface="Symbol" panose="05050102010706020507" pitchFamily="18" charset="2"/>
              </a:rPr>
              <a:t></a:t>
            </a:r>
            <a:r>
              <a:rPr lang="zh-CN" altLang="en-US" b="1" dirty="0"/>
              <a:t>上的正规式，仅由这些正规式表示的字集才是</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上的正规集。</a:t>
            </a:r>
            <a:endParaRPr lang="zh-CN" altLang="en-US"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1">
                                            <p:txEl>
                                              <p:charRg st="0" end="43"/>
                                            </p:txEl>
                                          </p:spTgt>
                                        </p:tgtEl>
                                        <p:attrNameLst>
                                          <p:attrName>style.visibility</p:attrName>
                                        </p:attrNameLst>
                                      </p:cBhvr>
                                      <p:to>
                                        <p:strVal val="visible"/>
                                      </p:to>
                                    </p:set>
                                    <p:animEffect transition="in" filter="wipe(left)">
                                      <p:cBhvr>
                                        <p:cTn id="7" dur="500"/>
                                        <p:tgtEl>
                                          <p:spTgt spid="68611">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1">
                                            <p:txEl>
                                              <p:charRg st="43" end="81"/>
                                            </p:txEl>
                                          </p:spTgt>
                                        </p:tgtEl>
                                        <p:attrNameLst>
                                          <p:attrName>style.visibility</p:attrName>
                                        </p:attrNameLst>
                                      </p:cBhvr>
                                      <p:to>
                                        <p:strVal val="visible"/>
                                      </p:to>
                                    </p:set>
                                    <p:animEffect transition="in" filter="wipe(left)">
                                      <p:cBhvr>
                                        <p:cTn id="12" dur="500"/>
                                        <p:tgtEl>
                                          <p:spTgt spid="68611">
                                            <p:txEl>
                                              <p:charRg st="43"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xEl>
                                              <p:charRg st="81" end="119"/>
                                            </p:txEl>
                                          </p:spTgt>
                                        </p:tgtEl>
                                        <p:attrNameLst>
                                          <p:attrName>style.visibility</p:attrName>
                                        </p:attrNameLst>
                                      </p:cBhvr>
                                      <p:to>
                                        <p:strVal val="visible"/>
                                      </p:to>
                                    </p:set>
                                    <p:animEffect transition="in" filter="wipe(left)">
                                      <p:cBhvr>
                                        <p:cTn id="17" dur="500"/>
                                        <p:tgtEl>
                                          <p:spTgt spid="68611">
                                            <p:txEl>
                                              <p:charRg st="81" end="1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1">
                                            <p:txEl>
                                              <p:charRg st="119" end="154"/>
                                            </p:txEl>
                                          </p:spTgt>
                                        </p:tgtEl>
                                        <p:attrNameLst>
                                          <p:attrName>style.visibility</p:attrName>
                                        </p:attrNameLst>
                                      </p:cBhvr>
                                      <p:to>
                                        <p:strVal val="visible"/>
                                      </p:to>
                                    </p:set>
                                    <p:animEffect transition="in" filter="wipe(left)">
                                      <p:cBhvr>
                                        <p:cTn id="22" dur="500"/>
                                        <p:tgtEl>
                                          <p:spTgt spid="68611">
                                            <p:txEl>
                                              <p:charRg st="119" end="1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1">
                                            <p:txEl>
                                              <p:charRg st="154" end="204"/>
                                            </p:txEl>
                                          </p:spTgt>
                                        </p:tgtEl>
                                        <p:attrNameLst>
                                          <p:attrName>style.visibility</p:attrName>
                                        </p:attrNameLst>
                                      </p:cBhvr>
                                      <p:to>
                                        <p:strVal val="visible"/>
                                      </p:to>
                                    </p:set>
                                    <p:animEffect transition="in" filter="wipe(left)">
                                      <p:cBhvr>
                                        <p:cTn id="27" dur="500"/>
                                        <p:tgtEl>
                                          <p:spTgt spid="68611">
                                            <p:txEl>
                                              <p:charRg st="154"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ldLvl="3"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36867" name="Rectangle 3"/>
          <p:cNvSpPr>
            <a:spLocks noGrp="1"/>
          </p:cNvSpPr>
          <p:nvPr>
            <p:ph idx="1"/>
          </p:nvPr>
        </p:nvSpPr>
        <p:spPr>
          <a:xfrm>
            <a:off x="685800" y="620713"/>
            <a:ext cx="7924800" cy="5688012"/>
          </a:xfrm>
        </p:spPr>
        <p:txBody>
          <a:bodyPr vert="horz" wrap="square" lIns="91440" tIns="45720" rIns="91440" bIns="45720" anchor="t"/>
          <a:p>
            <a:pPr algn="just" eaLnBrk="1" hangingPunct="1"/>
            <a:r>
              <a:rPr lang="zh-CN" altLang="en-US" b="1" dirty="0">
                <a:latin typeface="宋体" panose="02010600030101010101" pitchFamily="2" charset="-122"/>
              </a:rPr>
              <a:t>所有词法结构一般都可以用正规式描述。</a:t>
            </a:r>
            <a:endParaRPr lang="zh-CN" altLang="en-US" b="1" dirty="0">
              <a:latin typeface="宋体" panose="02010600030101010101" pitchFamily="2" charset="-122"/>
            </a:endParaRPr>
          </a:p>
          <a:p>
            <a:pPr algn="just" eaLnBrk="1" hangingPunct="1">
              <a:spcBef>
                <a:spcPct val="50000"/>
              </a:spcBef>
            </a:pPr>
            <a:r>
              <a:rPr lang="zh-CN" altLang="en-US" b="1" dirty="0"/>
              <a:t>若两个正规式所表示的正规集相同，则称这两个正规式等价。如</a:t>
            </a:r>
            <a:endParaRPr lang="zh-CN" altLang="en-US" b="1" dirty="0"/>
          </a:p>
          <a:p>
            <a:pPr algn="ctr" eaLnBrk="1" hangingPunct="1">
              <a:buNone/>
            </a:pPr>
            <a:r>
              <a:rPr lang="en-US" altLang="zh-CN" b="1" dirty="0"/>
              <a:t>b(ab)</a:t>
            </a:r>
            <a:r>
              <a:rPr lang="en-US" altLang="zh-CN" b="1" baseline="30000" dirty="0"/>
              <a:t>*</a:t>
            </a:r>
            <a:r>
              <a:rPr lang="en-US" altLang="zh-CN" b="1" dirty="0"/>
              <a:t>=(ba)</a:t>
            </a:r>
            <a:r>
              <a:rPr lang="en-US" altLang="zh-CN" b="1" baseline="30000" dirty="0"/>
              <a:t>*</a:t>
            </a:r>
            <a:r>
              <a:rPr lang="en-US" altLang="zh-CN" b="1" dirty="0"/>
              <a:t>b		(a</a:t>
            </a:r>
            <a:r>
              <a:rPr lang="en-US" altLang="zh-CN" b="1" baseline="30000" dirty="0"/>
              <a:t>*</a:t>
            </a:r>
            <a:r>
              <a:rPr lang="en-US" altLang="zh-CN" b="1" dirty="0"/>
              <a:t>b</a:t>
            </a:r>
            <a:r>
              <a:rPr lang="en-US" altLang="zh-CN" b="1" baseline="30000" dirty="0"/>
              <a:t>*</a:t>
            </a:r>
            <a:r>
              <a:rPr lang="en-US" altLang="zh-CN" b="1" dirty="0"/>
              <a:t>)</a:t>
            </a:r>
            <a:r>
              <a:rPr lang="en-US" altLang="zh-CN" b="1" baseline="30000" dirty="0"/>
              <a:t>*</a:t>
            </a:r>
            <a:r>
              <a:rPr lang="en-US" altLang="zh-CN" b="1" dirty="0"/>
              <a:t>=(a|b)</a:t>
            </a:r>
            <a:r>
              <a:rPr lang="en-US" altLang="zh-CN" b="1" baseline="30000" dirty="0"/>
              <a:t>*</a:t>
            </a:r>
            <a:endParaRPr lang="en-US" altLang="zh-CN" b="1" baseline="30000" dirty="0"/>
          </a:p>
          <a:p>
            <a:pPr eaLnBrk="1" hangingPunct="1">
              <a:buNone/>
            </a:pPr>
            <a:r>
              <a:rPr lang="en-US" altLang="zh-CN" b="1" dirty="0"/>
              <a:t>  </a:t>
            </a:r>
            <a:endParaRPr lang="en-US" altLang="zh-CN" b="1" dirty="0"/>
          </a:p>
          <a:p>
            <a:pPr eaLnBrk="1" hangingPunct="1">
              <a:buNone/>
            </a:pPr>
            <a:endParaRPr lang="en-US" altLang="zh-CN" b="1" dirty="0"/>
          </a:p>
          <a:p>
            <a:pPr eaLnBrk="1" hangingPunct="1">
              <a:buNone/>
            </a:pPr>
            <a:endParaRPr lang="en-US" altLang="zh-CN" b="1" dirty="0"/>
          </a:p>
          <a:p>
            <a:pPr eaLnBrk="1" hangingPunct="1">
              <a:buNone/>
            </a:pPr>
            <a:endParaRPr lang="en-US" altLang="zh-CN" b="1" dirty="0"/>
          </a:p>
          <a:p>
            <a:pPr eaLnBrk="1" hangingPunct="1">
              <a:buNone/>
            </a:pPr>
            <a:endParaRPr lang="en-US" altLang="zh-CN" b="1" dirty="0"/>
          </a:p>
        </p:txBody>
      </p:sp>
      <p:sp>
        <p:nvSpPr>
          <p:cNvPr id="36869" name="Text Box 5"/>
          <p:cNvSpPr txBox="1"/>
          <p:nvPr/>
        </p:nvSpPr>
        <p:spPr>
          <a:xfrm>
            <a:off x="4643438" y="2924175"/>
            <a:ext cx="4500562" cy="2660650"/>
          </a:xfrm>
          <a:prstGeom prst="rect">
            <a:avLst/>
          </a:prstGeom>
          <a:solidFill>
            <a:srgbClr val="FFFF99"/>
          </a:solidFill>
          <a:ln w="12700" cap="flat" cmpd="sng">
            <a:solidFill>
              <a:srgbClr val="FF0000"/>
            </a:solidFill>
            <a:prstDash val="solid"/>
            <a:miter/>
            <a:headEnd type="none" w="med" len="med"/>
            <a:tailEnd type="none" w="lg" len="lg"/>
          </a:ln>
        </p:spPr>
        <p:txBody>
          <a:bodyPr anchor="t">
            <a:spAutoFit/>
          </a:bodyPr>
          <a:p>
            <a:r>
              <a:rPr lang="en-US" altLang="zh-CN" sz="2400" b="1" u="none" dirty="0">
                <a:solidFill>
                  <a:schemeClr val="tx1"/>
                </a:solidFill>
                <a:latin typeface="Arial" panose="020B0604020202020204" pitchFamily="34" charset="0"/>
              </a:rPr>
              <a:t>L( (ba)*b)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L((ba)*) L(b)</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(L(ba))*L(b)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(L(b)L(a))* L(b)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{ba}* {b}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a:t>
            </a:r>
            <a:r>
              <a:rPr lang="en-US" altLang="zh-CN" sz="2400" b="1" u="none" dirty="0">
                <a:solidFill>
                  <a:schemeClr val="tx1"/>
                </a:solidFill>
                <a:latin typeface="Arial" panose="020B0604020202020204" pitchFamily="34" charset="0"/>
                <a:sym typeface="Symbol" panose="05050102010706020507" pitchFamily="18" charset="2"/>
              </a:rPr>
              <a:t></a:t>
            </a:r>
            <a:r>
              <a:rPr lang="en-US" altLang="zh-CN" sz="2400" b="1" u="none" dirty="0">
                <a:solidFill>
                  <a:schemeClr val="tx1"/>
                </a:solidFill>
                <a:latin typeface="Arial" panose="020B0604020202020204" pitchFamily="34" charset="0"/>
              </a:rPr>
              <a:t>, ba, baba, bababa, …} {b}</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a:t>
            </a:r>
            <a:r>
              <a:rPr lang="en-US" altLang="zh-CN" sz="2400" b="1" u="none" dirty="0">
                <a:solidFill>
                  <a:schemeClr val="tx1"/>
                </a:solidFill>
                <a:latin typeface="Arial" panose="020B0604020202020204" pitchFamily="34" charset="0"/>
                <a:sym typeface="Symbol" panose="05050102010706020507" pitchFamily="18" charset="2"/>
              </a:rPr>
              <a:t>b</a:t>
            </a:r>
            <a:r>
              <a:rPr lang="en-US" altLang="zh-CN" sz="2400" b="1" u="none" dirty="0">
                <a:solidFill>
                  <a:schemeClr val="tx1"/>
                </a:solidFill>
                <a:latin typeface="Arial" panose="020B0604020202020204" pitchFamily="34" charset="0"/>
              </a:rPr>
              <a:t>, bab, babab, bababab, …}</a:t>
            </a:r>
            <a:endParaRPr lang="en-GB" altLang="zh-CN" sz="2400" b="1" u="none" dirty="0">
              <a:solidFill>
                <a:schemeClr val="tx1"/>
              </a:solidFill>
              <a:latin typeface="Arial" panose="020B0604020202020204" pitchFamily="34" charset="0"/>
            </a:endParaRPr>
          </a:p>
        </p:txBody>
      </p:sp>
      <p:sp>
        <p:nvSpPr>
          <p:cNvPr id="36870" name="Text Box 6"/>
          <p:cNvSpPr txBox="1"/>
          <p:nvPr/>
        </p:nvSpPr>
        <p:spPr>
          <a:xfrm>
            <a:off x="0" y="2924175"/>
            <a:ext cx="4572000" cy="2660650"/>
          </a:xfrm>
          <a:prstGeom prst="rect">
            <a:avLst/>
          </a:prstGeom>
          <a:solidFill>
            <a:srgbClr val="FFFF99"/>
          </a:solidFill>
          <a:ln w="12700" cap="flat" cmpd="sng">
            <a:solidFill>
              <a:srgbClr val="FF0000"/>
            </a:solidFill>
            <a:prstDash val="solid"/>
            <a:miter/>
            <a:headEnd type="none" w="med" len="med"/>
            <a:tailEnd type="none" w="lg" len="lg"/>
          </a:ln>
        </p:spPr>
        <p:txBody>
          <a:bodyPr anchor="t">
            <a:spAutoFit/>
          </a:bodyPr>
          <a:p>
            <a:r>
              <a:rPr lang="en-US" altLang="zh-CN" sz="2400" b="1" u="none" dirty="0">
                <a:solidFill>
                  <a:schemeClr val="tx1"/>
                </a:solidFill>
                <a:latin typeface="Arial" panose="020B0604020202020204" pitchFamily="34" charset="0"/>
              </a:rPr>
              <a:t>L(b(ab)*)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L(b)L((ab)*)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L(b) (L(ab))*</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L(b) (L(a)L(b))*</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={b} {ab}*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{b} {</a:t>
            </a:r>
            <a:r>
              <a:rPr lang="en-US" altLang="zh-CN" sz="2400" b="1" u="none" dirty="0">
                <a:solidFill>
                  <a:schemeClr val="tx1"/>
                </a:solidFill>
                <a:latin typeface="Arial" panose="020B0604020202020204" pitchFamily="34" charset="0"/>
                <a:sym typeface="Symbol" panose="05050102010706020507" pitchFamily="18" charset="2"/>
              </a:rPr>
              <a:t></a:t>
            </a:r>
            <a:r>
              <a:rPr lang="en-US" altLang="zh-CN" sz="2400" b="1" u="none" dirty="0">
                <a:solidFill>
                  <a:schemeClr val="tx1"/>
                </a:solidFill>
                <a:latin typeface="Arial" panose="020B0604020202020204" pitchFamily="34" charset="0"/>
              </a:rPr>
              <a:t>, ab, abab, ababab, …}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a:t>
            </a:r>
            <a:r>
              <a:rPr lang="en-US" altLang="zh-CN" sz="2400" b="1" u="none" dirty="0">
                <a:solidFill>
                  <a:schemeClr val="tx1"/>
                </a:solidFill>
                <a:latin typeface="Arial" panose="020B0604020202020204" pitchFamily="34" charset="0"/>
                <a:sym typeface="Symbol" panose="05050102010706020507" pitchFamily="18" charset="2"/>
              </a:rPr>
              <a:t>b</a:t>
            </a:r>
            <a:r>
              <a:rPr lang="en-US" altLang="zh-CN" sz="2400" b="1" u="none" dirty="0">
                <a:solidFill>
                  <a:schemeClr val="tx1"/>
                </a:solidFill>
                <a:latin typeface="Arial" panose="020B0604020202020204" pitchFamily="34" charset="0"/>
              </a:rPr>
              <a:t>, bab, babab, bababab, …}</a:t>
            </a:r>
            <a:endParaRPr lang="en-GB" altLang="zh-CN" sz="2400" b="1" u="none" dirty="0">
              <a:solidFill>
                <a:schemeClr val="tx1"/>
              </a:solidFill>
              <a:latin typeface="Arial" panose="020B0604020202020204" pitchFamily="34" charset="0"/>
            </a:endParaRPr>
          </a:p>
        </p:txBody>
      </p:sp>
      <p:sp>
        <p:nvSpPr>
          <p:cNvPr id="36871" name="Text Box 7"/>
          <p:cNvSpPr txBox="1"/>
          <p:nvPr/>
        </p:nvSpPr>
        <p:spPr>
          <a:xfrm>
            <a:off x="539750" y="5805488"/>
            <a:ext cx="8135938" cy="457200"/>
          </a:xfrm>
          <a:prstGeom prst="rect">
            <a:avLst/>
          </a:prstGeom>
          <a:noFill/>
          <a:ln w="12700">
            <a:noFill/>
          </a:ln>
        </p:spPr>
        <p:txBody>
          <a:bodyPr anchor="t">
            <a:spAutoFit/>
          </a:bodyPr>
          <a:p>
            <a:r>
              <a:rPr lang="en-US" altLang="zh-CN" sz="2400" b="1" u="none" dirty="0">
                <a:solidFill>
                  <a:schemeClr val="tx1"/>
                </a:solidFill>
                <a:latin typeface="Arial" panose="020B0604020202020204" pitchFamily="34" charset="0"/>
              </a:rPr>
              <a:t>∵ L(b(ab)*)= L( (ba)*b)     ∴b(ab)*=(ba)*b</a:t>
            </a:r>
            <a:endParaRPr lang="en-GB" altLang="zh-CN" sz="2400" u="none" dirty="0">
              <a:solidFill>
                <a:schemeClr val="tx1"/>
              </a:solidFill>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charRg st="0" end="19"/>
                                            </p:txEl>
                                          </p:spTgt>
                                        </p:tgtEl>
                                        <p:attrNameLst>
                                          <p:attrName>style.visibility</p:attrName>
                                        </p:attrNameLst>
                                      </p:cBhvr>
                                      <p:to>
                                        <p:strVal val="visible"/>
                                      </p:to>
                                    </p:set>
                                    <p:animEffect transition="in" filter="wipe(up)">
                                      <p:cBhvr>
                                        <p:cTn id="7" dur="500"/>
                                        <p:tgtEl>
                                          <p:spTgt spid="36867">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charRg st="19" end="48"/>
                                            </p:txEl>
                                          </p:spTgt>
                                        </p:tgtEl>
                                        <p:attrNameLst>
                                          <p:attrName>style.visibility</p:attrName>
                                        </p:attrNameLst>
                                      </p:cBhvr>
                                      <p:to>
                                        <p:strVal val="visible"/>
                                      </p:to>
                                    </p:set>
                                    <p:animEffect transition="in" filter="wipe(up)">
                                      <p:cBhvr>
                                        <p:cTn id="12" dur="500"/>
                                        <p:tgtEl>
                                          <p:spTgt spid="36867">
                                            <p:txEl>
                                              <p:charRg st="19"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charRg st="48" end="78"/>
                                            </p:txEl>
                                          </p:spTgt>
                                        </p:tgtEl>
                                        <p:attrNameLst>
                                          <p:attrName>style.visibility</p:attrName>
                                        </p:attrNameLst>
                                      </p:cBhvr>
                                      <p:to>
                                        <p:strVal val="visible"/>
                                      </p:to>
                                    </p:set>
                                    <p:animEffect transition="in" filter="wipe(left)">
                                      <p:cBhvr>
                                        <p:cTn id="17" dur="500"/>
                                        <p:tgtEl>
                                          <p:spTgt spid="36867">
                                            <p:txEl>
                                              <p:charRg st="48"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charRg st="78" end="81"/>
                                            </p:txEl>
                                          </p:spTgt>
                                        </p:tgtEl>
                                        <p:attrNameLst>
                                          <p:attrName>style.visibility</p:attrName>
                                        </p:attrNameLst>
                                      </p:cBhvr>
                                      <p:to>
                                        <p:strVal val="visible"/>
                                      </p:to>
                                    </p:set>
                                    <p:animEffect transition="in" filter="wipe(left)">
                                      <p:cBhvr>
                                        <p:cTn id="22" dur="500"/>
                                        <p:tgtEl>
                                          <p:spTgt spid="36867">
                                            <p:txEl>
                                              <p:charRg st="78" end="8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870"/>
                                        </p:tgtEl>
                                        <p:attrNameLst>
                                          <p:attrName>style.visibility</p:attrName>
                                        </p:attrNameLst>
                                      </p:cBhvr>
                                      <p:to>
                                        <p:strVal val="visible"/>
                                      </p:to>
                                    </p:set>
                                    <p:animEffect transition="in" filter="wipe(left)">
                                      <p:cBhvr>
                                        <p:cTn id="25" dur="500"/>
                                        <p:tgtEl>
                                          <p:spTgt spid="368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70">
                                            <p:txEl>
                                              <p:charRg st="0" end="11"/>
                                            </p:txEl>
                                          </p:spTgt>
                                        </p:tgtEl>
                                        <p:attrNameLst>
                                          <p:attrName>style.visibility</p:attrName>
                                        </p:attrNameLst>
                                      </p:cBhvr>
                                      <p:to>
                                        <p:strVal val="visible"/>
                                      </p:to>
                                    </p:set>
                                    <p:animEffect transition="in" filter="wipe(left)">
                                      <p:cBhvr>
                                        <p:cTn id="30" dur="500"/>
                                        <p:tgtEl>
                                          <p:spTgt spid="36870">
                                            <p:txEl>
                                              <p:charRg st="0"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6870">
                                            <p:txEl>
                                              <p:charRg st="11" end="27"/>
                                            </p:txEl>
                                          </p:spTgt>
                                        </p:tgtEl>
                                        <p:attrNameLst>
                                          <p:attrName>style.visibility</p:attrName>
                                        </p:attrNameLst>
                                      </p:cBhvr>
                                      <p:to>
                                        <p:strVal val="visible"/>
                                      </p:to>
                                    </p:set>
                                    <p:animEffect transition="in" filter="wipe(left)">
                                      <p:cBhvr>
                                        <p:cTn id="35" dur="500"/>
                                        <p:tgtEl>
                                          <p:spTgt spid="36870">
                                            <p:txEl>
                                              <p:charRg st="11" end="2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870">
                                            <p:txEl>
                                              <p:charRg st="27" end="43"/>
                                            </p:txEl>
                                          </p:spTgt>
                                        </p:tgtEl>
                                        <p:attrNameLst>
                                          <p:attrName>style.visibility</p:attrName>
                                        </p:attrNameLst>
                                      </p:cBhvr>
                                      <p:to>
                                        <p:strVal val="visible"/>
                                      </p:to>
                                    </p:set>
                                    <p:animEffect transition="in" filter="wipe(left)">
                                      <p:cBhvr>
                                        <p:cTn id="40" dur="500"/>
                                        <p:tgtEl>
                                          <p:spTgt spid="36870">
                                            <p:txEl>
                                              <p:charRg st="27" end="4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870">
                                            <p:txEl>
                                              <p:charRg st="43" end="62"/>
                                            </p:txEl>
                                          </p:spTgt>
                                        </p:tgtEl>
                                        <p:attrNameLst>
                                          <p:attrName>style.visibility</p:attrName>
                                        </p:attrNameLst>
                                      </p:cBhvr>
                                      <p:to>
                                        <p:strVal val="visible"/>
                                      </p:to>
                                    </p:set>
                                    <p:animEffect transition="in" filter="wipe(left)">
                                      <p:cBhvr>
                                        <p:cTn id="45" dur="500"/>
                                        <p:tgtEl>
                                          <p:spTgt spid="36870">
                                            <p:txEl>
                                              <p:charRg st="43" end="6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6870">
                                            <p:txEl>
                                              <p:charRg st="62" end="74"/>
                                            </p:txEl>
                                          </p:spTgt>
                                        </p:tgtEl>
                                        <p:attrNameLst>
                                          <p:attrName>style.visibility</p:attrName>
                                        </p:attrNameLst>
                                      </p:cBhvr>
                                      <p:to>
                                        <p:strVal val="visible"/>
                                      </p:to>
                                    </p:set>
                                    <p:animEffect transition="in" filter="wipe(left)">
                                      <p:cBhvr>
                                        <p:cTn id="50" dur="500"/>
                                        <p:tgtEl>
                                          <p:spTgt spid="36870">
                                            <p:txEl>
                                              <p:charRg st="62" end="7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6870">
                                            <p:txEl>
                                              <p:charRg st="74" end="106"/>
                                            </p:txEl>
                                          </p:spTgt>
                                        </p:tgtEl>
                                        <p:attrNameLst>
                                          <p:attrName>style.visibility</p:attrName>
                                        </p:attrNameLst>
                                      </p:cBhvr>
                                      <p:to>
                                        <p:strVal val="visible"/>
                                      </p:to>
                                    </p:set>
                                    <p:animEffect transition="in" filter="wipe(left)">
                                      <p:cBhvr>
                                        <p:cTn id="55" dur="500"/>
                                        <p:tgtEl>
                                          <p:spTgt spid="36870">
                                            <p:txEl>
                                              <p:charRg st="74" end="10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6870">
                                            <p:txEl>
                                              <p:charRg st="106" end="136"/>
                                            </p:txEl>
                                          </p:spTgt>
                                        </p:tgtEl>
                                        <p:attrNameLst>
                                          <p:attrName>style.visibility</p:attrName>
                                        </p:attrNameLst>
                                      </p:cBhvr>
                                      <p:to>
                                        <p:strVal val="visible"/>
                                      </p:to>
                                    </p:set>
                                    <p:animEffect transition="in" filter="wipe(left)">
                                      <p:cBhvr>
                                        <p:cTn id="60" dur="500"/>
                                        <p:tgtEl>
                                          <p:spTgt spid="36870">
                                            <p:txEl>
                                              <p:charRg st="106" end="13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869"/>
                                        </p:tgtEl>
                                        <p:attrNameLst>
                                          <p:attrName>style.visibility</p:attrName>
                                        </p:attrNameLst>
                                      </p:cBhvr>
                                      <p:to>
                                        <p:strVal val="visible"/>
                                      </p:to>
                                    </p:set>
                                    <p:animEffect transition="in" filter="wipe(left)">
                                      <p:cBhvr>
                                        <p:cTn id="65" dur="500"/>
                                        <p:tgtEl>
                                          <p:spTgt spid="3686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869">
                                            <p:txEl>
                                              <p:charRg st="0" end="12"/>
                                            </p:txEl>
                                          </p:spTgt>
                                        </p:tgtEl>
                                        <p:attrNameLst>
                                          <p:attrName>style.visibility</p:attrName>
                                        </p:attrNameLst>
                                      </p:cBhvr>
                                      <p:to>
                                        <p:strVal val="visible"/>
                                      </p:to>
                                    </p:set>
                                    <p:animEffect transition="in" filter="wipe(left)">
                                      <p:cBhvr>
                                        <p:cTn id="70" dur="500"/>
                                        <p:tgtEl>
                                          <p:spTgt spid="36869">
                                            <p:txEl>
                                              <p:charRg st="0"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869">
                                            <p:txEl>
                                              <p:charRg st="12" end="28"/>
                                            </p:txEl>
                                          </p:spTgt>
                                        </p:tgtEl>
                                        <p:attrNameLst>
                                          <p:attrName>style.visibility</p:attrName>
                                        </p:attrNameLst>
                                      </p:cBhvr>
                                      <p:to>
                                        <p:strVal val="visible"/>
                                      </p:to>
                                    </p:set>
                                    <p:animEffect transition="in" filter="wipe(left)">
                                      <p:cBhvr>
                                        <p:cTn id="75" dur="500"/>
                                        <p:tgtEl>
                                          <p:spTgt spid="36869">
                                            <p:txEl>
                                              <p:charRg st="12" end="2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6869">
                                            <p:txEl>
                                              <p:charRg st="28" end="44"/>
                                            </p:txEl>
                                          </p:spTgt>
                                        </p:tgtEl>
                                        <p:attrNameLst>
                                          <p:attrName>style.visibility</p:attrName>
                                        </p:attrNameLst>
                                      </p:cBhvr>
                                      <p:to>
                                        <p:strVal val="visible"/>
                                      </p:to>
                                    </p:set>
                                    <p:animEffect transition="in" filter="wipe(left)">
                                      <p:cBhvr>
                                        <p:cTn id="80" dur="500"/>
                                        <p:tgtEl>
                                          <p:spTgt spid="36869">
                                            <p:txEl>
                                              <p:charRg st="28" end="4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6869">
                                            <p:txEl>
                                              <p:charRg st="44" end="64"/>
                                            </p:txEl>
                                          </p:spTgt>
                                        </p:tgtEl>
                                        <p:attrNameLst>
                                          <p:attrName>style.visibility</p:attrName>
                                        </p:attrNameLst>
                                      </p:cBhvr>
                                      <p:to>
                                        <p:strVal val="visible"/>
                                      </p:to>
                                    </p:set>
                                    <p:animEffect transition="in" filter="wipe(left)">
                                      <p:cBhvr>
                                        <p:cTn id="85" dur="500"/>
                                        <p:tgtEl>
                                          <p:spTgt spid="36869">
                                            <p:txEl>
                                              <p:charRg st="44" end="6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6869">
                                            <p:txEl>
                                              <p:charRg st="64" end="77"/>
                                            </p:txEl>
                                          </p:spTgt>
                                        </p:tgtEl>
                                        <p:attrNameLst>
                                          <p:attrName>style.visibility</p:attrName>
                                        </p:attrNameLst>
                                      </p:cBhvr>
                                      <p:to>
                                        <p:strVal val="visible"/>
                                      </p:to>
                                    </p:set>
                                    <p:animEffect transition="in" filter="wipe(left)">
                                      <p:cBhvr>
                                        <p:cTn id="90" dur="500"/>
                                        <p:tgtEl>
                                          <p:spTgt spid="36869">
                                            <p:txEl>
                                              <p:charRg st="64" end="7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6869">
                                            <p:txEl>
                                              <p:charRg st="77" end="108"/>
                                            </p:txEl>
                                          </p:spTgt>
                                        </p:tgtEl>
                                        <p:attrNameLst>
                                          <p:attrName>style.visibility</p:attrName>
                                        </p:attrNameLst>
                                      </p:cBhvr>
                                      <p:to>
                                        <p:strVal val="visible"/>
                                      </p:to>
                                    </p:set>
                                    <p:animEffect transition="in" filter="wipe(left)">
                                      <p:cBhvr>
                                        <p:cTn id="95" dur="500"/>
                                        <p:tgtEl>
                                          <p:spTgt spid="36869">
                                            <p:txEl>
                                              <p:charRg st="77" end="108"/>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6869">
                                            <p:txEl>
                                              <p:charRg st="108" end="138"/>
                                            </p:txEl>
                                          </p:spTgt>
                                        </p:tgtEl>
                                        <p:attrNameLst>
                                          <p:attrName>style.visibility</p:attrName>
                                        </p:attrNameLst>
                                      </p:cBhvr>
                                      <p:to>
                                        <p:strVal val="visible"/>
                                      </p:to>
                                    </p:set>
                                    <p:animEffect transition="in" filter="wipe(left)">
                                      <p:cBhvr>
                                        <p:cTn id="100" dur="500"/>
                                        <p:tgtEl>
                                          <p:spTgt spid="36869">
                                            <p:txEl>
                                              <p:charRg st="108" end="13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6871">
                                            <p:txEl>
                                              <p:charRg st="0" end="43"/>
                                            </p:txEl>
                                          </p:spTgt>
                                        </p:tgtEl>
                                        <p:attrNameLst>
                                          <p:attrName>style.visibility</p:attrName>
                                        </p:attrNameLst>
                                      </p:cBhvr>
                                      <p:to>
                                        <p:strVal val="visible"/>
                                      </p:to>
                                    </p:set>
                                    <p:animEffect transition="in" filter="wipe(left)">
                                      <p:cBhvr>
                                        <p:cTn id="105" dur="500"/>
                                        <p:tgtEl>
                                          <p:spTgt spid="36871">
                                            <p:txEl>
                                              <p:charRg st="0"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2" build="p"/>
      <p:bldP spid="36869" grpId="0" animBg="1" build="p"/>
      <p:bldP spid="36870" grpId="0" animBg="1" build="p"/>
      <p:bldP spid="36871"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68962" name="Rectangle 2"/>
          <p:cNvSpPr>
            <a:spLocks noGrp="1"/>
          </p:cNvSpPr>
          <p:nvPr>
            <p:ph idx="1"/>
          </p:nvPr>
        </p:nvSpPr>
        <p:spPr>
          <a:xfrm>
            <a:off x="685800" y="620713"/>
            <a:ext cx="7924800" cy="5688012"/>
          </a:xfrm>
        </p:spPr>
        <p:txBody>
          <a:bodyPr vert="horz" wrap="square" lIns="91440" tIns="45720" rIns="91440" bIns="45720" anchor="t"/>
          <a:p>
            <a:pPr eaLnBrk="1" hangingPunct="1">
              <a:spcBef>
                <a:spcPct val="50000"/>
              </a:spcBef>
            </a:pPr>
            <a:r>
              <a:rPr lang="zh-CN" altLang="en-US" b="1" dirty="0"/>
              <a:t>对正规式，下列等价成立：</a:t>
            </a:r>
            <a:endParaRPr lang="zh-CN" altLang="en-US" b="1" dirty="0"/>
          </a:p>
          <a:p>
            <a:pPr lvl="1" indent="-436245" eaLnBrk="1" hangingPunct="1"/>
            <a:r>
              <a:rPr lang="en-US" altLang="zh-CN" b="1" dirty="0"/>
              <a:t>e</a:t>
            </a:r>
            <a:r>
              <a:rPr lang="en-US" altLang="zh-CN" b="1" baseline="-25000" dirty="0"/>
              <a:t>1</a:t>
            </a:r>
            <a:r>
              <a:rPr lang="en-US" altLang="zh-CN" b="1" dirty="0"/>
              <a:t>|e</a:t>
            </a:r>
            <a:r>
              <a:rPr lang="en-US" altLang="zh-CN" b="1" baseline="-25000" dirty="0"/>
              <a:t>2 </a:t>
            </a:r>
            <a:r>
              <a:rPr lang="en-US" altLang="zh-CN" b="1" dirty="0"/>
              <a:t>= e</a:t>
            </a:r>
            <a:r>
              <a:rPr lang="en-US" altLang="zh-CN" b="1" baseline="-25000" dirty="0"/>
              <a:t>2</a:t>
            </a:r>
            <a:r>
              <a:rPr lang="en-US" altLang="zh-CN" b="1" dirty="0"/>
              <a:t>|e</a:t>
            </a:r>
            <a:r>
              <a:rPr lang="en-US" altLang="zh-CN" b="1" baseline="-25000" dirty="0"/>
              <a:t>1   </a:t>
            </a:r>
            <a:r>
              <a:rPr lang="en-US" altLang="zh-CN" b="1" dirty="0"/>
              <a:t> 		</a:t>
            </a:r>
            <a:r>
              <a:rPr lang="zh-CN" altLang="en-US" b="1" dirty="0"/>
              <a:t>交换律</a:t>
            </a:r>
            <a:endParaRPr lang="zh-CN" altLang="en-US" b="1" dirty="0"/>
          </a:p>
          <a:p>
            <a:pPr lvl="1" indent="-436245" eaLnBrk="1" hangingPunct="1"/>
            <a:r>
              <a:rPr lang="en-US" altLang="zh-CN" b="1" dirty="0"/>
              <a:t>e</a:t>
            </a:r>
            <a:r>
              <a:rPr lang="en-US" altLang="zh-CN" b="1" baseline="-25000" dirty="0"/>
              <a:t>1 </a:t>
            </a:r>
            <a:r>
              <a:rPr lang="en-US" altLang="zh-CN" b="1" dirty="0"/>
              <a:t>|(e</a:t>
            </a:r>
            <a:r>
              <a:rPr lang="en-US" altLang="zh-CN" b="1" baseline="-25000" dirty="0"/>
              <a:t>2</a:t>
            </a:r>
            <a:r>
              <a:rPr lang="en-US" altLang="zh-CN" b="1" dirty="0"/>
              <a:t>|e</a:t>
            </a:r>
            <a:r>
              <a:rPr lang="en-US" altLang="zh-CN" b="1" baseline="-25000" dirty="0"/>
              <a:t>3</a:t>
            </a:r>
            <a:r>
              <a:rPr lang="en-US" altLang="zh-CN" b="1" dirty="0"/>
              <a:t>) = (e</a:t>
            </a:r>
            <a:r>
              <a:rPr lang="en-US" altLang="zh-CN" b="1" baseline="-25000" dirty="0"/>
              <a:t>1</a:t>
            </a:r>
            <a:r>
              <a:rPr lang="en-US" altLang="zh-CN" b="1" dirty="0"/>
              <a:t>|e</a:t>
            </a:r>
            <a:r>
              <a:rPr lang="en-US" altLang="zh-CN" b="1" baseline="-25000" dirty="0"/>
              <a:t>2</a:t>
            </a:r>
            <a:r>
              <a:rPr lang="en-US" altLang="zh-CN" b="1" dirty="0"/>
              <a:t>)|e</a:t>
            </a:r>
            <a:r>
              <a:rPr lang="en-US" altLang="zh-CN" b="1" baseline="-25000" dirty="0"/>
              <a:t>3   	</a:t>
            </a:r>
            <a:r>
              <a:rPr lang="zh-CN" altLang="en-US" b="1" dirty="0"/>
              <a:t>结合律</a:t>
            </a:r>
            <a:endParaRPr lang="zh-CN" altLang="en-US" b="1" dirty="0"/>
          </a:p>
          <a:p>
            <a:pPr lvl="1" indent="-436245" eaLnBrk="1" hangingPunct="1"/>
            <a:r>
              <a:rPr lang="en-US" altLang="zh-CN" b="1" dirty="0"/>
              <a:t>e</a:t>
            </a:r>
            <a:r>
              <a:rPr lang="en-US" altLang="zh-CN" b="1" baseline="-25000" dirty="0"/>
              <a:t>1</a:t>
            </a:r>
            <a:r>
              <a:rPr lang="en-US" altLang="zh-CN" b="1" dirty="0"/>
              <a:t>(e</a:t>
            </a:r>
            <a:r>
              <a:rPr lang="en-US" altLang="zh-CN" b="1" baseline="-25000" dirty="0"/>
              <a:t>2</a:t>
            </a:r>
            <a:r>
              <a:rPr lang="en-US" altLang="zh-CN" b="1" dirty="0"/>
              <a:t>e</a:t>
            </a:r>
            <a:r>
              <a:rPr lang="en-US" altLang="zh-CN" b="1" baseline="-25000" dirty="0"/>
              <a:t>3</a:t>
            </a:r>
            <a:r>
              <a:rPr lang="en-US" altLang="zh-CN" b="1" dirty="0"/>
              <a:t>) = (e</a:t>
            </a:r>
            <a:r>
              <a:rPr lang="en-US" altLang="zh-CN" b="1" baseline="-25000" dirty="0"/>
              <a:t>1</a:t>
            </a:r>
            <a:r>
              <a:rPr lang="en-US" altLang="zh-CN" b="1" dirty="0"/>
              <a:t>e</a:t>
            </a:r>
            <a:r>
              <a:rPr lang="en-US" altLang="zh-CN" b="1" baseline="-25000" dirty="0"/>
              <a:t>2</a:t>
            </a:r>
            <a:r>
              <a:rPr lang="en-US" altLang="zh-CN" b="1" dirty="0"/>
              <a:t>)e</a:t>
            </a:r>
            <a:r>
              <a:rPr lang="en-US" altLang="zh-CN" b="1" baseline="-25000" dirty="0"/>
              <a:t>3   	</a:t>
            </a:r>
            <a:r>
              <a:rPr lang="zh-CN" altLang="en-US" b="1" dirty="0"/>
              <a:t>结合律</a:t>
            </a:r>
            <a:endParaRPr lang="zh-CN" altLang="en-US" b="1" dirty="0"/>
          </a:p>
          <a:p>
            <a:pPr lvl="1" indent="-436245" eaLnBrk="1" hangingPunct="1"/>
            <a:r>
              <a:rPr lang="en-US" altLang="zh-CN" b="1" dirty="0"/>
              <a:t>e</a:t>
            </a:r>
            <a:r>
              <a:rPr lang="en-US" altLang="zh-CN" b="1" baseline="-25000" dirty="0"/>
              <a:t>1</a:t>
            </a:r>
            <a:r>
              <a:rPr lang="en-US" altLang="zh-CN" b="1" dirty="0"/>
              <a:t>(e</a:t>
            </a:r>
            <a:r>
              <a:rPr lang="en-US" altLang="zh-CN" b="1" baseline="-25000" dirty="0"/>
              <a:t>2</a:t>
            </a:r>
            <a:r>
              <a:rPr lang="en-US" altLang="zh-CN" b="1" dirty="0"/>
              <a:t>|e</a:t>
            </a:r>
            <a:r>
              <a:rPr lang="en-US" altLang="zh-CN" b="1" baseline="-25000" dirty="0"/>
              <a:t>3</a:t>
            </a:r>
            <a:r>
              <a:rPr lang="en-US" altLang="zh-CN" b="1" dirty="0"/>
              <a:t>) = e</a:t>
            </a:r>
            <a:r>
              <a:rPr lang="en-US" altLang="zh-CN" b="1" baseline="-25000" dirty="0"/>
              <a:t>1</a:t>
            </a:r>
            <a:r>
              <a:rPr lang="en-US" altLang="zh-CN" b="1" dirty="0"/>
              <a:t>e</a:t>
            </a:r>
            <a:r>
              <a:rPr lang="en-US" altLang="zh-CN" b="1" baseline="-25000" dirty="0"/>
              <a:t>2</a:t>
            </a:r>
            <a:r>
              <a:rPr lang="en-US" altLang="zh-CN" b="1" dirty="0"/>
              <a:t>|e</a:t>
            </a:r>
            <a:r>
              <a:rPr lang="en-US" altLang="zh-CN" b="1" baseline="-25000" dirty="0"/>
              <a:t>1</a:t>
            </a:r>
            <a:r>
              <a:rPr lang="en-US" altLang="zh-CN" b="1" dirty="0"/>
              <a:t>e</a:t>
            </a:r>
            <a:r>
              <a:rPr lang="en-US" altLang="zh-CN" b="1" baseline="-25000" dirty="0"/>
              <a:t>3  	</a:t>
            </a:r>
            <a:r>
              <a:rPr lang="zh-CN" altLang="en-US" b="1" dirty="0"/>
              <a:t>分配律</a:t>
            </a:r>
            <a:endParaRPr lang="zh-CN" altLang="en-US" b="1" dirty="0"/>
          </a:p>
          <a:p>
            <a:pPr lvl="1" indent="-436245" eaLnBrk="1" hangingPunct="1"/>
            <a:r>
              <a:rPr lang="en-US" altLang="zh-CN" b="1" dirty="0"/>
              <a:t>(e</a:t>
            </a:r>
            <a:r>
              <a:rPr lang="en-US" altLang="zh-CN" b="1" baseline="-25000" dirty="0"/>
              <a:t>2</a:t>
            </a:r>
            <a:r>
              <a:rPr lang="en-US" altLang="zh-CN" b="1" dirty="0"/>
              <a:t>|e</a:t>
            </a:r>
            <a:r>
              <a:rPr lang="en-US" altLang="zh-CN" b="1" baseline="-25000" dirty="0"/>
              <a:t>3</a:t>
            </a:r>
            <a:r>
              <a:rPr lang="en-US" altLang="zh-CN" b="1" dirty="0"/>
              <a:t>)e</a:t>
            </a:r>
            <a:r>
              <a:rPr lang="en-US" altLang="zh-CN" b="1" baseline="-25000" dirty="0"/>
              <a:t>1 </a:t>
            </a:r>
            <a:r>
              <a:rPr lang="en-US" altLang="zh-CN" b="1" dirty="0"/>
              <a:t>= e</a:t>
            </a:r>
            <a:r>
              <a:rPr lang="en-US" altLang="zh-CN" b="1" baseline="-25000" dirty="0"/>
              <a:t>2</a:t>
            </a:r>
            <a:r>
              <a:rPr lang="en-US" altLang="zh-CN" b="1" dirty="0"/>
              <a:t>e</a:t>
            </a:r>
            <a:r>
              <a:rPr lang="en-US" altLang="zh-CN" b="1" baseline="-25000" dirty="0"/>
              <a:t>1</a:t>
            </a:r>
            <a:r>
              <a:rPr lang="en-US" altLang="zh-CN" b="1" dirty="0"/>
              <a:t>|e</a:t>
            </a:r>
            <a:r>
              <a:rPr lang="en-US" altLang="zh-CN" b="1" baseline="-25000" dirty="0"/>
              <a:t>3 </a:t>
            </a:r>
            <a:r>
              <a:rPr lang="en-US" altLang="zh-CN" b="1" dirty="0"/>
              <a:t>e</a:t>
            </a:r>
            <a:r>
              <a:rPr lang="en-US" altLang="zh-CN" b="1" baseline="-25000" dirty="0"/>
              <a:t>1	</a:t>
            </a:r>
            <a:r>
              <a:rPr lang="zh-CN" altLang="en-US" b="1" dirty="0"/>
              <a:t>分配律</a:t>
            </a:r>
            <a:endParaRPr lang="zh-CN" altLang="en-US" b="1" baseline="-25000" dirty="0"/>
          </a:p>
          <a:p>
            <a:pPr lvl="1" indent="-436245" eaLnBrk="1" hangingPunct="1"/>
            <a:r>
              <a:rPr lang="en-US" altLang="zh-CN" b="1" dirty="0"/>
              <a:t>e</a:t>
            </a:r>
            <a:r>
              <a:rPr lang="en-US" altLang="zh-CN" b="1" dirty="0">
                <a:sym typeface="Symbol" panose="05050102010706020507" pitchFamily="18" charset="2"/>
              </a:rPr>
              <a:t> =  </a:t>
            </a:r>
            <a:r>
              <a:rPr lang="en-US" altLang="zh-CN" b="1" dirty="0"/>
              <a:t>e</a:t>
            </a:r>
            <a:r>
              <a:rPr lang="en-US" altLang="zh-CN" b="1" dirty="0">
                <a:sym typeface="Symbol" panose="05050102010706020507" pitchFamily="18" charset="2"/>
              </a:rPr>
              <a:t> = e 		 </a:t>
            </a:r>
            <a:r>
              <a:rPr lang="en-US" altLang="zh-CN" b="1" dirty="0"/>
              <a:t>e</a:t>
            </a:r>
            <a:r>
              <a:rPr lang="en-US" altLang="zh-CN" b="1" baseline="-25000" dirty="0"/>
              <a:t>1</a:t>
            </a:r>
            <a:r>
              <a:rPr lang="en-US" altLang="zh-CN" b="1" dirty="0"/>
              <a:t>e</a:t>
            </a:r>
            <a:r>
              <a:rPr lang="en-US" altLang="zh-CN" b="1" baseline="-25000" dirty="0"/>
              <a:t>2 </a:t>
            </a:r>
            <a:r>
              <a:rPr lang="en-US" altLang="zh-CN" b="1" dirty="0"/>
              <a:t>&lt;&gt; e</a:t>
            </a:r>
            <a:r>
              <a:rPr lang="en-US" altLang="zh-CN" b="1" baseline="-25000" dirty="0"/>
              <a:t>2 </a:t>
            </a:r>
            <a:r>
              <a:rPr lang="en-US" altLang="zh-CN" b="1" dirty="0"/>
              <a:t>e</a:t>
            </a:r>
            <a:r>
              <a:rPr lang="en-US" altLang="zh-CN" b="1" baseline="-25000" dirty="0"/>
              <a:t>1  </a:t>
            </a:r>
            <a:r>
              <a:rPr lang="en-US" altLang="zh-CN" b="1" dirty="0"/>
              <a:t> </a:t>
            </a:r>
            <a:endParaRPr lang="en-US" altLang="zh-CN" b="1" dirty="0"/>
          </a:p>
        </p:txBody>
      </p:sp>
      <p:sp>
        <p:nvSpPr>
          <p:cNvPr id="168963" name="Text Box 3"/>
          <p:cNvSpPr txBox="1"/>
          <p:nvPr/>
        </p:nvSpPr>
        <p:spPr>
          <a:xfrm>
            <a:off x="1331913" y="4365625"/>
            <a:ext cx="2808287" cy="1812925"/>
          </a:xfrm>
          <a:prstGeom prst="rect">
            <a:avLst/>
          </a:prstGeom>
          <a:solidFill>
            <a:srgbClr val="FFFF99"/>
          </a:solidFill>
          <a:ln w="12700" cap="flat" cmpd="sng">
            <a:solidFill>
              <a:srgbClr val="FF0000"/>
            </a:solidFill>
            <a:prstDash val="solid"/>
            <a:miter/>
            <a:headEnd type="none" w="med" len="med"/>
            <a:tailEnd type="none" w="lg" len="lg"/>
          </a:ln>
        </p:spPr>
        <p:txBody>
          <a:bodyPr anchor="t">
            <a:spAutoFit/>
          </a:bodyPr>
          <a:p>
            <a:r>
              <a:rPr lang="en-US" altLang="zh-CN" sz="2400" b="1" u="none" dirty="0">
                <a:solidFill>
                  <a:schemeClr val="tx1"/>
                </a:solidFill>
                <a:latin typeface="Arial" panose="020B0604020202020204" pitchFamily="34" charset="0"/>
              </a:rPr>
              <a:t>L(</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1</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2</a:t>
            </a:r>
            <a:r>
              <a:rPr lang="en-US" altLang="zh-CN" sz="2400" b="1" u="none" dirty="0">
                <a:solidFill>
                  <a:schemeClr val="tx1"/>
                </a:solidFill>
                <a:latin typeface="Arial" panose="020B0604020202020204" pitchFamily="34" charset="0"/>
              </a:rPr>
              <a:t>) </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1 </a:t>
            </a:r>
            <a:r>
              <a:rPr lang="en-US" altLang="zh-CN" sz="2400" b="1" u="none" dirty="0">
                <a:solidFill>
                  <a:schemeClr val="tx1"/>
                </a:solidFill>
                <a:latin typeface="Arial" panose="020B0604020202020204" pitchFamily="34" charset="0"/>
              </a:rPr>
              <a:t>)</a:t>
            </a:r>
            <a:r>
              <a:rPr lang="en-US" altLang="zh-CN" sz="2800" b="1" u="none" baseline="-25000" dirty="0">
                <a:solidFill>
                  <a:schemeClr val="tx1"/>
                </a:solidFill>
                <a:latin typeface="Arial" panose="020B0604020202020204" pitchFamily="34" charset="0"/>
              </a:rPr>
              <a:t> </a:t>
            </a:r>
            <a:r>
              <a:rPr lang="en-US" altLang="zh-CN" sz="2400" b="1" u="none" dirty="0">
                <a:solidFill>
                  <a:schemeClr val="tx1"/>
                </a:solidFill>
                <a:latin typeface="Arial" panose="020B0604020202020204" pitchFamily="34" charset="0"/>
                <a:sym typeface="Symbol" panose="05050102010706020507" pitchFamily="18" charset="2"/>
              </a:rPr>
              <a:t></a:t>
            </a:r>
            <a:r>
              <a:rPr lang="en-US" altLang="zh-CN" u="none" dirty="0">
                <a:solidFill>
                  <a:schemeClr val="tx1"/>
                </a:solidFill>
                <a:latin typeface="Arial" panose="020B0604020202020204" pitchFamily="34" charset="0"/>
              </a:rPr>
              <a:t> </a:t>
            </a:r>
            <a:r>
              <a:rPr lang="en-US" altLang="zh-CN" sz="2400" b="1" u="none" dirty="0">
                <a:solidFill>
                  <a:schemeClr val="tx1"/>
                </a:solidFill>
                <a:latin typeface="Arial" panose="020B0604020202020204" pitchFamily="34" charset="0"/>
              </a:rPr>
              <a:t>L(</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2</a:t>
            </a:r>
            <a:r>
              <a:rPr lang="en-US" altLang="zh-CN" sz="2400" b="1" u="none" dirty="0">
                <a:solidFill>
                  <a:schemeClr val="tx1"/>
                </a:solidFill>
                <a:latin typeface="Arial" panose="020B0604020202020204" pitchFamily="34" charset="0"/>
              </a:rPr>
              <a:t>)</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2 </a:t>
            </a:r>
            <a:r>
              <a:rPr lang="en-US" altLang="zh-CN" sz="2400" b="1" u="none" dirty="0">
                <a:solidFill>
                  <a:schemeClr val="tx1"/>
                </a:solidFill>
                <a:latin typeface="Arial" panose="020B0604020202020204" pitchFamily="34" charset="0"/>
              </a:rPr>
              <a:t>)</a:t>
            </a:r>
            <a:r>
              <a:rPr lang="en-US" altLang="zh-CN" sz="2800" b="1" u="none" baseline="-25000" dirty="0">
                <a:solidFill>
                  <a:schemeClr val="tx1"/>
                </a:solidFill>
                <a:latin typeface="Arial" panose="020B0604020202020204" pitchFamily="34" charset="0"/>
              </a:rPr>
              <a:t> </a:t>
            </a:r>
            <a:r>
              <a:rPr lang="en-US" altLang="zh-CN" sz="2400" b="1" u="none" dirty="0">
                <a:solidFill>
                  <a:schemeClr val="tx1"/>
                </a:solidFill>
                <a:latin typeface="Arial" panose="020B0604020202020204" pitchFamily="34" charset="0"/>
                <a:sym typeface="Symbol" panose="05050102010706020507" pitchFamily="18" charset="2"/>
              </a:rPr>
              <a:t></a:t>
            </a:r>
            <a:r>
              <a:rPr lang="en-US" altLang="zh-CN" u="none" dirty="0">
                <a:solidFill>
                  <a:schemeClr val="tx1"/>
                </a:solidFill>
                <a:latin typeface="Arial" panose="020B0604020202020204" pitchFamily="34" charset="0"/>
              </a:rPr>
              <a:t> </a:t>
            </a:r>
            <a:r>
              <a:rPr lang="en-US" altLang="zh-CN" sz="2400" b="1" u="none" dirty="0">
                <a:solidFill>
                  <a:schemeClr val="tx1"/>
                </a:solidFill>
                <a:latin typeface="Arial" panose="020B0604020202020204" pitchFamily="34" charset="0"/>
              </a:rPr>
              <a:t>L(</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1</a:t>
            </a:r>
            <a:r>
              <a:rPr lang="en-US" altLang="zh-CN" sz="2400" b="1" u="none" dirty="0">
                <a:solidFill>
                  <a:schemeClr val="tx1"/>
                </a:solidFill>
                <a:latin typeface="Arial" panose="020B0604020202020204" pitchFamily="34" charset="0"/>
              </a:rPr>
              <a:t>)</a:t>
            </a:r>
            <a:endParaRPr lang="en-US" altLang="zh-CN" sz="2400" b="1" u="none" dirty="0">
              <a:solidFill>
                <a:schemeClr val="tx1"/>
              </a:solidFill>
              <a:latin typeface="Arial" panose="020B0604020202020204" pitchFamily="34" charset="0"/>
            </a:endParaRPr>
          </a:p>
          <a:p>
            <a:r>
              <a:rPr lang="en-US" altLang="zh-CN" sz="2400" b="1" u="none" dirty="0">
                <a:solidFill>
                  <a:schemeClr val="tx1"/>
                </a:solidFill>
                <a:latin typeface="Arial" panose="020B0604020202020204" pitchFamily="34" charset="0"/>
              </a:rPr>
              <a:t>= L(</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2</a:t>
            </a:r>
            <a:r>
              <a:rPr lang="en-US" altLang="zh-CN" sz="2800" b="1" u="none" dirty="0">
                <a:solidFill>
                  <a:schemeClr val="tx1"/>
                </a:solidFill>
                <a:latin typeface="Arial" panose="020B0604020202020204" pitchFamily="34" charset="0"/>
              </a:rPr>
              <a:t>|e</a:t>
            </a:r>
            <a:r>
              <a:rPr lang="en-US" altLang="zh-CN" sz="2800" b="1" u="none" baseline="-25000" dirty="0">
                <a:solidFill>
                  <a:schemeClr val="tx1"/>
                </a:solidFill>
                <a:latin typeface="Arial" panose="020B0604020202020204" pitchFamily="34" charset="0"/>
              </a:rPr>
              <a:t>1</a:t>
            </a:r>
            <a:r>
              <a:rPr lang="en-US" altLang="zh-CN" sz="2400" b="1" u="none" dirty="0">
                <a:solidFill>
                  <a:schemeClr val="tx1"/>
                </a:solidFill>
                <a:latin typeface="Arial" panose="020B0604020202020204" pitchFamily="34" charset="0"/>
              </a:rPr>
              <a:t>)</a:t>
            </a:r>
            <a:endParaRPr lang="en-GB" altLang="zh-CN" sz="2400" b="1" u="none" dirty="0">
              <a:solidFill>
                <a:schemeClr val="tx1"/>
              </a:solidFill>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8962">
                                            <p:txEl>
                                              <p:charRg st="0" end="13"/>
                                            </p:txEl>
                                          </p:spTgt>
                                        </p:tgtEl>
                                        <p:attrNameLst>
                                          <p:attrName>style.visibility</p:attrName>
                                        </p:attrNameLst>
                                      </p:cBhvr>
                                      <p:to>
                                        <p:strVal val="visible"/>
                                      </p:to>
                                    </p:set>
                                    <p:animEffect transition="in" filter="wipe(up)">
                                      <p:cBhvr>
                                        <p:cTn id="7" dur="500"/>
                                        <p:tgtEl>
                                          <p:spTgt spid="168962">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962">
                                            <p:txEl>
                                              <p:charRg st="13" end="36"/>
                                            </p:txEl>
                                          </p:spTgt>
                                        </p:tgtEl>
                                        <p:attrNameLst>
                                          <p:attrName>style.visibility</p:attrName>
                                        </p:attrNameLst>
                                      </p:cBhvr>
                                      <p:to>
                                        <p:strVal val="visible"/>
                                      </p:to>
                                    </p:set>
                                    <p:animEffect transition="in" filter="wipe(left)">
                                      <p:cBhvr>
                                        <p:cTn id="12" dur="500"/>
                                        <p:tgtEl>
                                          <p:spTgt spid="168962">
                                            <p:txEl>
                                              <p:charRg st="13"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8962">
                                            <p:txEl>
                                              <p:charRg st="36" end="68"/>
                                            </p:txEl>
                                          </p:spTgt>
                                        </p:tgtEl>
                                        <p:attrNameLst>
                                          <p:attrName>style.visibility</p:attrName>
                                        </p:attrNameLst>
                                      </p:cBhvr>
                                      <p:to>
                                        <p:strVal val="visible"/>
                                      </p:to>
                                    </p:set>
                                    <p:animEffect transition="in" filter="wipe(left)">
                                      <p:cBhvr>
                                        <p:cTn id="17" dur="500"/>
                                        <p:tgtEl>
                                          <p:spTgt spid="168962">
                                            <p:txEl>
                                              <p:charRg st="36"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962">
                                            <p:txEl>
                                              <p:charRg st="68" end="95"/>
                                            </p:txEl>
                                          </p:spTgt>
                                        </p:tgtEl>
                                        <p:attrNameLst>
                                          <p:attrName>style.visibility</p:attrName>
                                        </p:attrNameLst>
                                      </p:cBhvr>
                                      <p:to>
                                        <p:strVal val="visible"/>
                                      </p:to>
                                    </p:set>
                                    <p:animEffect transition="in" filter="wipe(left)">
                                      <p:cBhvr>
                                        <p:cTn id="22" dur="500"/>
                                        <p:tgtEl>
                                          <p:spTgt spid="168962">
                                            <p:txEl>
                                              <p:charRg st="68"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8962">
                                            <p:txEl>
                                              <p:charRg st="95" end="123"/>
                                            </p:txEl>
                                          </p:spTgt>
                                        </p:tgtEl>
                                        <p:attrNameLst>
                                          <p:attrName>style.visibility</p:attrName>
                                        </p:attrNameLst>
                                      </p:cBhvr>
                                      <p:to>
                                        <p:strVal val="visible"/>
                                      </p:to>
                                    </p:set>
                                    <p:animEffect transition="in" filter="wipe(left)">
                                      <p:cBhvr>
                                        <p:cTn id="27" dur="500"/>
                                        <p:tgtEl>
                                          <p:spTgt spid="168962">
                                            <p:txEl>
                                              <p:charRg st="95"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8962">
                                            <p:txEl>
                                              <p:charRg st="123" end="150"/>
                                            </p:txEl>
                                          </p:spTgt>
                                        </p:tgtEl>
                                        <p:attrNameLst>
                                          <p:attrName>style.visibility</p:attrName>
                                        </p:attrNameLst>
                                      </p:cBhvr>
                                      <p:to>
                                        <p:strVal val="visible"/>
                                      </p:to>
                                    </p:set>
                                    <p:animEffect transition="in" filter="wipe(left)">
                                      <p:cBhvr>
                                        <p:cTn id="32" dur="500"/>
                                        <p:tgtEl>
                                          <p:spTgt spid="168962">
                                            <p:txEl>
                                              <p:charRg st="123" end="15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8962">
                                            <p:txEl>
                                              <p:charRg st="150" end="183"/>
                                            </p:txEl>
                                          </p:spTgt>
                                        </p:tgtEl>
                                        <p:attrNameLst>
                                          <p:attrName>style.visibility</p:attrName>
                                        </p:attrNameLst>
                                      </p:cBhvr>
                                      <p:to>
                                        <p:strVal val="visible"/>
                                      </p:to>
                                    </p:set>
                                    <p:animEffect transition="in" filter="wipe(left)">
                                      <p:cBhvr>
                                        <p:cTn id="37" dur="500"/>
                                        <p:tgtEl>
                                          <p:spTgt spid="168962">
                                            <p:txEl>
                                              <p:charRg st="150" end="1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8963"/>
                                        </p:tgtEl>
                                        <p:attrNameLst>
                                          <p:attrName>style.visibility</p:attrName>
                                        </p:attrNameLst>
                                      </p:cBhvr>
                                      <p:to>
                                        <p:strVal val="visible"/>
                                      </p:to>
                                    </p:set>
                                    <p:animEffect transition="in" filter="wipe(left)">
                                      <p:cBhvr>
                                        <p:cTn id="42" dur="500"/>
                                        <p:tgtEl>
                                          <p:spTgt spid="1689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8963">
                                            <p:txEl>
                                              <p:charRg st="0" end="10"/>
                                            </p:txEl>
                                          </p:spTgt>
                                        </p:tgtEl>
                                        <p:attrNameLst>
                                          <p:attrName>style.visibility</p:attrName>
                                        </p:attrNameLst>
                                      </p:cBhvr>
                                      <p:to>
                                        <p:strVal val="visible"/>
                                      </p:to>
                                    </p:set>
                                    <p:animEffect transition="in" filter="wipe(left)">
                                      <p:cBhvr>
                                        <p:cTn id="47" dur="500"/>
                                        <p:tgtEl>
                                          <p:spTgt spid="168963">
                                            <p:txEl>
                                              <p:charRg st="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8963">
                                            <p:txEl>
                                              <p:charRg st="10" end="27"/>
                                            </p:txEl>
                                          </p:spTgt>
                                        </p:tgtEl>
                                        <p:attrNameLst>
                                          <p:attrName>style.visibility</p:attrName>
                                        </p:attrNameLst>
                                      </p:cBhvr>
                                      <p:to>
                                        <p:strVal val="visible"/>
                                      </p:to>
                                    </p:set>
                                    <p:animEffect transition="in" filter="wipe(left)">
                                      <p:cBhvr>
                                        <p:cTn id="52" dur="500"/>
                                        <p:tgtEl>
                                          <p:spTgt spid="168963">
                                            <p:txEl>
                                              <p:charRg st="10" end="2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8963">
                                            <p:txEl>
                                              <p:charRg st="27" end="44"/>
                                            </p:txEl>
                                          </p:spTgt>
                                        </p:tgtEl>
                                        <p:attrNameLst>
                                          <p:attrName>style.visibility</p:attrName>
                                        </p:attrNameLst>
                                      </p:cBhvr>
                                      <p:to>
                                        <p:strVal val="visible"/>
                                      </p:to>
                                    </p:set>
                                    <p:animEffect transition="in" filter="wipe(left)">
                                      <p:cBhvr>
                                        <p:cTn id="57" dur="500"/>
                                        <p:tgtEl>
                                          <p:spTgt spid="168963">
                                            <p:txEl>
                                              <p:charRg st="27" end="4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8963">
                                            <p:txEl>
                                              <p:charRg st="44" end="55"/>
                                            </p:txEl>
                                          </p:spTgt>
                                        </p:tgtEl>
                                        <p:attrNameLst>
                                          <p:attrName>style.visibility</p:attrName>
                                        </p:attrNameLst>
                                      </p:cBhvr>
                                      <p:to>
                                        <p:strVal val="visible"/>
                                      </p:to>
                                    </p:set>
                                    <p:animEffect transition="in" filter="wipe(left)">
                                      <p:cBhvr>
                                        <p:cTn id="62" dur="500"/>
                                        <p:tgtEl>
                                          <p:spTgt spid="168963">
                                            <p:txEl>
                                              <p:charRg st="44"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ldLvl="2" build="p"/>
      <p:bldP spid="168963"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43010" name="Rectangle 3"/>
          <p:cNvSpPr>
            <a:spLocks noGrp="1"/>
          </p:cNvSpPr>
          <p:nvPr>
            <p:ph type="title"/>
          </p:nvPr>
        </p:nvSpPr>
        <p:spPr/>
        <p:txBody>
          <a:bodyPr vert="horz" wrap="square" lIns="91440" tIns="45720" rIns="91440" bIns="45720" anchor="b"/>
          <a:p>
            <a:pPr eaLnBrk="1" hangingPunct="1"/>
            <a:endParaRPr lang="en-GB" altLang="zh-CN" dirty="0"/>
          </a:p>
        </p:txBody>
      </p:sp>
      <p:sp>
        <p:nvSpPr>
          <p:cNvPr id="166916" name="Rectangle 4"/>
          <p:cNvSpPr/>
          <p:nvPr/>
        </p:nvSpPr>
        <p:spPr>
          <a:xfrm>
            <a:off x="3635375" y="2565400"/>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正规集</a:t>
            </a:r>
            <a:endParaRPr lang="en-GB" altLang="zh-CN" sz="2400" b="1" u="none" dirty="0">
              <a:solidFill>
                <a:srgbClr val="3217BB"/>
              </a:solidFill>
              <a:latin typeface="Verdana" panose="020B0604030504040204" pitchFamily="34" charset="0"/>
            </a:endParaRPr>
          </a:p>
        </p:txBody>
      </p:sp>
      <p:sp>
        <p:nvSpPr>
          <p:cNvPr id="166917" name="Rectangle 5"/>
          <p:cNvSpPr/>
          <p:nvPr/>
        </p:nvSpPr>
        <p:spPr>
          <a:xfrm>
            <a:off x="3635375" y="429418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正规式</a:t>
            </a:r>
            <a:endParaRPr lang="zh-CN" altLang="en-GB" sz="2400" b="1" u="none" dirty="0">
              <a:solidFill>
                <a:srgbClr val="3217BB"/>
              </a:solidFill>
              <a:latin typeface="Verdana" panose="020B0604030504040204" pitchFamily="34" charset="0"/>
            </a:endParaRPr>
          </a:p>
        </p:txBody>
      </p:sp>
      <p:sp>
        <p:nvSpPr>
          <p:cNvPr id="166922" name="AutoShape 10"/>
          <p:cNvSpPr/>
          <p:nvPr/>
        </p:nvSpPr>
        <p:spPr>
          <a:xfrm>
            <a:off x="4283075" y="3184525"/>
            <a:ext cx="360363" cy="1081088"/>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66924" name="Text Box 12"/>
          <p:cNvSpPr txBox="1"/>
          <p:nvPr/>
        </p:nvSpPr>
        <p:spPr>
          <a:xfrm>
            <a:off x="3419475" y="3429000"/>
            <a:ext cx="862013"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3.3.1</a:t>
            </a:r>
            <a:endParaRPr lang="en-GB" altLang="zh-CN" sz="2400" b="1" u="none" dirty="0">
              <a:solidFill>
                <a:srgbClr val="FF3300"/>
              </a:solidFill>
              <a:latin typeface="Arial" panose="020B0604020202020204" pitchFamily="34" charset="0"/>
            </a:endParaRPr>
          </a:p>
        </p:txBody>
      </p:sp>
      <p:sp>
        <p:nvSpPr>
          <p:cNvPr id="3" name="Text Box 15"/>
          <p:cNvSpPr txBox="1"/>
          <p:nvPr/>
        </p:nvSpPr>
        <p:spPr>
          <a:xfrm>
            <a:off x="6961188" y="3449955"/>
            <a:ext cx="1406525" cy="460375"/>
          </a:xfrm>
          <a:prstGeom prst="rect">
            <a:avLst/>
          </a:prstGeom>
          <a:noFill/>
          <a:ln w="12700">
            <a:noFill/>
          </a:ln>
        </p:spPr>
        <p:txBody>
          <a:bodyPr wrap="none" anchor="t">
            <a:spAutoFit/>
          </a:bodyPr>
          <a:p>
            <a:pPr algn="ctr"/>
            <a:r>
              <a:rPr lang="zh-CN" altLang="en-GB" sz="2400" b="1" u="none" dirty="0">
                <a:solidFill>
                  <a:srgbClr val="FF3300"/>
                </a:solidFill>
                <a:latin typeface="Arial" panose="020B0604020202020204" pitchFamily="34" charset="0"/>
              </a:rPr>
              <a:t>辩证统一</a:t>
            </a:r>
            <a:endParaRPr lang="zh-CN" altLang="en-GB" sz="2400" b="1" u="none" dirty="0">
              <a:solidFill>
                <a:srgbClr val="FF3300"/>
              </a:solidFill>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24"/>
                                        </p:tgtEl>
                                        <p:attrNameLst>
                                          <p:attrName>style.visibility</p:attrName>
                                        </p:attrNameLst>
                                      </p:cBhvr>
                                      <p:to>
                                        <p:strVal val="visible"/>
                                      </p:to>
                                    </p:set>
                                    <p:animEffect transition="in" filter="wipe(left)">
                                      <p:cBhvr>
                                        <p:cTn id="7" dur="500"/>
                                        <p:tgtEl>
                                          <p:spTgt spid="1669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16"/>
                                        </p:tgtEl>
                                        <p:attrNameLst>
                                          <p:attrName>style.visibility</p:attrName>
                                        </p:attrNameLst>
                                      </p:cBhvr>
                                      <p:to>
                                        <p:strVal val="visible"/>
                                      </p:to>
                                    </p:set>
                                    <p:animEffect transition="in" filter="blinds(horizontal)">
                                      <p:cBhvr>
                                        <p:cTn id="12" dur="500"/>
                                        <p:tgtEl>
                                          <p:spTgt spid="1669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6917"/>
                                        </p:tgtEl>
                                        <p:attrNameLst>
                                          <p:attrName>style.visibility</p:attrName>
                                        </p:attrNameLst>
                                      </p:cBhvr>
                                      <p:to>
                                        <p:strVal val="visible"/>
                                      </p:to>
                                    </p:set>
                                    <p:animEffect transition="in" filter="blinds(horizontal)">
                                      <p:cBhvr>
                                        <p:cTn id="15" dur="500"/>
                                        <p:tgtEl>
                                          <p:spTgt spid="166917"/>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66922"/>
                                        </p:tgtEl>
                                        <p:attrNameLst>
                                          <p:attrName>style.visibility</p:attrName>
                                        </p:attrNameLst>
                                      </p:cBhvr>
                                      <p:to>
                                        <p:strVal val="visible"/>
                                      </p:to>
                                    </p:set>
                                    <p:anim calcmode="lin" valueType="num">
                                      <p:cBhvr>
                                        <p:cTn id="20" dur="500" fill="hold"/>
                                        <p:tgtEl>
                                          <p:spTgt spid="166922"/>
                                        </p:tgtEl>
                                        <p:attrNameLst>
                                          <p:attrName>ppt_w</p:attrName>
                                        </p:attrNameLst>
                                      </p:cBhvr>
                                      <p:tavLst>
                                        <p:tav tm="0">
                                          <p:val>
                                            <p:fltVal val="0.000000"/>
                                          </p:val>
                                        </p:tav>
                                        <p:tav tm="100000">
                                          <p:val>
                                            <p:strVal val="#ppt_w"/>
                                          </p:val>
                                        </p:tav>
                                      </p:tavLst>
                                    </p:anim>
                                    <p:anim calcmode="lin" valueType="num">
                                      <p:cBhvr>
                                        <p:cTn id="21" dur="500" fill="hold"/>
                                        <p:tgtEl>
                                          <p:spTgt spid="166922"/>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P spid="166917" grpId="0" animBg="1"/>
      <p:bldP spid="166922" grpId="0" animBg="1"/>
      <p:bldP spid="166924"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44034" name="Rectangle 2"/>
          <p:cNvSpPr>
            <a:spLocks noGrp="1"/>
          </p:cNvSpPr>
          <p:nvPr>
            <p:ph type="title"/>
          </p:nvPr>
        </p:nvSpPr>
        <p:spPr>
          <a:xfrm>
            <a:off x="611188" y="0"/>
            <a:ext cx="7772400" cy="914400"/>
          </a:xfrm>
        </p:spPr>
        <p:txBody>
          <a:bodyPr vert="horz" wrap="square" lIns="91440" tIns="45720" rIns="91440" bIns="45720" anchor="b"/>
          <a:p>
            <a:pPr eaLnBrk="1" hangingPunct="1"/>
            <a:r>
              <a:rPr lang="en-US" altLang="zh-CN" b="1" dirty="0"/>
              <a:t>3.3.2 </a:t>
            </a:r>
            <a:r>
              <a:rPr lang="zh-CN" altLang="en-US" b="1" dirty="0">
                <a:latin typeface="宋体" panose="02010600030101010101" pitchFamily="2" charset="-122"/>
              </a:rPr>
              <a:t>确定有限自动机</a:t>
            </a:r>
            <a:r>
              <a:rPr lang="en-US" altLang="zh-CN" b="1" dirty="0"/>
              <a:t>(DFA)</a:t>
            </a:r>
            <a:endParaRPr lang="en-US" altLang="zh-CN" b="1" dirty="0"/>
          </a:p>
        </p:txBody>
      </p:sp>
      <p:sp>
        <p:nvSpPr>
          <p:cNvPr id="37891" name="Rectangle 3"/>
          <p:cNvSpPr>
            <a:spLocks noGrp="1"/>
          </p:cNvSpPr>
          <p:nvPr>
            <p:ph idx="1"/>
          </p:nvPr>
        </p:nvSpPr>
        <p:spPr>
          <a:xfrm>
            <a:off x="609600" y="1462088"/>
            <a:ext cx="8229600" cy="4630737"/>
          </a:xfrm>
        </p:spPr>
        <p:txBody>
          <a:bodyPr vert="horz" wrap="square" lIns="91440" tIns="45720" rIns="91440" bIns="45720" anchor="t"/>
          <a:p>
            <a:pPr algn="just" eaLnBrk="1" hangingPunct="1">
              <a:lnSpc>
                <a:spcPct val="90000"/>
              </a:lnSpc>
            </a:pPr>
            <a:r>
              <a:rPr lang="zh-CN" altLang="en-US" b="1" dirty="0">
                <a:latin typeface="宋体" panose="02010600030101010101" pitchFamily="2" charset="-122"/>
              </a:rPr>
              <a:t>对状态图进行形式化，则可以下定义：</a:t>
            </a:r>
            <a:endParaRPr lang="zh-CN" altLang="en-US" b="1" dirty="0">
              <a:latin typeface="宋体" panose="02010600030101010101" pitchFamily="2" charset="-122"/>
            </a:endParaRPr>
          </a:p>
          <a:p>
            <a:pPr algn="just" eaLnBrk="1" hangingPunct="1">
              <a:lnSpc>
                <a:spcPct val="90000"/>
              </a:lnSpc>
              <a:buNone/>
            </a:pPr>
            <a:r>
              <a:rPr lang="zh-CN" altLang="en-US" b="1" dirty="0">
                <a:latin typeface="宋体" panose="02010600030101010101" pitchFamily="2" charset="-122"/>
              </a:rPr>
              <a:t>自动机</a:t>
            </a:r>
            <a:r>
              <a:rPr lang="en-US" altLang="zh-CN" b="1" dirty="0"/>
              <a:t>M</a:t>
            </a:r>
            <a:r>
              <a:rPr lang="zh-CN" altLang="en-US" b="1" dirty="0">
                <a:latin typeface="宋体" panose="02010600030101010101" pitchFamily="2" charset="-122"/>
              </a:rPr>
              <a:t>是一个五元式</a:t>
            </a:r>
            <a:r>
              <a:rPr lang="en-US" altLang="zh-CN" b="1" dirty="0"/>
              <a:t>M=(S, </a:t>
            </a:r>
            <a:r>
              <a:rPr lang="en-US" altLang="zh-CN" b="1" dirty="0">
                <a:sym typeface="Symbol" panose="05050102010706020507" pitchFamily="18" charset="2"/>
              </a:rPr>
              <a:t></a:t>
            </a:r>
            <a:r>
              <a:rPr lang="en-US" altLang="zh-CN" b="1" dirty="0"/>
              <a:t>, </a:t>
            </a:r>
            <a:r>
              <a:rPr lang="en-US" altLang="zh-CN" b="1" dirty="0">
                <a:sym typeface="Symbol" panose="05050102010706020507" pitchFamily="18" charset="2"/>
              </a:rPr>
              <a:t>f</a:t>
            </a:r>
            <a:r>
              <a:rPr lang="en-US" altLang="zh-CN" b="1" dirty="0"/>
              <a:t>, S</a:t>
            </a:r>
            <a:r>
              <a:rPr lang="en-US" altLang="zh-CN" b="1" baseline="-25000" dirty="0"/>
              <a:t>0</a:t>
            </a:r>
            <a:r>
              <a:rPr lang="en-US" altLang="zh-CN" b="1" dirty="0"/>
              <a:t>, F),</a:t>
            </a:r>
            <a:r>
              <a:rPr lang="zh-CN" altLang="en-US" b="1" dirty="0"/>
              <a:t>其中：</a:t>
            </a:r>
            <a:endParaRPr lang="zh-CN" altLang="en-US" b="1" dirty="0"/>
          </a:p>
          <a:p>
            <a:pPr lvl="1" indent="-436245" algn="just" eaLnBrk="1" hangingPunct="1">
              <a:lnSpc>
                <a:spcPct val="90000"/>
              </a:lnSpc>
              <a:buNone/>
            </a:pPr>
            <a:r>
              <a:rPr lang="en-US" altLang="zh-CN" b="1" dirty="0"/>
              <a:t>1. S: </a:t>
            </a:r>
            <a:r>
              <a:rPr lang="zh-CN" altLang="en-US" b="1" dirty="0"/>
              <a:t>有穷状态集，</a:t>
            </a:r>
            <a:endParaRPr lang="zh-CN" altLang="en-US" b="1" dirty="0"/>
          </a:p>
          <a:p>
            <a:pPr lvl="1" indent="-436245" algn="just" eaLnBrk="1" hangingPunct="1">
              <a:lnSpc>
                <a:spcPct val="90000"/>
              </a:lnSpc>
              <a:buNone/>
            </a:pPr>
            <a:r>
              <a:rPr lang="en-US" altLang="zh-CN" b="1" dirty="0"/>
              <a:t>2. </a:t>
            </a:r>
            <a:r>
              <a:rPr lang="en-US" altLang="zh-CN" b="1" dirty="0">
                <a:sym typeface="Symbol" panose="05050102010706020507" pitchFamily="18" charset="2"/>
              </a:rPr>
              <a:t></a:t>
            </a:r>
            <a:r>
              <a:rPr lang="zh-CN" altLang="en-US" b="1" dirty="0"/>
              <a:t>：输入字母表</a:t>
            </a:r>
            <a:r>
              <a:rPr lang="en-US" altLang="zh-CN" b="1" dirty="0"/>
              <a:t>(</a:t>
            </a:r>
            <a:r>
              <a:rPr lang="zh-CN" altLang="en-US" b="1" dirty="0"/>
              <a:t>有穷</a:t>
            </a:r>
            <a:r>
              <a:rPr lang="en-US" altLang="zh-CN" b="1" dirty="0"/>
              <a:t>)</a:t>
            </a:r>
            <a:r>
              <a:rPr lang="zh-CN" altLang="en-US" b="1" dirty="0"/>
              <a:t>，</a:t>
            </a:r>
            <a:endParaRPr lang="zh-CN" altLang="en-US" b="1" dirty="0"/>
          </a:p>
          <a:p>
            <a:pPr lvl="1" indent="-436245" algn="just" eaLnBrk="1" hangingPunct="1">
              <a:lnSpc>
                <a:spcPct val="90000"/>
              </a:lnSpc>
              <a:buNone/>
            </a:pPr>
            <a:r>
              <a:rPr lang="en-US" altLang="zh-CN" b="1" dirty="0"/>
              <a:t>3. f: </a:t>
            </a:r>
            <a:r>
              <a:rPr lang="zh-CN" altLang="en-US" b="1" dirty="0"/>
              <a:t>状态转换函数，为</a:t>
            </a:r>
            <a:r>
              <a:rPr lang="en-US" altLang="zh-CN" b="1" dirty="0"/>
              <a:t>S</a:t>
            </a:r>
            <a:r>
              <a:rPr lang="en-US" altLang="zh-CN" b="1" dirty="0">
                <a:sym typeface="Symbol" panose="05050102010706020507" pitchFamily="18" charset="2"/>
              </a:rPr>
              <a:t>S</a:t>
            </a:r>
            <a:r>
              <a:rPr lang="zh-CN" altLang="en-US" b="1" dirty="0"/>
              <a:t>的单值部分映射，</a:t>
            </a:r>
            <a:r>
              <a:rPr lang="en-US" altLang="zh-CN" b="1" dirty="0"/>
              <a:t>f(s</a:t>
            </a:r>
            <a:r>
              <a:rPr lang="zh-CN" altLang="en-US" b="1" dirty="0"/>
              <a:t>，</a:t>
            </a:r>
            <a:r>
              <a:rPr lang="en-US" altLang="zh-CN" b="1" dirty="0"/>
              <a:t>a)=s’</a:t>
            </a:r>
            <a:r>
              <a:rPr lang="zh-CN" altLang="en-US" b="1" dirty="0"/>
              <a:t>表示：当现行状态为</a:t>
            </a:r>
            <a:r>
              <a:rPr lang="en-US" altLang="zh-CN" b="1" dirty="0"/>
              <a:t>s</a:t>
            </a:r>
            <a:r>
              <a:rPr lang="zh-CN" altLang="en-US" b="1" dirty="0"/>
              <a:t>，输入字符为</a:t>
            </a:r>
            <a:r>
              <a:rPr lang="en-US" altLang="zh-CN" b="1" dirty="0"/>
              <a:t>a</a:t>
            </a:r>
            <a:r>
              <a:rPr lang="zh-CN" altLang="en-US" b="1" dirty="0"/>
              <a:t>时，将状态转换到下一状态</a:t>
            </a:r>
            <a:r>
              <a:rPr lang="en-US" altLang="zh-CN" b="1" dirty="0"/>
              <a:t>s’</a:t>
            </a:r>
            <a:r>
              <a:rPr lang="zh-CN" altLang="en-US" b="1" dirty="0"/>
              <a:t>。我们把</a:t>
            </a:r>
            <a:r>
              <a:rPr lang="en-US" altLang="zh-CN" b="1" dirty="0"/>
              <a:t>s’</a:t>
            </a:r>
            <a:r>
              <a:rPr lang="zh-CN" altLang="en-US" b="1" dirty="0"/>
              <a:t>称为</a:t>
            </a:r>
            <a:r>
              <a:rPr lang="en-US" altLang="zh-CN" b="1" dirty="0"/>
              <a:t>s</a:t>
            </a:r>
            <a:r>
              <a:rPr lang="zh-CN" altLang="en-US" b="1" dirty="0"/>
              <a:t>的一个后继状态。</a:t>
            </a:r>
            <a:endParaRPr lang="zh-CN" altLang="en-US" b="1" dirty="0"/>
          </a:p>
          <a:p>
            <a:pPr lvl="1" indent="-436245" algn="just" eaLnBrk="1" hangingPunct="1">
              <a:lnSpc>
                <a:spcPct val="90000"/>
              </a:lnSpc>
              <a:buNone/>
            </a:pPr>
            <a:r>
              <a:rPr lang="en-US" altLang="zh-CN" b="1" dirty="0"/>
              <a:t>4. S</a:t>
            </a:r>
            <a:r>
              <a:rPr lang="en-US" altLang="zh-CN" b="1" baseline="-25000" dirty="0"/>
              <a:t>0</a:t>
            </a:r>
            <a:r>
              <a:rPr lang="en-US" altLang="zh-CN" b="1" dirty="0">
                <a:sym typeface="Symbol" panose="05050102010706020507" pitchFamily="18" charset="2"/>
              </a:rPr>
              <a:t>S</a:t>
            </a:r>
            <a:r>
              <a:rPr lang="zh-CN" altLang="en-US" b="1" dirty="0"/>
              <a:t>是唯一的一个初态；   </a:t>
            </a:r>
            <a:endParaRPr lang="zh-CN" altLang="en-US" b="1" dirty="0"/>
          </a:p>
          <a:p>
            <a:pPr lvl="1" indent="-436245" algn="just" eaLnBrk="1" hangingPunct="1">
              <a:lnSpc>
                <a:spcPct val="90000"/>
              </a:lnSpc>
              <a:buNone/>
            </a:pPr>
            <a:r>
              <a:rPr lang="en-US" altLang="zh-CN" b="1" dirty="0"/>
              <a:t>5 F</a:t>
            </a:r>
            <a:r>
              <a:rPr lang="en-US" altLang="zh-CN" b="1" dirty="0">
                <a:sym typeface="Symbol" panose="05050102010706020507" pitchFamily="18" charset="2"/>
              </a:rPr>
              <a:t></a:t>
            </a:r>
            <a:r>
              <a:rPr lang="en-US" altLang="zh-CN" b="1" dirty="0"/>
              <a:t>S </a:t>
            </a:r>
            <a:r>
              <a:rPr lang="zh-CN" altLang="en-US" b="1" dirty="0"/>
              <a:t>：终态集</a:t>
            </a:r>
            <a:r>
              <a:rPr lang="en-US" altLang="zh-CN" b="1" dirty="0"/>
              <a:t>(</a:t>
            </a:r>
            <a:r>
              <a:rPr lang="zh-CN" altLang="en-US" b="1" dirty="0"/>
              <a:t>可空</a:t>
            </a:r>
            <a:r>
              <a:rPr lang="en-US" altLang="zh-CN" b="1" dirty="0"/>
              <a:t>)</a:t>
            </a:r>
            <a:r>
              <a:rPr lang="zh-CN" altLang="en-US" b="1" dirty="0"/>
              <a:t>。</a:t>
            </a:r>
            <a:endParaRPr lang="zh-CN" altLang="en-US" b="1" dirty="0"/>
          </a:p>
        </p:txBody>
      </p:sp>
      <p:sp>
        <p:nvSpPr>
          <p:cNvPr id="44036"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charRg st="0" end="18"/>
                                            </p:txEl>
                                          </p:spTgt>
                                        </p:tgtEl>
                                        <p:attrNameLst>
                                          <p:attrName>style.visibility</p:attrName>
                                        </p:attrNameLst>
                                      </p:cBhvr>
                                      <p:to>
                                        <p:strVal val="visible"/>
                                      </p:to>
                                    </p:set>
                                    <p:animEffect transition="in" filter="wipe(left)">
                                      <p:cBhvr>
                                        <p:cTn id="7" dur="500"/>
                                        <p:tgtEl>
                                          <p:spTgt spid="37891">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charRg st="18" end="51"/>
                                            </p:txEl>
                                          </p:spTgt>
                                        </p:tgtEl>
                                        <p:attrNameLst>
                                          <p:attrName>style.visibility</p:attrName>
                                        </p:attrNameLst>
                                      </p:cBhvr>
                                      <p:to>
                                        <p:strVal val="visible"/>
                                      </p:to>
                                    </p:set>
                                    <p:animEffect transition="in" filter="wipe(left)">
                                      <p:cBhvr>
                                        <p:cTn id="12" dur="500"/>
                                        <p:tgtEl>
                                          <p:spTgt spid="37891">
                                            <p:txEl>
                                              <p:charRg st="18"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1">
                                            <p:txEl>
                                              <p:charRg st="51" end="64"/>
                                            </p:txEl>
                                          </p:spTgt>
                                        </p:tgtEl>
                                        <p:attrNameLst>
                                          <p:attrName>style.visibility</p:attrName>
                                        </p:attrNameLst>
                                      </p:cBhvr>
                                      <p:to>
                                        <p:strVal val="visible"/>
                                      </p:to>
                                    </p:set>
                                    <p:animEffect transition="in" filter="wipe(left)">
                                      <p:cBhvr>
                                        <p:cTn id="17" dur="500"/>
                                        <p:tgtEl>
                                          <p:spTgt spid="37891">
                                            <p:txEl>
                                              <p:charRg st="51"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1">
                                            <p:txEl>
                                              <p:charRg st="64" end="80"/>
                                            </p:txEl>
                                          </p:spTgt>
                                        </p:tgtEl>
                                        <p:attrNameLst>
                                          <p:attrName>style.visibility</p:attrName>
                                        </p:attrNameLst>
                                      </p:cBhvr>
                                      <p:to>
                                        <p:strVal val="visible"/>
                                      </p:to>
                                    </p:set>
                                    <p:animEffect transition="in" filter="wipe(left)">
                                      <p:cBhvr>
                                        <p:cTn id="22" dur="500"/>
                                        <p:tgtEl>
                                          <p:spTgt spid="37891">
                                            <p:txEl>
                                              <p:charRg st="64"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1">
                                            <p:txEl>
                                              <p:charRg st="80" end="165"/>
                                            </p:txEl>
                                          </p:spTgt>
                                        </p:tgtEl>
                                        <p:attrNameLst>
                                          <p:attrName>style.visibility</p:attrName>
                                        </p:attrNameLst>
                                      </p:cBhvr>
                                      <p:to>
                                        <p:strVal val="visible"/>
                                      </p:to>
                                    </p:set>
                                    <p:animEffect transition="in" filter="wipe(left)">
                                      <p:cBhvr>
                                        <p:cTn id="27" dur="500"/>
                                        <p:tgtEl>
                                          <p:spTgt spid="37891">
                                            <p:txEl>
                                              <p:charRg st="80"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891">
                                            <p:txEl>
                                              <p:charRg st="165" end="185"/>
                                            </p:txEl>
                                          </p:spTgt>
                                        </p:tgtEl>
                                        <p:attrNameLst>
                                          <p:attrName>style.visibility</p:attrName>
                                        </p:attrNameLst>
                                      </p:cBhvr>
                                      <p:to>
                                        <p:strVal val="visible"/>
                                      </p:to>
                                    </p:set>
                                    <p:animEffect transition="in" filter="wipe(left)">
                                      <p:cBhvr>
                                        <p:cTn id="32" dur="500"/>
                                        <p:tgtEl>
                                          <p:spTgt spid="37891">
                                            <p:txEl>
                                              <p:charRg st="165" end="1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1">
                                            <p:txEl>
                                              <p:charRg st="185" end="201"/>
                                            </p:txEl>
                                          </p:spTgt>
                                        </p:tgtEl>
                                        <p:attrNameLst>
                                          <p:attrName>style.visibility</p:attrName>
                                        </p:attrNameLst>
                                      </p:cBhvr>
                                      <p:to>
                                        <p:strVal val="visible"/>
                                      </p:to>
                                    </p:set>
                                    <p:animEffect transition="in" filter="wipe(left)">
                                      <p:cBhvr>
                                        <p:cTn id="37" dur="500"/>
                                        <p:tgtEl>
                                          <p:spTgt spid="37891">
                                            <p:txEl>
                                              <p:charRg st="185" end="2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ldLvl="2"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38915" name="Rectangle 3"/>
          <p:cNvSpPr>
            <a:spLocks noGrp="1"/>
          </p:cNvSpPr>
          <p:nvPr>
            <p:ph idx="1"/>
          </p:nvPr>
        </p:nvSpPr>
        <p:spPr>
          <a:xfrm>
            <a:off x="762000" y="381000"/>
            <a:ext cx="7620000" cy="2971800"/>
          </a:xfrm>
        </p:spPr>
        <p:txBody>
          <a:bodyPr vert="horz" wrap="square" lIns="91440" tIns="45720" rIns="91440" bIns="45720" anchor="t"/>
          <a:p>
            <a:pPr eaLnBrk="1" hangingPunct="1"/>
            <a:r>
              <a:rPr lang="zh-CN" altLang="en-US" b="1" dirty="0"/>
              <a:t>例如：</a:t>
            </a:r>
            <a:r>
              <a:rPr lang="en-US" altLang="zh-CN" b="1" dirty="0"/>
              <a:t>DFA M=({0</a:t>
            </a:r>
            <a:r>
              <a:rPr lang="zh-CN" altLang="en-US" b="1" dirty="0"/>
              <a:t>，</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{a</a:t>
            </a:r>
            <a:r>
              <a:rPr lang="zh-CN" altLang="en-US" b="1" dirty="0"/>
              <a:t>，</a:t>
            </a:r>
            <a:r>
              <a:rPr lang="en-US" altLang="zh-CN" b="1" dirty="0"/>
              <a:t>b}</a:t>
            </a:r>
            <a:r>
              <a:rPr lang="zh-CN" altLang="en-US" b="1" dirty="0"/>
              <a:t>，</a:t>
            </a:r>
            <a:r>
              <a:rPr lang="en-US" altLang="zh-CN" b="1" dirty="0"/>
              <a:t>f</a:t>
            </a:r>
            <a:r>
              <a:rPr lang="zh-CN" altLang="en-US" b="1" dirty="0"/>
              <a:t>，</a:t>
            </a:r>
            <a:r>
              <a:rPr lang="en-US" altLang="zh-CN" b="1" dirty="0"/>
              <a:t>0</a:t>
            </a:r>
            <a:r>
              <a:rPr lang="zh-CN" altLang="en-US" b="1" dirty="0"/>
              <a:t>，</a:t>
            </a:r>
            <a:r>
              <a:rPr lang="en-US" altLang="zh-CN" b="1" dirty="0"/>
              <a:t>{3})</a:t>
            </a:r>
            <a:r>
              <a:rPr lang="zh-CN" altLang="en-US" b="1" dirty="0"/>
              <a:t>， 其中：</a:t>
            </a:r>
            <a:r>
              <a:rPr lang="en-US" altLang="zh-CN" b="1" dirty="0"/>
              <a:t>f</a:t>
            </a:r>
            <a:r>
              <a:rPr lang="zh-CN" altLang="en-US" b="1" dirty="0"/>
              <a:t>定义如下：</a:t>
            </a:r>
            <a:endParaRPr lang="zh-CN" altLang="en-US" b="1" dirty="0"/>
          </a:p>
          <a:p>
            <a:pPr marL="819150" lvl="1" indent="-436245" eaLnBrk="1" hangingPunct="1">
              <a:spcBef>
                <a:spcPct val="0"/>
              </a:spcBef>
              <a:buNone/>
            </a:pPr>
            <a:r>
              <a:rPr lang="en-US" altLang="zh-CN" b="1" dirty="0"/>
              <a:t>f(0</a:t>
            </a:r>
            <a:r>
              <a:rPr lang="zh-CN" altLang="en-US" b="1" dirty="0"/>
              <a:t>，</a:t>
            </a:r>
            <a:r>
              <a:rPr lang="en-US" altLang="zh-CN" b="1" dirty="0"/>
              <a:t>a)=1		f(0</a:t>
            </a:r>
            <a:r>
              <a:rPr lang="zh-CN" altLang="en-US" b="1" dirty="0"/>
              <a:t>，</a:t>
            </a:r>
            <a:r>
              <a:rPr lang="en-US" altLang="zh-CN" b="1" dirty="0"/>
              <a:t>b)=2</a:t>
            </a:r>
            <a:endParaRPr lang="en-US" altLang="zh-CN" b="1" dirty="0"/>
          </a:p>
          <a:p>
            <a:pPr marL="819150" lvl="1" indent="-436245" eaLnBrk="1" hangingPunct="1">
              <a:spcBef>
                <a:spcPct val="0"/>
              </a:spcBef>
              <a:buNone/>
            </a:pPr>
            <a:r>
              <a:rPr lang="en-US" altLang="zh-CN" b="1" dirty="0"/>
              <a:t>f(1</a:t>
            </a:r>
            <a:r>
              <a:rPr lang="zh-CN" altLang="en-US" b="1" dirty="0"/>
              <a:t>，</a:t>
            </a:r>
            <a:r>
              <a:rPr lang="en-US" altLang="zh-CN" b="1" dirty="0"/>
              <a:t>a)=3 	 	f(1</a:t>
            </a:r>
            <a:r>
              <a:rPr lang="zh-CN" altLang="en-US" b="1" dirty="0"/>
              <a:t>，</a:t>
            </a:r>
            <a:r>
              <a:rPr lang="en-US" altLang="zh-CN" b="1" dirty="0"/>
              <a:t>b)=2</a:t>
            </a:r>
            <a:endParaRPr lang="en-US" altLang="zh-CN" b="1" dirty="0"/>
          </a:p>
          <a:p>
            <a:pPr marL="819150" lvl="1" indent="-436245" eaLnBrk="1" hangingPunct="1">
              <a:spcBef>
                <a:spcPct val="0"/>
              </a:spcBef>
              <a:buNone/>
            </a:pPr>
            <a:r>
              <a:rPr lang="en-US" altLang="zh-CN" b="1" dirty="0"/>
              <a:t>f(2</a:t>
            </a:r>
            <a:r>
              <a:rPr lang="zh-CN" altLang="en-US" b="1" dirty="0"/>
              <a:t>，</a:t>
            </a:r>
            <a:r>
              <a:rPr lang="en-US" altLang="zh-CN" b="1" dirty="0"/>
              <a:t>a)=1		f(2</a:t>
            </a:r>
            <a:r>
              <a:rPr lang="zh-CN" altLang="en-US" b="1" dirty="0"/>
              <a:t>，</a:t>
            </a:r>
            <a:r>
              <a:rPr lang="en-US" altLang="zh-CN" b="1" dirty="0"/>
              <a:t>b)=3</a:t>
            </a:r>
            <a:endParaRPr lang="en-US" altLang="zh-CN" b="1" dirty="0"/>
          </a:p>
          <a:p>
            <a:pPr marL="819150" lvl="1" indent="-436245" eaLnBrk="1" hangingPunct="1">
              <a:spcBef>
                <a:spcPct val="0"/>
              </a:spcBef>
              <a:buNone/>
            </a:pPr>
            <a:r>
              <a:rPr lang="en-US" altLang="zh-CN" b="1" dirty="0"/>
              <a:t>f(3</a:t>
            </a:r>
            <a:r>
              <a:rPr lang="zh-CN" altLang="en-US" b="1" dirty="0"/>
              <a:t>，</a:t>
            </a:r>
            <a:r>
              <a:rPr lang="en-US" altLang="zh-CN" b="1" dirty="0"/>
              <a:t>a)=3 		f(3</a:t>
            </a:r>
            <a:r>
              <a:rPr lang="zh-CN" altLang="en-US" b="1" dirty="0"/>
              <a:t>，</a:t>
            </a:r>
            <a:r>
              <a:rPr lang="en-US" altLang="zh-CN" b="1" dirty="0"/>
              <a:t>b)=3</a:t>
            </a:r>
            <a:endParaRPr lang="en-US" altLang="zh-CN" b="1" dirty="0">
              <a:latin typeface="宋体" panose="02010600030101010101" pitchFamily="2" charset="-122"/>
            </a:endParaRPr>
          </a:p>
        </p:txBody>
      </p:sp>
      <p:grpSp>
        <p:nvGrpSpPr>
          <p:cNvPr id="3" name="Group 40"/>
          <p:cNvGrpSpPr/>
          <p:nvPr/>
        </p:nvGrpSpPr>
        <p:grpSpPr>
          <a:xfrm>
            <a:off x="4284663" y="2852738"/>
            <a:ext cx="4564062" cy="3352800"/>
            <a:chOff x="2699" y="2016"/>
            <a:chExt cx="2875" cy="2112"/>
          </a:xfrm>
        </p:grpSpPr>
        <p:grpSp>
          <p:nvGrpSpPr>
            <p:cNvPr id="45063" name="Group 38"/>
            <p:cNvGrpSpPr/>
            <p:nvPr/>
          </p:nvGrpSpPr>
          <p:grpSpPr>
            <a:xfrm>
              <a:off x="2976" y="2016"/>
              <a:ext cx="2598" cy="2112"/>
              <a:chOff x="2832" y="2208"/>
              <a:chExt cx="2598" cy="2112"/>
            </a:xfrm>
          </p:grpSpPr>
          <p:sp>
            <p:nvSpPr>
              <p:cNvPr id="45064" name="Oval 5"/>
              <p:cNvSpPr/>
              <p:nvPr/>
            </p:nvSpPr>
            <p:spPr>
              <a:xfrm>
                <a:off x="2832" y="2976"/>
                <a:ext cx="342" cy="339"/>
              </a:xfrm>
              <a:prstGeom prst="ellipse">
                <a:avLst/>
              </a:prstGeom>
              <a:noFill/>
              <a:ln w="19050" cap="flat" cmpd="sng">
                <a:solidFill>
                  <a:schemeClr val="tx1"/>
                </a:solidFill>
                <a:prstDash val="solid"/>
                <a:round/>
                <a:headEnd type="none" w="med" len="med"/>
                <a:tailEnd type="none" w="med" len="med"/>
              </a:ln>
            </p:spPr>
            <p:txBody>
              <a:bodyPr lIns="144000" tIns="36000" rIns="0" bIns="0" anchor="t"/>
              <a:p>
                <a:pPr algn="just" eaLnBrk="0" hangingPunct="0"/>
                <a:r>
                  <a:rPr lang="en-US" altLang="zh-CN" sz="24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45065" name="Line 8"/>
              <p:cNvSpPr/>
              <p:nvPr/>
            </p:nvSpPr>
            <p:spPr>
              <a:xfrm flipV="1">
                <a:off x="3161" y="2448"/>
                <a:ext cx="679" cy="596"/>
              </a:xfrm>
              <a:prstGeom prst="line">
                <a:avLst/>
              </a:prstGeom>
              <a:ln w="19050" cap="flat" cmpd="sng">
                <a:solidFill>
                  <a:schemeClr val="tx1"/>
                </a:solidFill>
                <a:prstDash val="solid"/>
                <a:round/>
                <a:headEnd type="none" w="med" len="med"/>
                <a:tailEnd type="stealth" w="lg" len="lg"/>
              </a:ln>
            </p:spPr>
          </p:sp>
          <p:sp>
            <p:nvSpPr>
              <p:cNvPr id="45066" name="Line 9"/>
              <p:cNvSpPr/>
              <p:nvPr/>
            </p:nvSpPr>
            <p:spPr>
              <a:xfrm flipH="1" flipV="1">
                <a:off x="4128" y="2474"/>
                <a:ext cx="990" cy="570"/>
              </a:xfrm>
              <a:prstGeom prst="line">
                <a:avLst/>
              </a:prstGeom>
              <a:ln w="19050" cap="flat" cmpd="sng">
                <a:solidFill>
                  <a:schemeClr val="tx1"/>
                </a:solidFill>
                <a:prstDash val="solid"/>
                <a:round/>
                <a:headEnd type="stealth" w="lg" len="lg"/>
                <a:tailEnd type="none" w="lg" len="lg"/>
              </a:ln>
            </p:spPr>
          </p:sp>
          <p:sp>
            <p:nvSpPr>
              <p:cNvPr id="45067" name="Freeform 10"/>
              <p:cNvSpPr/>
              <p:nvPr/>
            </p:nvSpPr>
            <p:spPr>
              <a:xfrm>
                <a:off x="3602" y="2539"/>
                <a:ext cx="305" cy="997"/>
              </a:xfrm>
              <a:custGeom>
                <a:avLst/>
                <a:gdLst/>
                <a:ahLst/>
                <a:cxnLst>
                  <a:cxn ang="0">
                    <a:pos x="102" y="0"/>
                  </a:cxn>
                  <a:cxn ang="0">
                    <a:pos x="5" y="297"/>
                  </a:cxn>
                  <a:cxn ang="0">
                    <a:pos x="70" y="668"/>
                  </a:cxn>
                </a:cxnLst>
                <a:pathLst>
                  <a:path w="380" h="1080">
                    <a:moveTo>
                      <a:pt x="380" y="0"/>
                    </a:moveTo>
                    <a:cubicBezTo>
                      <a:pt x="210" y="150"/>
                      <a:pt x="40" y="300"/>
                      <a:pt x="20" y="480"/>
                    </a:cubicBezTo>
                    <a:cubicBezTo>
                      <a:pt x="0" y="660"/>
                      <a:pt x="130" y="870"/>
                      <a:pt x="260" y="1080"/>
                    </a:cubicBezTo>
                  </a:path>
                </a:pathLst>
              </a:custGeom>
              <a:noFill/>
              <a:ln w="19050" cap="flat" cmpd="sng">
                <a:solidFill>
                  <a:schemeClr val="tx1"/>
                </a:solidFill>
                <a:prstDash val="solid"/>
                <a:round/>
                <a:headEnd type="stealth" w="lg" len="lg"/>
                <a:tailEnd type="none" w="lg" len="lg"/>
              </a:ln>
            </p:spPr>
            <p:txBody>
              <a:bodyPr/>
              <a:p>
                <a:endParaRPr lang="zh-CN" altLang="en-US"/>
              </a:p>
            </p:txBody>
          </p:sp>
          <p:sp>
            <p:nvSpPr>
              <p:cNvPr id="45068" name="Freeform 11"/>
              <p:cNvSpPr/>
              <p:nvPr/>
            </p:nvSpPr>
            <p:spPr>
              <a:xfrm>
                <a:off x="3981" y="2539"/>
                <a:ext cx="220" cy="997"/>
              </a:xfrm>
              <a:custGeom>
                <a:avLst/>
                <a:gdLst/>
                <a:ahLst/>
                <a:cxnLst>
                  <a:cxn ang="0">
                    <a:pos x="0" y="0"/>
                  </a:cxn>
                  <a:cxn ang="0">
                    <a:pos x="19" y="371"/>
                  </a:cxn>
                  <a:cxn ang="0">
                    <a:pos x="0" y="668"/>
                  </a:cxn>
                </a:cxnLst>
                <a:pathLst>
                  <a:path w="360" h="1080">
                    <a:moveTo>
                      <a:pt x="0" y="0"/>
                    </a:moveTo>
                    <a:cubicBezTo>
                      <a:pt x="180" y="210"/>
                      <a:pt x="360" y="420"/>
                      <a:pt x="360" y="600"/>
                    </a:cubicBezTo>
                    <a:cubicBezTo>
                      <a:pt x="360" y="780"/>
                      <a:pt x="180" y="930"/>
                      <a:pt x="0" y="1080"/>
                    </a:cubicBezTo>
                  </a:path>
                </a:pathLst>
              </a:custGeom>
              <a:noFill/>
              <a:ln w="19050" cap="flat" cmpd="sng">
                <a:solidFill>
                  <a:schemeClr val="tx1"/>
                </a:solidFill>
                <a:prstDash val="solid"/>
                <a:round/>
                <a:headEnd type="none" w="sm" len="med"/>
                <a:tailEnd type="stealth" w="lg" len="lg"/>
              </a:ln>
            </p:spPr>
            <p:txBody>
              <a:bodyPr/>
              <a:p>
                <a:endParaRPr lang="zh-CN" altLang="en-US"/>
              </a:p>
            </p:txBody>
          </p:sp>
          <p:sp>
            <p:nvSpPr>
              <p:cNvPr id="45069" name="Line 12"/>
              <p:cNvSpPr/>
              <p:nvPr/>
            </p:nvSpPr>
            <p:spPr>
              <a:xfrm>
                <a:off x="3161" y="3207"/>
                <a:ext cx="600" cy="437"/>
              </a:xfrm>
              <a:prstGeom prst="line">
                <a:avLst/>
              </a:prstGeom>
              <a:ln w="19050" cap="flat" cmpd="sng">
                <a:solidFill>
                  <a:schemeClr val="tx1"/>
                </a:solidFill>
                <a:prstDash val="solid"/>
                <a:round/>
                <a:headEnd type="none" w="med" len="med"/>
                <a:tailEnd type="stealth" w="lg" len="lg"/>
              </a:ln>
            </p:spPr>
          </p:sp>
          <p:sp>
            <p:nvSpPr>
              <p:cNvPr id="45070" name="Line 13"/>
              <p:cNvSpPr/>
              <p:nvPr/>
            </p:nvSpPr>
            <p:spPr>
              <a:xfrm flipV="1">
                <a:off x="4054" y="3207"/>
                <a:ext cx="1125" cy="444"/>
              </a:xfrm>
              <a:prstGeom prst="line">
                <a:avLst/>
              </a:prstGeom>
              <a:ln w="19050" cap="flat" cmpd="sng">
                <a:solidFill>
                  <a:schemeClr val="tx1"/>
                </a:solidFill>
                <a:prstDash val="solid"/>
                <a:round/>
                <a:headEnd type="none" w="med" len="med"/>
                <a:tailEnd type="stealth" w="lg" len="lg"/>
              </a:ln>
            </p:spPr>
          </p:sp>
          <p:sp>
            <p:nvSpPr>
              <p:cNvPr id="45071" name="Freeform 14"/>
              <p:cNvSpPr/>
              <p:nvPr/>
            </p:nvSpPr>
            <p:spPr>
              <a:xfrm>
                <a:off x="5179" y="2715"/>
                <a:ext cx="221" cy="230"/>
              </a:xfrm>
              <a:custGeom>
                <a:avLst/>
                <a:gdLst/>
                <a:ahLst/>
                <a:cxnLst>
                  <a:cxn ang="0">
                    <a:pos x="0" y="13"/>
                  </a:cxn>
                  <a:cxn ang="0">
                    <a:pos x="13" y="1"/>
                  </a:cxn>
                  <a:cxn ang="0">
                    <a:pos x="19" y="19"/>
                  </a:cxn>
                </a:cxnLst>
                <a:pathLst>
                  <a:path w="360" h="380">
                    <a:moveTo>
                      <a:pt x="0" y="260"/>
                    </a:moveTo>
                    <a:cubicBezTo>
                      <a:pt x="90" y="130"/>
                      <a:pt x="180" y="0"/>
                      <a:pt x="240" y="20"/>
                    </a:cubicBezTo>
                    <a:cubicBezTo>
                      <a:pt x="300" y="40"/>
                      <a:pt x="330" y="210"/>
                      <a:pt x="360" y="380"/>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45072" name="Freeform 15"/>
              <p:cNvSpPr/>
              <p:nvPr/>
            </p:nvSpPr>
            <p:spPr>
              <a:xfrm>
                <a:off x="5179" y="3207"/>
                <a:ext cx="221" cy="231"/>
              </a:xfrm>
              <a:custGeom>
                <a:avLst/>
                <a:gdLst/>
                <a:ahLst/>
                <a:cxnLst>
                  <a:cxn ang="0">
                    <a:pos x="0" y="6"/>
                  </a:cxn>
                  <a:cxn ang="0">
                    <a:pos x="13" y="18"/>
                  </a:cxn>
                  <a:cxn ang="0">
                    <a:pos x="19" y="0"/>
                  </a:cxn>
                </a:cxnLst>
                <a:pathLst>
                  <a:path w="360" h="380">
                    <a:moveTo>
                      <a:pt x="0" y="120"/>
                    </a:moveTo>
                    <a:cubicBezTo>
                      <a:pt x="90" y="250"/>
                      <a:pt x="180" y="380"/>
                      <a:pt x="240" y="360"/>
                    </a:cubicBezTo>
                    <a:cubicBezTo>
                      <a:pt x="300" y="340"/>
                      <a:pt x="330" y="170"/>
                      <a:pt x="360" y="0"/>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45073" name="Oval 20"/>
              <p:cNvSpPr/>
              <p:nvPr/>
            </p:nvSpPr>
            <p:spPr>
              <a:xfrm>
                <a:off x="5088" y="2880"/>
                <a:ext cx="342" cy="339"/>
              </a:xfrm>
              <a:prstGeom prst="ellipse">
                <a:avLst/>
              </a:prstGeom>
              <a:noFill/>
              <a:ln w="57150" cap="flat" cmpd="thickThin">
                <a:solidFill>
                  <a:schemeClr val="tx1"/>
                </a:solidFill>
                <a:prstDash val="solid"/>
                <a:round/>
                <a:headEnd type="none" w="med" len="med"/>
                <a:tailEnd type="none" w="med" len="med"/>
              </a:ln>
            </p:spPr>
            <p:txBody>
              <a:bodyPr lIns="144000" tIns="36000" rIns="0" bIns="0" anchor="t"/>
              <a:p>
                <a:pPr algn="just" eaLnBrk="0" hangingPunct="0"/>
                <a:r>
                  <a:rPr lang="en-US" altLang="zh-CN" sz="2400" b="1" u="none" dirty="0">
                    <a:solidFill>
                      <a:schemeClr val="tx1"/>
                    </a:solidFill>
                    <a:latin typeface="Times New Roman" panose="02020603050405020304" pitchFamily="18" charset="0"/>
                  </a:rPr>
                  <a:t>3</a:t>
                </a:r>
                <a:endParaRPr lang="en-US" altLang="zh-CN" sz="1600" b="1" u="none" dirty="0">
                  <a:solidFill>
                    <a:schemeClr val="tx1"/>
                  </a:solidFill>
                  <a:latin typeface="Times New Roman" panose="02020603050405020304" pitchFamily="18" charset="0"/>
                </a:endParaRPr>
              </a:p>
            </p:txBody>
          </p:sp>
          <p:sp>
            <p:nvSpPr>
              <p:cNvPr id="45074" name="Oval 21"/>
              <p:cNvSpPr/>
              <p:nvPr/>
            </p:nvSpPr>
            <p:spPr>
              <a:xfrm>
                <a:off x="3792" y="2208"/>
                <a:ext cx="342" cy="339"/>
              </a:xfrm>
              <a:prstGeom prst="ellipse">
                <a:avLst/>
              </a:prstGeom>
              <a:noFill/>
              <a:ln w="19050" cap="flat" cmpd="sng">
                <a:solidFill>
                  <a:schemeClr val="tx1"/>
                </a:solidFill>
                <a:prstDash val="solid"/>
                <a:round/>
                <a:headEnd type="none" w="med" len="med"/>
                <a:tailEnd type="none" w="med" len="med"/>
              </a:ln>
            </p:spPr>
            <p:txBody>
              <a:bodyPr lIns="144000" tIns="36000" rIns="0" bIns="0" anchor="t"/>
              <a:p>
                <a:pPr algn="just" eaLnBrk="0" hangingPunct="0"/>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45075" name="Oval 22"/>
              <p:cNvSpPr/>
              <p:nvPr/>
            </p:nvSpPr>
            <p:spPr>
              <a:xfrm>
                <a:off x="3744" y="3504"/>
                <a:ext cx="342" cy="339"/>
              </a:xfrm>
              <a:prstGeom prst="ellipse">
                <a:avLst/>
              </a:prstGeom>
              <a:noFill/>
              <a:ln w="19050" cap="flat" cmpd="sng">
                <a:solidFill>
                  <a:schemeClr val="tx1"/>
                </a:solidFill>
                <a:prstDash val="solid"/>
                <a:round/>
                <a:headEnd type="none" w="med" len="med"/>
                <a:tailEnd type="none" w="med" len="med"/>
              </a:ln>
            </p:spPr>
            <p:txBody>
              <a:bodyPr lIns="144000" tIns="36000" rIns="0" bIns="0" anchor="t"/>
              <a:p>
                <a:pPr algn="just" eaLnBrk="0" hangingPunct="0"/>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45076" name="Rectangle 23"/>
              <p:cNvSpPr/>
              <p:nvPr/>
            </p:nvSpPr>
            <p:spPr>
              <a:xfrm>
                <a:off x="3168" y="2496"/>
                <a:ext cx="336" cy="240"/>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45077" name="Rectangle 24"/>
              <p:cNvSpPr/>
              <p:nvPr/>
            </p:nvSpPr>
            <p:spPr>
              <a:xfrm>
                <a:off x="3360" y="2976"/>
                <a:ext cx="336" cy="240"/>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45078" name="Rectangle 25"/>
              <p:cNvSpPr/>
              <p:nvPr/>
            </p:nvSpPr>
            <p:spPr>
              <a:xfrm>
                <a:off x="4416" y="2448"/>
                <a:ext cx="336" cy="240"/>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45079" name="Rectangle 26"/>
              <p:cNvSpPr/>
              <p:nvPr/>
            </p:nvSpPr>
            <p:spPr>
              <a:xfrm>
                <a:off x="4992" y="2544"/>
                <a:ext cx="336" cy="240"/>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45080" name="Rectangle 27"/>
              <p:cNvSpPr/>
              <p:nvPr/>
            </p:nvSpPr>
            <p:spPr>
              <a:xfrm>
                <a:off x="3360" y="3936"/>
                <a:ext cx="1344" cy="384"/>
              </a:xfrm>
              <a:prstGeom prst="rect">
                <a:avLst/>
              </a:prstGeom>
              <a:noFill/>
              <a:ln w="19050">
                <a:noFill/>
              </a:ln>
            </p:spPr>
            <p:txBody>
              <a:bodyPr wrap="none" anchor="ctr"/>
              <a:p>
                <a:pPr algn="ctr"/>
                <a:r>
                  <a:rPr lang="zh-CN" altLang="en-US" sz="3200" b="1" u="none" dirty="0">
                    <a:solidFill>
                      <a:schemeClr val="tx1"/>
                    </a:solidFill>
                    <a:latin typeface="宋体" panose="02010600030101010101" pitchFamily="2" charset="-122"/>
                    <a:ea typeface="宋体" panose="02010600030101010101" pitchFamily="2" charset="-122"/>
                  </a:rPr>
                  <a:t>状态转换图</a:t>
                </a:r>
                <a:endParaRPr lang="zh-CN" altLang="en-US" sz="2400" b="1" u="none" dirty="0">
                  <a:solidFill>
                    <a:schemeClr val="tx1"/>
                  </a:solidFill>
                  <a:latin typeface="宋体" panose="02010600030101010101" pitchFamily="2" charset="-122"/>
                  <a:ea typeface="宋体" panose="02010600030101010101" pitchFamily="2" charset="-122"/>
                </a:endParaRPr>
              </a:p>
            </p:txBody>
          </p:sp>
          <p:sp>
            <p:nvSpPr>
              <p:cNvPr id="45081" name="Rectangle 28"/>
              <p:cNvSpPr/>
              <p:nvPr/>
            </p:nvSpPr>
            <p:spPr>
              <a:xfrm>
                <a:off x="4080" y="2928"/>
                <a:ext cx="336" cy="192"/>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45082" name="Rectangle 29"/>
              <p:cNvSpPr/>
              <p:nvPr/>
            </p:nvSpPr>
            <p:spPr>
              <a:xfrm>
                <a:off x="3216" y="3360"/>
                <a:ext cx="336" cy="240"/>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45083" name="Rectangle 30"/>
              <p:cNvSpPr/>
              <p:nvPr/>
            </p:nvSpPr>
            <p:spPr>
              <a:xfrm>
                <a:off x="5040" y="3360"/>
                <a:ext cx="336" cy="240"/>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45084" name="Rectangle 31"/>
              <p:cNvSpPr/>
              <p:nvPr/>
            </p:nvSpPr>
            <p:spPr>
              <a:xfrm>
                <a:off x="4416" y="3408"/>
                <a:ext cx="336" cy="288"/>
              </a:xfrm>
              <a:prstGeom prst="rect">
                <a:avLst/>
              </a:prstGeom>
              <a:noFill/>
              <a:ln w="19050">
                <a:noFill/>
              </a:ln>
            </p:spPr>
            <p:txBody>
              <a:bodyPr wrap="none"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grpSp>
        <p:sp>
          <p:nvSpPr>
            <p:cNvPr id="45085" name="AutoShape 39"/>
            <p:cNvSpPr/>
            <p:nvPr/>
          </p:nvSpPr>
          <p:spPr>
            <a:xfrm>
              <a:off x="2699" y="2840"/>
              <a:ext cx="240" cy="192"/>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dirty="0">
                <a:solidFill>
                  <a:schemeClr val="tx1"/>
                </a:solidFill>
                <a:latin typeface="Verdana" panose="020B0604030504040204" pitchFamily="34" charset="0"/>
                <a:ea typeface="宋体" panose="02010600030101010101" pitchFamily="2" charset="-122"/>
              </a:endParaRPr>
            </a:p>
          </p:txBody>
        </p:sp>
      </p:grpSp>
      <p:sp>
        <p:nvSpPr>
          <p:cNvPr id="15390" name="文本框 3"/>
          <p:cNvSpPr txBox="1"/>
          <p:nvPr/>
        </p:nvSpPr>
        <p:spPr>
          <a:xfrm>
            <a:off x="6548438" y="1266825"/>
            <a:ext cx="2589212" cy="1200150"/>
          </a:xfrm>
          <a:prstGeom prst="rect">
            <a:avLst/>
          </a:prstGeom>
          <a:noFill/>
          <a:ln w="9525">
            <a:noFill/>
          </a:ln>
        </p:spPr>
        <p:txBody>
          <a:bodyPr wrap="square" anchor="t">
            <a:spAutoFit/>
          </a:bodyPr>
          <a:p>
            <a:r>
              <a:rPr lang="zh-CN" altLang="en-US" sz="2400" b="1" u="none" dirty="0">
                <a:solidFill>
                  <a:srgbClr val="FF0000"/>
                </a:solidFill>
                <a:latin typeface="楷体_GB2312" panose="02010609030101010101" pitchFamily="49" charset="-122"/>
                <a:ea typeface="宋体" panose="02010600030101010101" pitchFamily="2" charset="-122"/>
              </a:rPr>
              <a:t>三种不同的方式反映了同一个内容，反应了协调</a:t>
            </a:r>
            <a:endParaRPr lang="zh-CN" altLang="en-US" sz="2400" u="none">
              <a:latin typeface="Verdana" panose="020B0604030504040204" pitchFamily="34" charset="0"/>
              <a:ea typeface="宋体" panose="02010600030101010101" pitchFamily="2" charset="-122"/>
            </a:endParaRPr>
          </a:p>
        </p:txBody>
      </p:sp>
      <p:pic>
        <p:nvPicPr>
          <p:cNvPr id="4" name="图片 3" descr="]T7K`J@%@]RD5FP}_ZR4(MG"/>
          <p:cNvPicPr>
            <a:picLocks noChangeAspect="1"/>
          </p:cNvPicPr>
          <p:nvPr>
            <p:custDataLst>
              <p:tags r:id="rId1"/>
            </p:custDataLst>
          </p:nvPr>
        </p:nvPicPr>
        <p:blipFill>
          <a:blip r:embed="rId2"/>
          <a:stretch>
            <a:fillRect/>
          </a:stretch>
        </p:blipFill>
        <p:spPr>
          <a:xfrm>
            <a:off x="688340" y="3213100"/>
            <a:ext cx="3356610" cy="2908935"/>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915">
                                            <p:txEl>
                                              <p:charRg st="0" end="46"/>
                                            </p:txEl>
                                          </p:spTgt>
                                        </p:tgtEl>
                                        <p:attrNameLst>
                                          <p:attrName>style.visibility</p:attrName>
                                        </p:attrNameLst>
                                      </p:cBhvr>
                                      <p:to>
                                        <p:strVal val="visible"/>
                                      </p:to>
                                    </p:set>
                                    <p:animEffect transition="in" filter="box(out)">
                                      <p:cBhvr>
                                        <p:cTn id="7" dur="500"/>
                                        <p:tgtEl>
                                          <p:spTgt spid="38915">
                                            <p:txEl>
                                              <p:charRg st="0" end="46"/>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8915">
                                            <p:txEl>
                                              <p:charRg st="46" end="65"/>
                                            </p:txEl>
                                          </p:spTgt>
                                        </p:tgtEl>
                                        <p:attrNameLst>
                                          <p:attrName>style.visibility</p:attrName>
                                        </p:attrNameLst>
                                      </p:cBhvr>
                                      <p:to>
                                        <p:strVal val="visible"/>
                                      </p:to>
                                    </p:set>
                                    <p:animEffect transition="in" filter="box(out)">
                                      <p:cBhvr>
                                        <p:cTn id="10" dur="500"/>
                                        <p:tgtEl>
                                          <p:spTgt spid="38915">
                                            <p:txEl>
                                              <p:charRg st="46" end="65"/>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8915">
                                            <p:txEl>
                                              <p:charRg st="65" end="86"/>
                                            </p:txEl>
                                          </p:spTgt>
                                        </p:tgtEl>
                                        <p:attrNameLst>
                                          <p:attrName>style.visibility</p:attrName>
                                        </p:attrNameLst>
                                      </p:cBhvr>
                                      <p:to>
                                        <p:strVal val="visible"/>
                                      </p:to>
                                    </p:set>
                                    <p:animEffect transition="in" filter="box(out)">
                                      <p:cBhvr>
                                        <p:cTn id="13" dur="500"/>
                                        <p:tgtEl>
                                          <p:spTgt spid="38915">
                                            <p:txEl>
                                              <p:charRg st="65" end="86"/>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38915">
                                            <p:txEl>
                                              <p:charRg st="86" end="105"/>
                                            </p:txEl>
                                          </p:spTgt>
                                        </p:tgtEl>
                                        <p:attrNameLst>
                                          <p:attrName>style.visibility</p:attrName>
                                        </p:attrNameLst>
                                      </p:cBhvr>
                                      <p:to>
                                        <p:strVal val="visible"/>
                                      </p:to>
                                    </p:set>
                                    <p:animEffect transition="in" filter="box(out)">
                                      <p:cBhvr>
                                        <p:cTn id="16" dur="500"/>
                                        <p:tgtEl>
                                          <p:spTgt spid="38915">
                                            <p:txEl>
                                              <p:charRg st="86" end="105"/>
                                            </p:txEl>
                                          </p:spTgt>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38915">
                                            <p:txEl>
                                              <p:charRg st="105" end="125"/>
                                            </p:txEl>
                                          </p:spTgt>
                                        </p:tgtEl>
                                        <p:attrNameLst>
                                          <p:attrName>style.visibility</p:attrName>
                                        </p:attrNameLst>
                                      </p:cBhvr>
                                      <p:to>
                                        <p:strVal val="visible"/>
                                      </p:to>
                                    </p:set>
                                    <p:animEffect transition="in" filter="box(out)">
                                      <p:cBhvr>
                                        <p:cTn id="19" dur="500"/>
                                        <p:tgtEl>
                                          <p:spTgt spid="38915">
                                            <p:txEl>
                                              <p:charRg st="105" end="12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5390">
                                            <p:txEl>
                                              <p:charRg st="0" end="22"/>
                                            </p:txEl>
                                          </p:spTgt>
                                        </p:tgtEl>
                                        <p:attrNameLst>
                                          <p:attrName>style.visibility</p:attrName>
                                        </p:attrNameLst>
                                      </p:cBhvr>
                                      <p:to>
                                        <p:strVal val="visible"/>
                                      </p:to>
                                    </p:set>
                                    <p:anim calcmode="lin" valueType="num">
                                      <p:cBhvr>
                                        <p:cTn id="28" dur="500" fill="hold"/>
                                        <p:tgtEl>
                                          <p:spTgt spid="15390">
                                            <p:txEl>
                                              <p:charRg st="0" end="22"/>
                                            </p:txEl>
                                          </p:spTgt>
                                        </p:tgtEl>
                                        <p:attrNameLst>
                                          <p:attrName>ppt_x</p:attrName>
                                        </p:attrNameLst>
                                      </p:cBhvr>
                                      <p:tavLst>
                                        <p:tav tm="0">
                                          <p:val>
                                            <p:strVal val="#ppt_x"/>
                                          </p:val>
                                        </p:tav>
                                        <p:tav tm="100000">
                                          <p:val>
                                            <p:strVal val="#ppt_x"/>
                                          </p:val>
                                        </p:tav>
                                      </p:tavLst>
                                    </p:anim>
                                    <p:anim calcmode="lin" valueType="num">
                                      <p:cBhvr>
                                        <p:cTn id="29" dur="500" fill="hold"/>
                                        <p:tgtEl>
                                          <p:spTgt spid="15390">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266" name="Rectangle 2"/>
          <p:cNvSpPr>
            <a:spLocks noGrp="1"/>
          </p:cNvSpPr>
          <p:nvPr>
            <p:ph type="title"/>
          </p:nvPr>
        </p:nvSpPr>
        <p:spPr>
          <a:xfrm>
            <a:off x="609600" y="228600"/>
            <a:ext cx="7772400" cy="1143000"/>
          </a:xfrm>
        </p:spPr>
        <p:txBody>
          <a:bodyPr vert="horz" wrap="square" lIns="91440" tIns="45720" rIns="91440" bIns="45720" anchor="b"/>
          <a:p>
            <a:pPr eaLnBrk="1" hangingPunct="1"/>
            <a:r>
              <a:rPr lang="en-US" altLang="zh-CN" b="1" dirty="0">
                <a:latin typeface="黑体" panose="02010609060101010101" pitchFamily="49" charset="-122"/>
              </a:rPr>
              <a:t>3.1	 </a:t>
            </a:r>
            <a:r>
              <a:rPr lang="zh-CN" altLang="en-US" b="1" dirty="0">
                <a:latin typeface="黑体" panose="02010609060101010101" pitchFamily="49" charset="-122"/>
              </a:rPr>
              <a:t>对于词法分析器的要求</a:t>
            </a:r>
            <a:endParaRPr lang="zh-CN" altLang="en-US" b="1" dirty="0">
              <a:latin typeface="黑体" panose="02010609060101010101" pitchFamily="49" charset="-122"/>
            </a:endParaRPr>
          </a:p>
        </p:txBody>
      </p:sp>
      <p:sp>
        <p:nvSpPr>
          <p:cNvPr id="10243" name="Rectangle 3"/>
          <p:cNvSpPr>
            <a:spLocks noGrp="1"/>
          </p:cNvSpPr>
          <p:nvPr>
            <p:ph idx="1"/>
          </p:nvPr>
        </p:nvSpPr>
        <p:spPr>
          <a:xfrm>
            <a:off x="685800" y="1676400"/>
            <a:ext cx="7772400" cy="4560888"/>
          </a:xfrm>
        </p:spPr>
        <p:txBody>
          <a:bodyPr vert="horz" wrap="square" lIns="91440" tIns="45720" rIns="91440" bIns="45720" anchor="t"/>
          <a:p>
            <a:pPr eaLnBrk="1" hangingPunct="1">
              <a:lnSpc>
                <a:spcPct val="90000"/>
              </a:lnSpc>
              <a:buNone/>
            </a:pPr>
            <a:r>
              <a:rPr lang="zh-CN" altLang="en-US" b="1" dirty="0">
                <a:latin typeface="宋体" panose="02010600030101010101" pitchFamily="2" charset="-122"/>
              </a:rPr>
              <a:t>一、词法分析器的功能和输出形式</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功能</a:t>
            </a:r>
            <a:r>
              <a:rPr lang="en-US" altLang="zh-CN" b="1" dirty="0">
                <a:latin typeface="宋体" panose="02010600030101010101" pitchFamily="2" charset="-122"/>
              </a:rPr>
              <a:t>:</a:t>
            </a:r>
            <a:r>
              <a:rPr lang="zh-CN" altLang="en-US" b="1" dirty="0">
                <a:latin typeface="宋体" panose="02010600030101010101" pitchFamily="2" charset="-122"/>
              </a:rPr>
              <a:t>输入源程序、输出单词符号</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单词符号的种类：</a:t>
            </a:r>
            <a:endParaRPr lang="zh-CN" altLang="en-US" b="1" dirty="0">
              <a:latin typeface="宋体" panose="02010600030101010101" pitchFamily="2" charset="-122"/>
            </a:endParaRPr>
          </a:p>
          <a:p>
            <a:pPr lvl="1" indent="-436245" eaLnBrk="1" hangingPunct="1">
              <a:lnSpc>
                <a:spcPct val="90000"/>
              </a:lnSpc>
            </a:pPr>
            <a:r>
              <a:rPr lang="zh-CN" altLang="en-US" b="1" dirty="0">
                <a:solidFill>
                  <a:srgbClr val="FF3300"/>
                </a:solidFill>
                <a:latin typeface="宋体" panose="02010600030101010101" pitchFamily="2" charset="-122"/>
              </a:rPr>
              <a:t>基本字</a:t>
            </a:r>
            <a:r>
              <a:rPr lang="zh-CN" altLang="en-US" b="1" dirty="0">
                <a:latin typeface="宋体" panose="02010600030101010101" pitchFamily="2" charset="-122"/>
              </a:rPr>
              <a:t>：如 </a:t>
            </a:r>
            <a:r>
              <a:rPr lang="en-US" altLang="zh-CN" b="1" dirty="0">
                <a:latin typeface="宋体" panose="02010600030101010101" pitchFamily="2" charset="-122"/>
              </a:rPr>
              <a:t>begin</a:t>
            </a:r>
            <a:r>
              <a:rPr lang="zh-CN" altLang="en-US" b="1" dirty="0">
                <a:latin typeface="宋体" panose="02010600030101010101" pitchFamily="2" charset="-122"/>
              </a:rPr>
              <a:t>，</a:t>
            </a:r>
            <a:r>
              <a:rPr lang="en-US" altLang="zh-CN" b="1" dirty="0">
                <a:latin typeface="宋体" panose="02010600030101010101" pitchFamily="2" charset="-122"/>
              </a:rPr>
              <a:t>repeat</a:t>
            </a:r>
            <a:r>
              <a:rPr lang="zh-CN" altLang="en-US" b="1" dirty="0">
                <a:latin typeface="宋体" panose="02010600030101010101" pitchFamily="2" charset="-122"/>
              </a:rPr>
              <a:t>，</a:t>
            </a:r>
            <a:r>
              <a:rPr lang="zh-CN" altLang="en-US" b="1" dirty="0">
                <a:latin typeface="宋体" panose="02010600030101010101" pitchFamily="2" charset="-122"/>
                <a:sym typeface="Symbol" panose="05050102010706020507" pitchFamily="18" charset="2"/>
              </a:rPr>
              <a:t></a:t>
            </a:r>
            <a:endParaRPr lang="zh-CN" altLang="en-US" b="1" dirty="0">
              <a:latin typeface="宋体" panose="02010600030101010101" pitchFamily="2" charset="-122"/>
            </a:endParaRPr>
          </a:p>
          <a:p>
            <a:pPr lvl="1" indent="-436245" eaLnBrk="1" hangingPunct="1">
              <a:lnSpc>
                <a:spcPct val="90000"/>
              </a:lnSpc>
            </a:pPr>
            <a:r>
              <a:rPr lang="zh-CN" altLang="en-US" b="1" dirty="0">
                <a:solidFill>
                  <a:srgbClr val="FF3300"/>
                </a:solidFill>
                <a:latin typeface="宋体" panose="02010600030101010101" pitchFamily="2" charset="-122"/>
              </a:rPr>
              <a:t>标识符</a:t>
            </a:r>
            <a:r>
              <a:rPr lang="en-US" altLang="zh-CN" b="1" dirty="0"/>
              <a:t>——</a:t>
            </a:r>
            <a:r>
              <a:rPr lang="zh-CN" altLang="en-US" b="1" dirty="0">
                <a:latin typeface="宋体" panose="02010600030101010101" pitchFamily="2" charset="-122"/>
              </a:rPr>
              <a:t>表示各种名字：如变量名、数组名和过程名</a:t>
            </a:r>
            <a:endParaRPr lang="zh-CN" altLang="en-US" b="1" dirty="0">
              <a:latin typeface="宋体" panose="02010600030101010101" pitchFamily="2" charset="-122"/>
            </a:endParaRPr>
          </a:p>
          <a:p>
            <a:pPr lvl="1" indent="-436245" eaLnBrk="1" hangingPunct="1">
              <a:lnSpc>
                <a:spcPct val="90000"/>
              </a:lnSpc>
            </a:pPr>
            <a:r>
              <a:rPr lang="zh-CN" altLang="en-US" b="1" dirty="0">
                <a:solidFill>
                  <a:srgbClr val="FF3300"/>
                </a:solidFill>
                <a:latin typeface="宋体" panose="02010600030101010101" pitchFamily="2" charset="-122"/>
              </a:rPr>
              <a:t>常数</a:t>
            </a:r>
            <a:r>
              <a:rPr lang="zh-CN" altLang="en-US" b="1" dirty="0">
                <a:latin typeface="宋体" panose="02010600030101010101" pitchFamily="2" charset="-122"/>
              </a:rPr>
              <a:t>：各种类型的常数</a:t>
            </a:r>
            <a:endParaRPr lang="zh-CN" altLang="en-US" b="1" dirty="0">
              <a:latin typeface="宋体" panose="02010600030101010101" pitchFamily="2" charset="-122"/>
            </a:endParaRPr>
          </a:p>
          <a:p>
            <a:pPr lvl="1" indent="-436245" eaLnBrk="1" hangingPunct="1">
              <a:lnSpc>
                <a:spcPct val="90000"/>
              </a:lnSpc>
            </a:pPr>
            <a:r>
              <a:rPr lang="zh-CN" altLang="en-US" b="1" dirty="0">
                <a:solidFill>
                  <a:srgbClr val="FF3300"/>
                </a:solidFill>
                <a:latin typeface="宋体" panose="02010600030101010101" pitchFamily="2" charset="-122"/>
              </a:rPr>
              <a:t>运算符</a:t>
            </a:r>
            <a:r>
              <a:rPr lang="zh-CN" altLang="en-US" b="1" dirty="0">
                <a:latin typeface="宋体" panose="02010600030101010101" pitchFamily="2" charset="-122"/>
              </a:rPr>
              <a:t>：</a:t>
            </a:r>
            <a:r>
              <a:rPr lang="en-US" altLang="zh-CN" b="1" dirty="0">
                <a:latin typeface="宋体" panose="02010600030101010101" pitchFamily="2" charset="-122"/>
              </a:rPr>
              <a:t>+</a:t>
            </a:r>
            <a:r>
              <a:rPr lang="zh-CN" altLang="en-US" b="1" dirty="0">
                <a:latin typeface="宋体" panose="02010600030101010101" pitchFamily="2" charset="-122"/>
              </a:rPr>
              <a:t>，</a:t>
            </a:r>
            <a:r>
              <a:rPr lang="en-US" altLang="zh-CN" b="1" dirty="0">
                <a:latin typeface="宋体" panose="02010600030101010101" pitchFamily="2" charset="-122"/>
              </a:rPr>
              <a:t>-</a:t>
            </a:r>
            <a:r>
              <a:rPr lang="zh-CN" altLang="en-US" b="1" dirty="0">
                <a:latin typeface="宋体" panose="02010600030101010101" pitchFamily="2" charset="-122"/>
              </a:rPr>
              <a:t>，*，</a:t>
            </a:r>
            <a:r>
              <a:rPr lang="en-US" altLang="zh-CN" b="1" dirty="0">
                <a:latin typeface="宋体" panose="02010600030101010101" pitchFamily="2" charset="-122"/>
              </a:rPr>
              <a:t>/</a:t>
            </a:r>
            <a:r>
              <a:rPr lang="zh-CN" altLang="en-US" b="1" dirty="0">
                <a:latin typeface="宋体" panose="02010600030101010101" pitchFamily="2" charset="-122"/>
              </a:rPr>
              <a:t>，</a:t>
            </a:r>
            <a:r>
              <a:rPr lang="zh-CN" altLang="en-US" b="1" dirty="0">
                <a:latin typeface="宋体" panose="02010600030101010101" pitchFamily="2" charset="-122"/>
                <a:sym typeface="Symbol" panose="05050102010706020507" pitchFamily="18" charset="2"/>
              </a:rPr>
              <a:t></a:t>
            </a:r>
            <a:endParaRPr lang="zh-CN" altLang="en-US" b="1" dirty="0">
              <a:latin typeface="宋体" panose="02010600030101010101" pitchFamily="2" charset="-122"/>
            </a:endParaRPr>
          </a:p>
          <a:p>
            <a:pPr lvl="1" indent="-436245" eaLnBrk="1" hangingPunct="1">
              <a:lnSpc>
                <a:spcPct val="90000"/>
              </a:lnSpc>
            </a:pPr>
            <a:r>
              <a:rPr lang="zh-CN" altLang="en-US" b="1" dirty="0">
                <a:solidFill>
                  <a:srgbClr val="FF3300"/>
                </a:solidFill>
                <a:latin typeface="宋体" panose="02010600030101010101" pitchFamily="2" charset="-122"/>
              </a:rPr>
              <a:t>界符</a:t>
            </a:r>
            <a:r>
              <a:rPr lang="zh-CN" altLang="en-US" b="1" dirty="0">
                <a:latin typeface="宋体" panose="02010600030101010101" pitchFamily="2" charset="-122"/>
              </a:rPr>
              <a:t>：逗号、分号、括号和空白</a:t>
            </a:r>
            <a:endParaRPr lang="zh-CN" altLang="en-US"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charRg st="0" end="16"/>
                                            </p:txEl>
                                          </p:spTgt>
                                        </p:tgtEl>
                                        <p:attrNameLst>
                                          <p:attrName>style.visibility</p:attrName>
                                        </p:attrNameLst>
                                      </p:cBhvr>
                                      <p:to>
                                        <p:strVal val="visible"/>
                                      </p:to>
                                    </p:set>
                                    <p:animEffect transition="in" filter="checkerboard(down)">
                                      <p:cBhvr>
                                        <p:cTn id="7" dur="500"/>
                                        <p:tgtEl>
                                          <p:spTgt spid="1024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charRg st="16" end="32"/>
                                            </p:txEl>
                                          </p:spTgt>
                                        </p:tgtEl>
                                        <p:attrNameLst>
                                          <p:attrName>style.visibility</p:attrName>
                                        </p:attrNameLst>
                                      </p:cBhvr>
                                      <p:to>
                                        <p:strVal val="visible"/>
                                      </p:to>
                                    </p:set>
                                    <p:animEffect transition="in" filter="checkerboard(down)">
                                      <p:cBhvr>
                                        <p:cTn id="12" dur="500"/>
                                        <p:tgtEl>
                                          <p:spTgt spid="10243">
                                            <p:txEl>
                                              <p:charRg st="16"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charRg st="32" end="41"/>
                                            </p:txEl>
                                          </p:spTgt>
                                        </p:tgtEl>
                                        <p:attrNameLst>
                                          <p:attrName>style.visibility</p:attrName>
                                        </p:attrNameLst>
                                      </p:cBhvr>
                                      <p:to>
                                        <p:strVal val="visible"/>
                                      </p:to>
                                    </p:set>
                                    <p:animEffect transition="in" filter="checkerboard(down)">
                                      <p:cBhvr>
                                        <p:cTn id="17" dur="500"/>
                                        <p:tgtEl>
                                          <p:spTgt spid="10243">
                                            <p:txEl>
                                              <p:charRg st="32"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0243">
                                            <p:txEl>
                                              <p:charRg st="41" end="62"/>
                                            </p:txEl>
                                          </p:spTgt>
                                        </p:tgtEl>
                                        <p:attrNameLst>
                                          <p:attrName>style.visibility</p:attrName>
                                        </p:attrNameLst>
                                      </p:cBhvr>
                                      <p:to>
                                        <p:strVal val="visible"/>
                                      </p:to>
                                    </p:set>
                                    <p:animEffect transition="in" filter="checkerboard(down)">
                                      <p:cBhvr>
                                        <p:cTn id="22" dur="500"/>
                                        <p:tgtEl>
                                          <p:spTgt spid="10243">
                                            <p:txEl>
                                              <p:charRg st="41"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0243">
                                            <p:txEl>
                                              <p:charRg st="62" end="87"/>
                                            </p:txEl>
                                          </p:spTgt>
                                        </p:tgtEl>
                                        <p:attrNameLst>
                                          <p:attrName>style.visibility</p:attrName>
                                        </p:attrNameLst>
                                      </p:cBhvr>
                                      <p:to>
                                        <p:strVal val="visible"/>
                                      </p:to>
                                    </p:set>
                                    <p:animEffect transition="in" filter="checkerboard(down)">
                                      <p:cBhvr>
                                        <p:cTn id="27" dur="500"/>
                                        <p:tgtEl>
                                          <p:spTgt spid="10243">
                                            <p:txEl>
                                              <p:charRg st="62" end="8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10243">
                                            <p:txEl>
                                              <p:charRg st="87" end="98"/>
                                            </p:txEl>
                                          </p:spTgt>
                                        </p:tgtEl>
                                        <p:attrNameLst>
                                          <p:attrName>style.visibility</p:attrName>
                                        </p:attrNameLst>
                                      </p:cBhvr>
                                      <p:to>
                                        <p:strVal val="visible"/>
                                      </p:to>
                                    </p:set>
                                    <p:animEffect transition="in" filter="checkerboard(down)">
                                      <p:cBhvr>
                                        <p:cTn id="32" dur="500"/>
                                        <p:tgtEl>
                                          <p:spTgt spid="10243">
                                            <p:txEl>
                                              <p:charRg st="87" end="9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10243">
                                            <p:txEl>
                                              <p:charRg st="98" end="112"/>
                                            </p:txEl>
                                          </p:spTgt>
                                        </p:tgtEl>
                                        <p:attrNameLst>
                                          <p:attrName>style.visibility</p:attrName>
                                        </p:attrNameLst>
                                      </p:cBhvr>
                                      <p:to>
                                        <p:strVal val="visible"/>
                                      </p:to>
                                    </p:set>
                                    <p:animEffect transition="in" filter="checkerboard(down)">
                                      <p:cBhvr>
                                        <p:cTn id="37" dur="500"/>
                                        <p:tgtEl>
                                          <p:spTgt spid="10243">
                                            <p:txEl>
                                              <p:charRg st="98" end="1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10243">
                                            <p:txEl>
                                              <p:charRg st="112" end="127"/>
                                            </p:txEl>
                                          </p:spTgt>
                                        </p:tgtEl>
                                        <p:attrNameLst>
                                          <p:attrName>style.visibility</p:attrName>
                                        </p:attrNameLst>
                                      </p:cBhvr>
                                      <p:to>
                                        <p:strVal val="visible"/>
                                      </p:to>
                                    </p:set>
                                    <p:animEffect transition="in" filter="checkerboard(down)">
                                      <p:cBhvr>
                                        <p:cTn id="42" dur="500"/>
                                        <p:tgtEl>
                                          <p:spTgt spid="10243">
                                            <p:txEl>
                                              <p:charRg st="112"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39939" name="Rectangle 3"/>
          <p:cNvSpPr>
            <a:spLocks noGrp="1"/>
          </p:cNvSpPr>
          <p:nvPr>
            <p:ph idx="1"/>
          </p:nvPr>
        </p:nvSpPr>
        <p:spPr>
          <a:xfrm>
            <a:off x="685800" y="1752600"/>
            <a:ext cx="8001000" cy="2895600"/>
          </a:xfrm>
        </p:spPr>
        <p:txBody>
          <a:bodyPr vert="horz" wrap="square" lIns="91440" tIns="45720" rIns="91440" bIns="45720" anchor="t"/>
          <a:p>
            <a:pPr algn="just" eaLnBrk="1" hangingPunct="1"/>
            <a:r>
              <a:rPr lang="en-US" altLang="zh-CN" b="1" dirty="0"/>
              <a:t>DFA</a:t>
            </a:r>
            <a:r>
              <a:rPr lang="zh-CN" altLang="en-US" b="1" dirty="0"/>
              <a:t>可以表示为状态转换图。假定</a:t>
            </a:r>
            <a:r>
              <a:rPr lang="en-US" altLang="zh-CN" b="1" dirty="0"/>
              <a:t>DFA M</a:t>
            </a:r>
            <a:r>
              <a:rPr lang="zh-CN" altLang="en-US" b="1" dirty="0"/>
              <a:t>含有</a:t>
            </a:r>
            <a:r>
              <a:rPr lang="en-US" altLang="zh-CN" b="1" dirty="0"/>
              <a:t>m</a:t>
            </a:r>
            <a:r>
              <a:rPr lang="zh-CN" altLang="en-US" b="1" dirty="0"/>
              <a:t>个状态和</a:t>
            </a:r>
            <a:r>
              <a:rPr lang="en-US" altLang="zh-CN" b="1" dirty="0"/>
              <a:t>n</a:t>
            </a:r>
            <a:r>
              <a:rPr lang="zh-CN" altLang="en-US" b="1" dirty="0"/>
              <a:t>个输入字符，那么，这个图含有</a:t>
            </a:r>
            <a:r>
              <a:rPr lang="en-US" altLang="zh-CN" b="1" dirty="0"/>
              <a:t>m</a:t>
            </a:r>
            <a:r>
              <a:rPr lang="zh-CN" altLang="en-US" b="1" dirty="0"/>
              <a:t>个状态结点，每个结点顶多含有</a:t>
            </a:r>
            <a:r>
              <a:rPr lang="en-US" altLang="zh-CN" b="1" dirty="0"/>
              <a:t>n</a:t>
            </a:r>
            <a:r>
              <a:rPr lang="zh-CN" altLang="en-US" b="1" dirty="0"/>
              <a:t>条箭弧射出，且每条箭弧用</a:t>
            </a:r>
            <a:r>
              <a:rPr lang="en-US" altLang="zh-CN" b="1" dirty="0"/>
              <a:t>Σ</a:t>
            </a:r>
            <a:r>
              <a:rPr lang="zh-CN" altLang="en-US" b="1" dirty="0"/>
              <a:t>上的不同的输入字符来作标记。</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9">
                                            <p:txEl>
                                              <p:charRg st="0" end="87"/>
                                            </p:txEl>
                                          </p:spTgt>
                                        </p:tgtEl>
                                        <p:attrNameLst>
                                          <p:attrName>style.visibility</p:attrName>
                                        </p:attrNameLst>
                                      </p:cBhvr>
                                      <p:to>
                                        <p:strVal val="visible"/>
                                      </p:to>
                                    </p:set>
                                    <p:animEffect transition="in" filter="wipe(up)">
                                      <p:cBhvr>
                                        <p:cTn id="7" dur="500"/>
                                        <p:tgtEl>
                                          <p:spTgt spid="39939">
                                            <p:txEl>
                                              <p:charRg st="0"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72706" name="Rectangle 2"/>
          <p:cNvSpPr>
            <a:spLocks noGrp="1"/>
          </p:cNvSpPr>
          <p:nvPr>
            <p:ph idx="1"/>
          </p:nvPr>
        </p:nvSpPr>
        <p:spPr>
          <a:xfrm>
            <a:off x="685800" y="1752600"/>
            <a:ext cx="8001000" cy="3886200"/>
          </a:xfrm>
        </p:spPr>
        <p:txBody>
          <a:bodyPr vert="horz" wrap="square" lIns="91440" tIns="45720" rIns="91440" bIns="45720" anchor="t"/>
          <a:p>
            <a:pPr algn="just" eaLnBrk="1" hangingPunct="1">
              <a:lnSpc>
                <a:spcPct val="90000"/>
              </a:lnSpc>
              <a:spcBef>
                <a:spcPct val="50000"/>
              </a:spcBef>
            </a:pPr>
            <a:r>
              <a:rPr lang="zh-CN" altLang="en-US" b="1" dirty="0">
                <a:latin typeface="宋体" panose="02010600030101010101" pitchFamily="2" charset="-122"/>
              </a:rPr>
              <a:t>对于</a:t>
            </a:r>
            <a:r>
              <a:rPr lang="zh-CN" altLang="en-US" b="1" dirty="0">
                <a:latin typeface="宋体" panose="02010600030101010101" pitchFamily="2" charset="-122"/>
                <a:sym typeface="Symbol" panose="05050102010706020507" pitchFamily="18" charset="2"/>
              </a:rPr>
              <a:t></a:t>
            </a:r>
            <a:r>
              <a:rPr lang="zh-CN" altLang="en-US" b="1" baseline="30000"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中的任何字</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，若存在一条从初态到某一终态的道路，且这条路上所有弧上的标记符连接成的字等于</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，则称</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为</a:t>
            </a:r>
            <a:r>
              <a:rPr lang="en-US" altLang="zh-CN" b="1" dirty="0"/>
              <a:t>DFA M</a:t>
            </a:r>
            <a:r>
              <a:rPr lang="zh-CN" altLang="en-US" b="1" dirty="0">
                <a:latin typeface="宋体" panose="02010600030101010101" pitchFamily="2" charset="-122"/>
              </a:rPr>
              <a:t>所</a:t>
            </a:r>
            <a:r>
              <a:rPr lang="zh-CN" altLang="en-US" b="1" dirty="0">
                <a:solidFill>
                  <a:srgbClr val="FF3300"/>
                </a:solidFill>
                <a:latin typeface="宋体" panose="02010600030101010101" pitchFamily="2" charset="-122"/>
              </a:rPr>
              <a:t>识别</a:t>
            </a:r>
            <a:r>
              <a:rPr lang="en-US" altLang="zh-CN" b="1" dirty="0"/>
              <a:t>(</a:t>
            </a:r>
            <a:r>
              <a:rPr lang="zh-CN" altLang="en-US" b="1" dirty="0">
                <a:solidFill>
                  <a:srgbClr val="FF3300"/>
                </a:solidFill>
                <a:latin typeface="宋体" panose="02010600030101010101" pitchFamily="2" charset="-122"/>
              </a:rPr>
              <a:t>接收</a:t>
            </a:r>
            <a:r>
              <a:rPr lang="en-US" altLang="zh-CN" b="1" dirty="0"/>
              <a:t>)</a:t>
            </a:r>
            <a:endParaRPr lang="en-US" altLang="zh-CN" b="1" dirty="0"/>
          </a:p>
          <a:p>
            <a:pPr algn="just" eaLnBrk="1" hangingPunct="1">
              <a:lnSpc>
                <a:spcPct val="90000"/>
              </a:lnSpc>
              <a:spcBef>
                <a:spcPct val="50000"/>
              </a:spcBef>
            </a:pPr>
            <a:r>
              <a:rPr lang="en-US" altLang="zh-CN" b="1" dirty="0"/>
              <a:t>DFA M</a:t>
            </a:r>
            <a:r>
              <a:rPr lang="zh-CN" altLang="en-US" b="1" dirty="0">
                <a:latin typeface="宋体" panose="02010600030101010101" pitchFamily="2" charset="-122"/>
              </a:rPr>
              <a:t>所识别的字的全体记为</a:t>
            </a:r>
            <a:r>
              <a:rPr lang="en-US" altLang="zh-CN" b="1" dirty="0"/>
              <a:t>L(M)</a:t>
            </a:r>
            <a:r>
              <a:rPr lang="zh-CN" altLang="en-US" b="1" dirty="0">
                <a:latin typeface="宋体" panose="02010600030101010101" pitchFamily="2" charset="-122"/>
              </a:rPr>
              <a:t>。</a:t>
            </a:r>
            <a:endParaRPr lang="zh-CN" altLang="en-US" b="1" dirty="0">
              <a:latin typeface="宋体" panose="02010600030101010101" pitchFamily="2" charset="-122"/>
            </a:endParaRPr>
          </a:p>
          <a:p>
            <a:pPr algn="just" eaLnBrk="1" hangingPunct="1">
              <a:lnSpc>
                <a:spcPct val="90000"/>
              </a:lnSpc>
              <a:spcBef>
                <a:spcPct val="50000"/>
              </a:spcBef>
            </a:pPr>
            <a:r>
              <a:rPr lang="zh-CN" altLang="en-US" b="1" dirty="0">
                <a:latin typeface="宋体" panose="02010600030101010101" pitchFamily="2" charset="-122"/>
              </a:rPr>
              <a:t>可以证明：</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上的字集</a:t>
            </a:r>
            <a:r>
              <a:rPr lang="en-US" altLang="zh-CN" b="1" dirty="0">
                <a:latin typeface="宋体" panose="02010600030101010101" pitchFamily="2" charset="-122"/>
              </a:rPr>
              <a:t>V</a:t>
            </a:r>
            <a:r>
              <a:rPr lang="en-US" altLang="zh-CN" b="1" dirty="0">
                <a:latin typeface="宋体" panose="02010600030101010101" pitchFamily="2" charset="-122"/>
                <a:sym typeface="Symbol" panose="05050102010706020507" pitchFamily="18" charset="2"/>
              </a:rPr>
              <a:t></a:t>
            </a:r>
            <a:r>
              <a:rPr lang="en-US" altLang="zh-CN" b="1" baseline="30000"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是正规集，当且仅当存在</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上的</a:t>
            </a:r>
            <a:r>
              <a:rPr lang="en-US" altLang="zh-CN" b="1" dirty="0"/>
              <a:t>DFA M</a:t>
            </a:r>
            <a:r>
              <a:rPr lang="zh-CN" altLang="en-US" b="1" dirty="0">
                <a:latin typeface="宋体" panose="02010600030101010101" pitchFamily="2" charset="-122"/>
              </a:rPr>
              <a:t>，使得</a:t>
            </a:r>
            <a:r>
              <a:rPr lang="en-US" altLang="zh-CN" b="1" dirty="0"/>
              <a:t>V</a:t>
            </a:r>
            <a:r>
              <a:rPr lang="zh-CN" altLang="en-US" b="1" dirty="0">
                <a:latin typeface="宋体" panose="02010600030101010101" pitchFamily="2" charset="-122"/>
              </a:rPr>
              <a:t>＝</a:t>
            </a:r>
            <a:r>
              <a:rPr lang="en-US" altLang="zh-CN" b="1" dirty="0"/>
              <a:t>L(M)</a:t>
            </a:r>
            <a:r>
              <a:rPr lang="zh-CN" altLang="en-US" b="1" dirty="0"/>
              <a:t>。</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6">
                                            <p:txEl>
                                              <p:charRg st="0" end="67"/>
                                            </p:txEl>
                                          </p:spTgt>
                                        </p:tgtEl>
                                        <p:attrNameLst>
                                          <p:attrName>style.visibility</p:attrName>
                                        </p:attrNameLst>
                                      </p:cBhvr>
                                      <p:to>
                                        <p:strVal val="visible"/>
                                      </p:to>
                                    </p:set>
                                    <p:animEffect transition="in" filter="wipe(left)">
                                      <p:cBhvr>
                                        <p:cTn id="7" dur="500"/>
                                        <p:tgtEl>
                                          <p:spTgt spid="72706">
                                            <p:txEl>
                                              <p:charRg st="0"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6">
                                            <p:txEl>
                                              <p:charRg st="67" end="88"/>
                                            </p:txEl>
                                          </p:spTgt>
                                        </p:tgtEl>
                                        <p:attrNameLst>
                                          <p:attrName>style.visibility</p:attrName>
                                        </p:attrNameLst>
                                      </p:cBhvr>
                                      <p:to>
                                        <p:strVal val="visible"/>
                                      </p:to>
                                    </p:set>
                                    <p:animEffect transition="in" filter="wipe(left)">
                                      <p:cBhvr>
                                        <p:cTn id="12" dur="500"/>
                                        <p:tgtEl>
                                          <p:spTgt spid="72706">
                                            <p:txEl>
                                              <p:charRg st="67"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6">
                                            <p:txEl>
                                              <p:charRg st="88" end="132"/>
                                            </p:txEl>
                                          </p:spTgt>
                                        </p:tgtEl>
                                        <p:attrNameLst>
                                          <p:attrName>style.visibility</p:attrName>
                                        </p:attrNameLst>
                                      </p:cBhvr>
                                      <p:to>
                                        <p:strVal val="visible"/>
                                      </p:to>
                                    </p:set>
                                    <p:animEffect transition="in" filter="wipe(left)">
                                      <p:cBhvr>
                                        <p:cTn id="17" dur="500"/>
                                        <p:tgtEl>
                                          <p:spTgt spid="72706">
                                            <p:txEl>
                                              <p:charRg st="88"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48130" name="Rectangle 2"/>
          <p:cNvSpPr>
            <a:spLocks noGrp="1"/>
          </p:cNvSpPr>
          <p:nvPr>
            <p:ph type="title"/>
          </p:nvPr>
        </p:nvSpPr>
        <p:spPr>
          <a:xfrm>
            <a:off x="468313" y="260350"/>
            <a:ext cx="8001000" cy="647700"/>
          </a:xfrm>
        </p:spPr>
        <p:txBody>
          <a:bodyPr vert="horz" wrap="square" lIns="91440" tIns="45720" rIns="91440" bIns="45720" anchor="b"/>
          <a:p>
            <a:pPr eaLnBrk="1" hangingPunct="1"/>
            <a:r>
              <a:rPr lang="en-US" altLang="zh-CN" sz="3600" b="1" dirty="0">
                <a:latin typeface="宋体" panose="02010600030101010101" pitchFamily="2" charset="-122"/>
              </a:rPr>
              <a:t>3.3.3 </a:t>
            </a:r>
            <a:r>
              <a:rPr lang="zh-CN" altLang="en-US" sz="3600" b="1" dirty="0">
                <a:latin typeface="宋体" panose="02010600030101010101" pitchFamily="2" charset="-122"/>
              </a:rPr>
              <a:t>非确定有限自动机</a:t>
            </a:r>
            <a:r>
              <a:rPr lang="en-US" altLang="zh-CN" sz="3600" b="1" dirty="0"/>
              <a:t>(NFA) </a:t>
            </a:r>
            <a:endParaRPr lang="en-US" altLang="zh-CN" sz="3600" b="1" dirty="0"/>
          </a:p>
        </p:txBody>
      </p:sp>
      <p:sp>
        <p:nvSpPr>
          <p:cNvPr id="40963" name="Rectangle 3"/>
          <p:cNvSpPr>
            <a:spLocks noGrp="1"/>
          </p:cNvSpPr>
          <p:nvPr>
            <p:ph idx="1"/>
          </p:nvPr>
        </p:nvSpPr>
        <p:spPr>
          <a:xfrm>
            <a:off x="395288" y="1196975"/>
            <a:ext cx="8077200" cy="4751388"/>
          </a:xfrm>
        </p:spPr>
        <p:txBody>
          <a:bodyPr vert="horz" wrap="square" lIns="91440" tIns="45720" rIns="91440" bIns="45720" anchor="t"/>
          <a:p>
            <a:pPr algn="just" eaLnBrk="1" hangingPunct="1"/>
            <a:r>
              <a:rPr lang="zh-CN" altLang="en-US" b="1" dirty="0">
                <a:latin typeface="宋体" panose="02010600030101010101" pitchFamily="2" charset="-122"/>
              </a:rPr>
              <a:t>定义：一个非确定有限自动机</a:t>
            </a:r>
            <a:r>
              <a:rPr lang="en-US" altLang="zh-CN" b="1" dirty="0"/>
              <a:t>(NFA) M</a:t>
            </a:r>
            <a:r>
              <a:rPr lang="zh-CN" altLang="en-US" b="1" dirty="0">
                <a:latin typeface="宋体" panose="02010600030101010101" pitchFamily="2" charset="-122"/>
              </a:rPr>
              <a:t>是一个五元式</a:t>
            </a:r>
            <a:r>
              <a:rPr lang="en-US" altLang="zh-CN" b="1" dirty="0">
                <a:latin typeface="宋体" panose="02010600030101010101" pitchFamily="2" charset="-122"/>
              </a:rPr>
              <a:t>M=(S, </a:t>
            </a:r>
            <a:r>
              <a:rPr lang="en-US" altLang="zh-CN" b="1" dirty="0">
                <a:sym typeface="Symbol" panose="05050102010706020507" pitchFamily="18" charset="2"/>
              </a:rPr>
              <a:t></a:t>
            </a:r>
            <a:r>
              <a:rPr lang="en-US" altLang="zh-CN" b="1" dirty="0">
                <a:latin typeface="宋体" panose="02010600030101010101" pitchFamily="2" charset="-122"/>
              </a:rPr>
              <a:t>, </a:t>
            </a:r>
            <a:r>
              <a:rPr lang="en-US" altLang="zh-CN" b="1" dirty="0">
                <a:sym typeface="Symbol" panose="05050102010706020507" pitchFamily="18" charset="2"/>
              </a:rPr>
              <a:t>f</a:t>
            </a:r>
            <a:r>
              <a:rPr lang="en-US" altLang="zh-CN" b="1" dirty="0">
                <a:latin typeface="宋体" panose="02010600030101010101" pitchFamily="2" charset="-122"/>
              </a:rPr>
              <a:t>, S</a:t>
            </a:r>
            <a:r>
              <a:rPr lang="en-US" altLang="zh-CN" b="1" baseline="-25000" dirty="0">
                <a:latin typeface="宋体" panose="02010600030101010101" pitchFamily="2" charset="-122"/>
              </a:rPr>
              <a:t>0</a:t>
            </a:r>
            <a:r>
              <a:rPr lang="en-US" altLang="zh-CN" b="1" dirty="0">
                <a:latin typeface="宋体" panose="02010600030101010101" pitchFamily="2" charset="-122"/>
              </a:rPr>
              <a:t>, F)</a:t>
            </a:r>
            <a:r>
              <a:rPr lang="zh-CN" altLang="en-US" b="1" dirty="0">
                <a:latin typeface="宋体" panose="02010600030101010101" pitchFamily="2" charset="-122"/>
              </a:rPr>
              <a:t>，其中：</a:t>
            </a:r>
            <a:endParaRPr lang="zh-CN" altLang="en-US" b="1" dirty="0">
              <a:latin typeface="宋体" panose="02010600030101010101" pitchFamily="2" charset="-122"/>
            </a:endParaRPr>
          </a:p>
          <a:p>
            <a:pPr algn="just" eaLnBrk="1" hangingPunct="1">
              <a:buNone/>
            </a:pPr>
            <a:r>
              <a:rPr lang="zh-CN" altLang="en-US" b="1" dirty="0"/>
              <a:t>	</a:t>
            </a:r>
            <a:r>
              <a:rPr lang="en-US" altLang="zh-CN" b="1" dirty="0"/>
              <a:t>1  S: </a:t>
            </a:r>
            <a:r>
              <a:rPr lang="zh-CN" altLang="en-US" b="1" dirty="0">
                <a:latin typeface="宋体" panose="02010600030101010101" pitchFamily="2" charset="-122"/>
              </a:rPr>
              <a:t>有穷状态集；</a:t>
            </a:r>
            <a:endParaRPr lang="zh-CN" altLang="en-US" b="1" dirty="0"/>
          </a:p>
          <a:p>
            <a:pPr algn="just" eaLnBrk="1" hangingPunct="1">
              <a:buNone/>
            </a:pPr>
            <a:r>
              <a:rPr lang="zh-CN" altLang="en-US" b="1" dirty="0"/>
              <a:t>	</a:t>
            </a:r>
            <a:r>
              <a:rPr lang="en-US" altLang="zh-CN" b="1" dirty="0"/>
              <a:t>2  </a:t>
            </a:r>
            <a:r>
              <a:rPr lang="en-US" altLang="zh-CN" b="1" dirty="0">
                <a:sym typeface="Symbol" panose="05050102010706020507" pitchFamily="18" charset="2"/>
              </a:rPr>
              <a:t></a:t>
            </a:r>
            <a:r>
              <a:rPr lang="en-US" altLang="zh-CN" b="1" dirty="0"/>
              <a:t> </a:t>
            </a:r>
            <a:r>
              <a:rPr lang="zh-CN" altLang="en-US" b="1" dirty="0">
                <a:latin typeface="宋体" panose="02010600030101010101" pitchFamily="2" charset="-122"/>
              </a:rPr>
              <a:t>：输入字母表</a:t>
            </a:r>
            <a:r>
              <a:rPr lang="en-US" altLang="zh-CN" b="1" dirty="0"/>
              <a:t>(</a:t>
            </a:r>
            <a:r>
              <a:rPr lang="zh-CN" altLang="en-US" b="1" dirty="0">
                <a:latin typeface="宋体" panose="02010600030101010101" pitchFamily="2" charset="-122"/>
              </a:rPr>
              <a:t>有穷</a:t>
            </a:r>
            <a:r>
              <a:rPr lang="en-US" altLang="zh-CN" b="1" dirty="0"/>
              <a:t>)</a:t>
            </a:r>
            <a:r>
              <a:rPr lang="zh-CN" altLang="en-US" b="1" dirty="0"/>
              <a:t>；</a:t>
            </a:r>
            <a:endParaRPr lang="zh-CN" altLang="en-US" b="1" dirty="0"/>
          </a:p>
          <a:p>
            <a:pPr algn="just" eaLnBrk="1" hangingPunct="1">
              <a:buNone/>
            </a:pPr>
            <a:r>
              <a:rPr lang="zh-CN" altLang="en-US" b="1" dirty="0"/>
              <a:t>	</a:t>
            </a:r>
            <a:r>
              <a:rPr lang="en-US" altLang="zh-CN" b="1" dirty="0"/>
              <a:t>3  f: </a:t>
            </a:r>
            <a:r>
              <a:rPr lang="zh-CN" altLang="en-US" b="1" dirty="0">
                <a:latin typeface="宋体" panose="02010600030101010101" pitchFamily="2" charset="-122"/>
              </a:rPr>
              <a:t>状态转换函数，为</a:t>
            </a:r>
            <a:r>
              <a:rPr lang="en-US" altLang="zh-CN" b="1" dirty="0"/>
              <a:t>S</a:t>
            </a:r>
            <a:r>
              <a:rPr lang="en-US" altLang="zh-CN" b="1" dirty="0">
                <a:sym typeface="Symbol" panose="05050102010706020507" pitchFamily="18" charset="2"/>
              </a:rPr>
              <a:t></a:t>
            </a:r>
            <a:r>
              <a:rPr lang="en-US" altLang="zh-CN" b="1" baseline="30000" dirty="0">
                <a:sym typeface="Symbol" panose="05050102010706020507" pitchFamily="18" charset="2"/>
              </a:rPr>
              <a:t>*</a:t>
            </a:r>
            <a:r>
              <a:rPr lang="en-US" altLang="zh-CN" b="1" dirty="0">
                <a:sym typeface="Symbol" panose="05050102010706020507" pitchFamily="18" charset="2"/>
              </a:rPr>
              <a:t>2</a:t>
            </a:r>
            <a:r>
              <a:rPr lang="en-US" altLang="zh-CN" b="1" baseline="30000" dirty="0">
                <a:sym typeface="Symbol" panose="05050102010706020507" pitchFamily="18" charset="2"/>
              </a:rPr>
              <a:t>S</a:t>
            </a:r>
            <a:r>
              <a:rPr lang="zh-CN" altLang="en-US" b="1" dirty="0">
                <a:latin typeface="宋体" panose="02010600030101010101" pitchFamily="2" charset="-122"/>
              </a:rPr>
              <a:t>的部分映射</a:t>
            </a:r>
            <a:r>
              <a:rPr lang="en-US" altLang="zh-CN" b="1" dirty="0"/>
              <a:t>(</a:t>
            </a:r>
            <a:r>
              <a:rPr lang="zh-CN" altLang="en-US" b="1" dirty="0">
                <a:latin typeface="宋体" panose="02010600030101010101" pitchFamily="2" charset="-122"/>
              </a:rPr>
              <a:t>非单值</a:t>
            </a:r>
            <a:r>
              <a:rPr lang="en-US" altLang="zh-CN" b="1" dirty="0"/>
              <a:t>)</a:t>
            </a:r>
            <a:r>
              <a:rPr lang="zh-CN" altLang="en-US" b="1" dirty="0">
                <a:latin typeface="宋体" panose="02010600030101010101" pitchFamily="2" charset="-122"/>
              </a:rPr>
              <a:t>；</a:t>
            </a:r>
            <a:endParaRPr lang="zh-CN" altLang="en-US" b="1" dirty="0">
              <a:latin typeface="宋体" panose="02010600030101010101" pitchFamily="2" charset="-122"/>
            </a:endParaRPr>
          </a:p>
          <a:p>
            <a:pPr algn="just" eaLnBrk="1" hangingPunct="1">
              <a:buNone/>
            </a:pPr>
            <a:r>
              <a:rPr lang="zh-CN" altLang="en-US" b="1" dirty="0"/>
              <a:t>	</a:t>
            </a:r>
            <a:r>
              <a:rPr lang="en-US" altLang="zh-CN" b="1" dirty="0"/>
              <a:t>4 </a:t>
            </a:r>
            <a:r>
              <a:rPr lang="en-US" altLang="zh-CN" b="1" dirty="0">
                <a:latin typeface="宋体" panose="02010600030101010101" pitchFamily="2" charset="-122"/>
              </a:rPr>
              <a:t>S</a:t>
            </a:r>
            <a:r>
              <a:rPr lang="en-US" altLang="zh-CN" b="1" baseline="-25000" dirty="0">
                <a:latin typeface="宋体" panose="02010600030101010101" pitchFamily="2" charset="-122"/>
              </a:rPr>
              <a:t>0</a:t>
            </a:r>
            <a:r>
              <a:rPr lang="en-US" altLang="zh-CN" b="1" dirty="0">
                <a:latin typeface="宋体" panose="02010600030101010101" pitchFamily="2" charset="-122"/>
                <a:sym typeface="Symbol" panose="05050102010706020507" pitchFamily="18" charset="2"/>
              </a:rPr>
              <a:t>S</a:t>
            </a:r>
            <a:r>
              <a:rPr lang="zh-CN" altLang="en-US" b="1" dirty="0">
                <a:latin typeface="宋体" panose="02010600030101010101" pitchFamily="2" charset="-122"/>
              </a:rPr>
              <a:t>是非空的初态集；</a:t>
            </a:r>
            <a:endParaRPr lang="zh-CN" altLang="en-US" b="1" dirty="0">
              <a:latin typeface="宋体" panose="02010600030101010101" pitchFamily="2" charset="-122"/>
            </a:endParaRPr>
          </a:p>
          <a:p>
            <a:pPr algn="just" eaLnBrk="1" hangingPunct="1">
              <a:buNone/>
            </a:pPr>
            <a:r>
              <a:rPr lang="zh-CN" altLang="en-US" b="1" dirty="0"/>
              <a:t>	</a:t>
            </a:r>
            <a:r>
              <a:rPr lang="en-US" altLang="zh-CN" b="1" dirty="0"/>
              <a:t>5 F </a:t>
            </a:r>
            <a:r>
              <a:rPr lang="en-US" altLang="zh-CN" b="1" dirty="0">
                <a:latin typeface="宋体" panose="02010600030101010101" pitchFamily="2" charset="-122"/>
                <a:sym typeface="Symbol" panose="05050102010706020507" pitchFamily="18" charset="2"/>
              </a:rPr>
              <a:t>S</a:t>
            </a:r>
            <a:r>
              <a:rPr lang="en-US" altLang="zh-CN" b="1" dirty="0"/>
              <a:t> </a:t>
            </a:r>
            <a:r>
              <a:rPr lang="zh-CN" altLang="en-US" b="1" dirty="0">
                <a:latin typeface="宋体" panose="02010600030101010101" pitchFamily="2" charset="-122"/>
              </a:rPr>
              <a:t>：终态集</a:t>
            </a:r>
            <a:r>
              <a:rPr lang="en-US" altLang="zh-CN" b="1" dirty="0"/>
              <a:t>(</a:t>
            </a:r>
            <a:r>
              <a:rPr lang="zh-CN" altLang="en-US" b="1" dirty="0">
                <a:latin typeface="宋体" panose="02010600030101010101" pitchFamily="2" charset="-122"/>
              </a:rPr>
              <a:t>可空</a:t>
            </a:r>
            <a:r>
              <a:rPr lang="en-US" altLang="zh-CN" b="1" dirty="0"/>
              <a:t>)</a:t>
            </a:r>
            <a:r>
              <a:rPr lang="zh-CN" altLang="en-US" b="1" dirty="0">
                <a:latin typeface="宋体" panose="02010600030101010101" pitchFamily="2" charset="-122"/>
              </a:rPr>
              <a:t>。</a:t>
            </a:r>
            <a:endParaRPr lang="zh-CN" altLang="en-US" b="1" dirty="0">
              <a:latin typeface="宋体" panose="02010600030101010101" pitchFamily="2" charset="-122"/>
            </a:endParaRPr>
          </a:p>
          <a:p>
            <a:pPr algn="just" eaLnBrk="1" hangingPunct="1">
              <a:buNone/>
            </a:pPr>
            <a:r>
              <a:rPr lang="zh-CN" altLang="en-US" b="1" dirty="0">
                <a:solidFill>
                  <a:srgbClr val="FF0000"/>
                </a:solidFill>
                <a:latin typeface="宋体" panose="02010600030101010101" pitchFamily="2" charset="-122"/>
              </a:rPr>
              <a:t>  NFA本身就是DFA的创新发展。</a:t>
            </a:r>
            <a:endParaRPr lang="zh-CN" altLang="en-US" b="1" dirty="0">
              <a:latin typeface="宋体" panose="02010600030101010101" pitchFamily="2" charset="-122"/>
            </a:endParaRPr>
          </a:p>
          <a:p>
            <a:pPr algn="just" eaLnBrk="1" hangingPunct="1">
              <a:buNone/>
            </a:pPr>
            <a:endParaRPr lang="zh-CN" altLang="en-US" b="1" dirty="0">
              <a:latin typeface="宋体" panose="02010600030101010101" pitchFamily="2" charset="-122"/>
            </a:endParaRPr>
          </a:p>
        </p:txBody>
      </p:sp>
      <p:sp>
        <p:nvSpPr>
          <p:cNvPr id="48132"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charRg st="0" end="49"/>
                                            </p:txEl>
                                          </p:spTgt>
                                        </p:tgtEl>
                                        <p:attrNameLst>
                                          <p:attrName>style.visibility</p:attrName>
                                        </p:attrNameLst>
                                      </p:cBhvr>
                                      <p:to>
                                        <p:strVal val="visible"/>
                                      </p:to>
                                    </p:set>
                                    <p:animEffect transition="in" filter="wipe(left)">
                                      <p:cBhvr>
                                        <p:cTn id="7" dur="500"/>
                                        <p:tgtEl>
                                          <p:spTgt spid="40963">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charRg st="49" end="63"/>
                                            </p:txEl>
                                          </p:spTgt>
                                        </p:tgtEl>
                                        <p:attrNameLst>
                                          <p:attrName>style.visibility</p:attrName>
                                        </p:attrNameLst>
                                      </p:cBhvr>
                                      <p:to>
                                        <p:strVal val="visible"/>
                                      </p:to>
                                    </p:set>
                                    <p:animEffect transition="in" filter="wipe(left)">
                                      <p:cBhvr>
                                        <p:cTn id="12" dur="500"/>
                                        <p:tgtEl>
                                          <p:spTgt spid="40963">
                                            <p:txEl>
                                              <p:charRg st="49"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charRg st="63" end="81"/>
                                            </p:txEl>
                                          </p:spTgt>
                                        </p:tgtEl>
                                        <p:attrNameLst>
                                          <p:attrName>style.visibility</p:attrName>
                                        </p:attrNameLst>
                                      </p:cBhvr>
                                      <p:to>
                                        <p:strVal val="visible"/>
                                      </p:to>
                                    </p:set>
                                    <p:animEffect transition="in" filter="wipe(left)">
                                      <p:cBhvr>
                                        <p:cTn id="17" dur="500"/>
                                        <p:tgtEl>
                                          <p:spTgt spid="40963">
                                            <p:txEl>
                                              <p:charRg st="6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charRg st="81" end="115"/>
                                            </p:txEl>
                                          </p:spTgt>
                                        </p:tgtEl>
                                        <p:attrNameLst>
                                          <p:attrName>style.visibility</p:attrName>
                                        </p:attrNameLst>
                                      </p:cBhvr>
                                      <p:to>
                                        <p:strVal val="visible"/>
                                      </p:to>
                                    </p:set>
                                    <p:animEffect transition="in" filter="wipe(left)">
                                      <p:cBhvr>
                                        <p:cTn id="22" dur="500"/>
                                        <p:tgtEl>
                                          <p:spTgt spid="40963">
                                            <p:txEl>
                                              <p:charRg st="81"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charRg st="115" end="131"/>
                                            </p:txEl>
                                          </p:spTgt>
                                        </p:tgtEl>
                                        <p:attrNameLst>
                                          <p:attrName>style.visibility</p:attrName>
                                        </p:attrNameLst>
                                      </p:cBhvr>
                                      <p:to>
                                        <p:strVal val="visible"/>
                                      </p:to>
                                    </p:set>
                                    <p:animEffect transition="in" filter="wipe(left)">
                                      <p:cBhvr>
                                        <p:cTn id="27" dur="500"/>
                                        <p:tgtEl>
                                          <p:spTgt spid="40963">
                                            <p:txEl>
                                              <p:charRg st="115"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3">
                                            <p:txEl>
                                              <p:charRg st="131" end="149"/>
                                            </p:txEl>
                                          </p:spTgt>
                                        </p:tgtEl>
                                        <p:attrNameLst>
                                          <p:attrName>style.visibility</p:attrName>
                                        </p:attrNameLst>
                                      </p:cBhvr>
                                      <p:to>
                                        <p:strVal val="visible"/>
                                      </p:to>
                                    </p:set>
                                    <p:animEffect transition="in" filter="wipe(left)">
                                      <p:cBhvr>
                                        <p:cTn id="32" dur="500"/>
                                        <p:tgtEl>
                                          <p:spTgt spid="40963">
                                            <p:txEl>
                                              <p:charRg st="131"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63">
                                            <p:txEl>
                                              <p:pRg st="6" end="6"/>
                                            </p:txEl>
                                          </p:spTgt>
                                        </p:tgtEl>
                                        <p:attrNameLst>
                                          <p:attrName>style.visibility</p:attrName>
                                        </p:attrNameLst>
                                      </p:cBhvr>
                                      <p:to>
                                        <p:strVal val="visible"/>
                                      </p:to>
                                    </p:set>
                                    <p:animEffect transition="in" filter="wipe(left)">
                                      <p:cBhvr>
                                        <p:cTn id="37"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41987" name="Rectangle 3"/>
          <p:cNvSpPr>
            <a:spLocks noGrp="1"/>
          </p:cNvSpPr>
          <p:nvPr>
            <p:ph idx="1"/>
          </p:nvPr>
        </p:nvSpPr>
        <p:spPr>
          <a:xfrm>
            <a:off x="762000" y="1828800"/>
            <a:ext cx="7772400" cy="3962400"/>
          </a:xfrm>
        </p:spPr>
        <p:txBody>
          <a:bodyPr vert="horz" wrap="square" lIns="91440" tIns="45720" rIns="91440" bIns="45720" anchor="t"/>
          <a:p>
            <a:pPr algn="just" eaLnBrk="1" hangingPunct="1"/>
            <a:r>
              <a:rPr lang="zh-CN" altLang="en-US" b="1" dirty="0">
                <a:latin typeface="宋体" panose="02010600030101010101" pitchFamily="2" charset="-122"/>
              </a:rPr>
              <a:t>从状态图中看</a:t>
            </a:r>
            <a:r>
              <a:rPr lang="en-US" altLang="zh-CN" b="1" dirty="0"/>
              <a:t>NFA </a:t>
            </a:r>
            <a:r>
              <a:rPr lang="zh-CN" altLang="en-US" b="1" dirty="0">
                <a:latin typeface="宋体" panose="02010600030101010101" pitchFamily="2" charset="-122"/>
              </a:rPr>
              <a:t>和</a:t>
            </a:r>
            <a:r>
              <a:rPr lang="en-US" altLang="zh-CN" b="1" dirty="0"/>
              <a:t>DFA</a:t>
            </a:r>
            <a:r>
              <a:rPr lang="zh-CN" altLang="en-US" b="1" dirty="0">
                <a:latin typeface="宋体" panose="02010600030101010101" pitchFamily="2" charset="-122"/>
              </a:rPr>
              <a:t>的区别：</a:t>
            </a:r>
            <a:endParaRPr lang="zh-CN" altLang="en-US" b="1" dirty="0">
              <a:latin typeface="宋体" panose="02010600030101010101" pitchFamily="2" charset="-122"/>
            </a:endParaRPr>
          </a:p>
          <a:p>
            <a:pPr algn="just" eaLnBrk="1" hangingPunct="1">
              <a:spcBef>
                <a:spcPct val="40000"/>
              </a:spcBef>
              <a:buNone/>
            </a:pPr>
            <a:r>
              <a:rPr lang="zh-CN" altLang="en-US" b="1" dirty="0"/>
              <a:t>  </a:t>
            </a:r>
            <a:r>
              <a:rPr lang="en-US" altLang="zh-CN" b="1" dirty="0"/>
              <a:t>1 </a:t>
            </a:r>
            <a:r>
              <a:rPr lang="zh-CN" altLang="en-US" b="1" dirty="0">
                <a:latin typeface="宋体" panose="02010600030101010101" pitchFamily="2" charset="-122"/>
              </a:rPr>
              <a:t>弧上的标记可以是</a:t>
            </a:r>
            <a:r>
              <a:rPr lang="zh-CN" altLang="en-US" b="1" dirty="0">
                <a:sym typeface="Symbol" panose="05050102010706020507" pitchFamily="18" charset="2"/>
              </a:rPr>
              <a:t></a:t>
            </a:r>
            <a:r>
              <a:rPr lang="zh-CN" altLang="en-US" b="1" baseline="30000" dirty="0">
                <a:sym typeface="Symbol" panose="05050102010706020507" pitchFamily="18" charset="2"/>
              </a:rPr>
              <a:t>*</a:t>
            </a:r>
            <a:r>
              <a:rPr lang="zh-CN" altLang="en-US" b="1" dirty="0">
                <a:latin typeface="宋体" panose="02010600030101010101" pitchFamily="2" charset="-122"/>
              </a:rPr>
              <a:t>中的一个字，而不一定是单个字符；</a:t>
            </a:r>
            <a:endParaRPr lang="zh-CN" altLang="en-US" b="1" dirty="0">
              <a:latin typeface="宋体" panose="02010600030101010101" pitchFamily="2" charset="-122"/>
            </a:endParaRPr>
          </a:p>
          <a:p>
            <a:pPr algn="just" eaLnBrk="1" hangingPunct="1">
              <a:spcBef>
                <a:spcPct val="40000"/>
              </a:spcBef>
              <a:buNone/>
            </a:pPr>
            <a:r>
              <a:rPr lang="zh-CN" altLang="en-US" b="1" dirty="0"/>
              <a:t>  </a:t>
            </a:r>
            <a:r>
              <a:rPr lang="en-US" altLang="zh-CN" b="1" dirty="0"/>
              <a:t>2 </a:t>
            </a:r>
            <a:r>
              <a:rPr lang="zh-CN" altLang="en-US" b="1" dirty="0">
                <a:latin typeface="宋体" panose="02010600030101010101" pitchFamily="2" charset="-122"/>
              </a:rPr>
              <a:t>同一个字可能出现在同状态射出的多条弧上。</a:t>
            </a:r>
            <a:endParaRPr lang="zh-CN" altLang="en-US" b="1" dirty="0">
              <a:latin typeface="宋体" panose="02010600030101010101" pitchFamily="2" charset="-122"/>
            </a:endParaRPr>
          </a:p>
          <a:p>
            <a:pPr algn="just" eaLnBrk="1" hangingPunct="1">
              <a:lnSpc>
                <a:spcPct val="140000"/>
              </a:lnSpc>
            </a:pPr>
            <a:r>
              <a:rPr lang="en-US" altLang="zh-CN" b="1" dirty="0"/>
              <a:t>DFA</a:t>
            </a:r>
            <a:r>
              <a:rPr lang="zh-CN" altLang="en-US" b="1" dirty="0">
                <a:latin typeface="宋体" panose="02010600030101010101" pitchFamily="2" charset="-122"/>
              </a:rPr>
              <a:t>是</a:t>
            </a:r>
            <a:r>
              <a:rPr lang="en-US" altLang="zh-CN" b="1" dirty="0"/>
              <a:t>NFA</a:t>
            </a:r>
            <a:r>
              <a:rPr lang="zh-CN" altLang="en-US" b="1" dirty="0">
                <a:latin typeface="宋体" panose="02010600030101010101" pitchFamily="2" charset="-122"/>
              </a:rPr>
              <a:t>的特例。</a:t>
            </a:r>
            <a:endParaRPr lang="zh-CN" altLang="en-US"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7">
                                            <p:txEl>
                                              <p:charRg st="0" end="19"/>
                                            </p:txEl>
                                          </p:spTgt>
                                        </p:tgtEl>
                                        <p:attrNameLst>
                                          <p:attrName>style.visibility</p:attrName>
                                        </p:attrNameLst>
                                      </p:cBhvr>
                                      <p:to>
                                        <p:strVal val="visible"/>
                                      </p:to>
                                    </p:set>
                                    <p:animEffect transition="in" filter="dissolve">
                                      <p:cBhvr>
                                        <p:cTn id="7" dur="500"/>
                                        <p:tgtEl>
                                          <p:spTgt spid="41987">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7">
                                            <p:txEl>
                                              <p:charRg st="19" end="50"/>
                                            </p:txEl>
                                          </p:spTgt>
                                        </p:tgtEl>
                                        <p:attrNameLst>
                                          <p:attrName>style.visibility</p:attrName>
                                        </p:attrNameLst>
                                      </p:cBhvr>
                                      <p:to>
                                        <p:strVal val="visible"/>
                                      </p:to>
                                    </p:set>
                                    <p:animEffect transition="in" filter="dissolve">
                                      <p:cBhvr>
                                        <p:cTn id="12" dur="500"/>
                                        <p:tgtEl>
                                          <p:spTgt spid="41987">
                                            <p:txEl>
                                              <p:charRg st="19"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987">
                                            <p:txEl>
                                              <p:charRg st="50" end="75"/>
                                            </p:txEl>
                                          </p:spTgt>
                                        </p:tgtEl>
                                        <p:attrNameLst>
                                          <p:attrName>style.visibility</p:attrName>
                                        </p:attrNameLst>
                                      </p:cBhvr>
                                      <p:to>
                                        <p:strVal val="visible"/>
                                      </p:to>
                                    </p:set>
                                    <p:animEffect transition="in" filter="dissolve">
                                      <p:cBhvr>
                                        <p:cTn id="17" dur="500"/>
                                        <p:tgtEl>
                                          <p:spTgt spid="41987">
                                            <p:txEl>
                                              <p:charRg st="50"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987">
                                            <p:txEl>
                                              <p:charRg st="75" end="87"/>
                                            </p:txEl>
                                          </p:spTgt>
                                        </p:tgtEl>
                                        <p:attrNameLst>
                                          <p:attrName>style.visibility</p:attrName>
                                        </p:attrNameLst>
                                      </p:cBhvr>
                                      <p:to>
                                        <p:strVal val="visible"/>
                                      </p:to>
                                    </p:set>
                                    <p:animEffect transition="in" filter="dissolve">
                                      <p:cBhvr>
                                        <p:cTn id="22" dur="500"/>
                                        <p:tgtEl>
                                          <p:spTgt spid="41987">
                                            <p:txEl>
                                              <p:charRg st="75"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grpSp>
        <p:nvGrpSpPr>
          <p:cNvPr id="2" name="Group 30"/>
          <p:cNvGrpSpPr/>
          <p:nvPr/>
        </p:nvGrpSpPr>
        <p:grpSpPr>
          <a:xfrm>
            <a:off x="685800" y="990600"/>
            <a:ext cx="3886200" cy="2832100"/>
            <a:chOff x="432" y="624"/>
            <a:chExt cx="2448" cy="1784"/>
          </a:xfrm>
        </p:grpSpPr>
        <p:sp>
          <p:nvSpPr>
            <p:cNvPr id="50179" name="Oval 3"/>
            <p:cNvSpPr/>
            <p:nvPr/>
          </p:nvSpPr>
          <p:spPr>
            <a:xfrm>
              <a:off x="432" y="988"/>
              <a:ext cx="399" cy="355"/>
            </a:xfrm>
            <a:prstGeom prst="ellipse">
              <a:avLst/>
            </a:prstGeom>
            <a:noFill/>
            <a:ln w="1270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50180" name="Oval 4"/>
            <p:cNvSpPr/>
            <p:nvPr/>
          </p:nvSpPr>
          <p:spPr>
            <a:xfrm>
              <a:off x="432" y="2002"/>
              <a:ext cx="399" cy="355"/>
            </a:xfrm>
            <a:prstGeom prst="ellipse">
              <a:avLst/>
            </a:prstGeom>
            <a:noFill/>
            <a:ln w="60325" cap="flat" cmpd="thickThin">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50181" name="Oval 5"/>
            <p:cNvSpPr/>
            <p:nvPr/>
          </p:nvSpPr>
          <p:spPr>
            <a:xfrm>
              <a:off x="1631" y="988"/>
              <a:ext cx="399" cy="355"/>
            </a:xfrm>
            <a:prstGeom prst="ellipse">
              <a:avLst/>
            </a:prstGeom>
            <a:noFill/>
            <a:ln w="60325" cap="flat" cmpd="thickThin">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50182" name="Rectangle 6"/>
            <p:cNvSpPr/>
            <p:nvPr/>
          </p:nvSpPr>
          <p:spPr>
            <a:xfrm>
              <a:off x="632" y="683"/>
              <a:ext cx="549" cy="355"/>
            </a:xfrm>
            <a:prstGeom prst="rect">
              <a:avLst/>
            </a:prstGeom>
            <a:noFill/>
            <a:ln w="12700">
              <a:noFill/>
            </a:ln>
          </p:spPr>
          <p:txBody>
            <a:bodyPr wrap="none" anchor="ctr"/>
            <a:p>
              <a:pPr algn="ctr"/>
              <a:r>
                <a:rPr lang="en-US" altLang="zh-CN" sz="2800" b="1" u="none" dirty="0">
                  <a:solidFill>
                    <a:schemeClr val="tx1"/>
                  </a:solidFill>
                  <a:latin typeface="Times New Roman" panose="02020603050405020304" pitchFamily="18" charset="0"/>
                </a:rPr>
                <a:t>   a</a:t>
              </a:r>
              <a:r>
                <a:rPr lang="zh-CN" altLang="en-US" sz="2800" b="1" u="none" dirty="0">
                  <a:solidFill>
                    <a:schemeClr val="tx1"/>
                  </a:solidFill>
                  <a:latin typeface="Times New Roman" panose="02020603050405020304" pitchFamily="18" charset="0"/>
                </a:rPr>
                <a:t>，</a:t>
              </a: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50183" name="Rectangle 7"/>
            <p:cNvSpPr/>
            <p:nvPr/>
          </p:nvSpPr>
          <p:spPr>
            <a:xfrm>
              <a:off x="982" y="1140"/>
              <a:ext cx="549" cy="355"/>
            </a:xfrm>
            <a:prstGeom prst="rect">
              <a:avLst/>
            </a:prstGeom>
            <a:noFill/>
            <a:ln w="12700">
              <a:noFill/>
            </a:ln>
          </p:spPr>
          <p:txBody>
            <a:bodyPr wrap="none" anchor="ctr"/>
            <a:p>
              <a:pPr algn="ctr"/>
              <a:r>
                <a:rPr lang="en-US" altLang="zh-CN" sz="2800" b="1" u="none" dirty="0">
                  <a:solidFill>
                    <a:schemeClr val="tx1"/>
                  </a:solidFill>
                  <a:latin typeface="Times New Roman" panose="02020603050405020304" pitchFamily="18" charset="0"/>
                </a:rPr>
                <a:t>aa</a:t>
              </a:r>
              <a:endParaRPr lang="en-US" altLang="zh-CN" sz="2400" b="1" u="none" dirty="0">
                <a:solidFill>
                  <a:schemeClr val="tx1"/>
                </a:solidFill>
                <a:latin typeface="Times New Roman" panose="02020603050405020304" pitchFamily="18" charset="0"/>
              </a:endParaRPr>
            </a:p>
          </p:txBody>
        </p:sp>
        <p:sp>
          <p:nvSpPr>
            <p:cNvPr id="50184" name="Rectangle 8"/>
            <p:cNvSpPr/>
            <p:nvPr/>
          </p:nvSpPr>
          <p:spPr>
            <a:xfrm>
              <a:off x="2330" y="1038"/>
              <a:ext cx="550" cy="355"/>
            </a:xfrm>
            <a:prstGeom prst="rect">
              <a:avLst/>
            </a:prstGeom>
            <a:noFill/>
            <a:ln w="12700">
              <a:noFill/>
            </a:ln>
          </p:spPr>
          <p:txBody>
            <a:bodyPr wrap="none" anchor="ctr"/>
            <a:p>
              <a:pPr algn="ctr"/>
              <a:r>
                <a:rPr lang="en-US" altLang="zh-CN" sz="2800" b="1" u="none" dirty="0">
                  <a:solidFill>
                    <a:schemeClr val="tx1"/>
                  </a:solidFill>
                  <a:latin typeface="Times New Roman" panose="02020603050405020304" pitchFamily="18" charset="0"/>
                </a:rPr>
                <a:t>a</a:t>
              </a:r>
              <a:r>
                <a:rPr lang="zh-CN" altLang="en-US" sz="2800" b="1" u="none" dirty="0">
                  <a:solidFill>
                    <a:schemeClr val="tx1"/>
                  </a:solidFill>
                  <a:latin typeface="Times New Roman" panose="02020603050405020304" pitchFamily="18" charset="0"/>
                </a:rPr>
                <a:t>，</a:t>
              </a: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50185" name="Rectangle 9"/>
            <p:cNvSpPr/>
            <p:nvPr/>
          </p:nvSpPr>
          <p:spPr>
            <a:xfrm>
              <a:off x="532" y="1444"/>
              <a:ext cx="549" cy="355"/>
            </a:xfrm>
            <a:prstGeom prst="rect">
              <a:avLst/>
            </a:prstGeom>
            <a:noFill/>
            <a:ln w="12700">
              <a:noFill/>
            </a:ln>
          </p:spPr>
          <p:txBody>
            <a:bodyPr wrap="none" anchor="ctr"/>
            <a:p>
              <a:pPr algn="ctr"/>
              <a:r>
                <a:rPr lang="en-US" altLang="zh-CN" sz="2800" b="1" u="none" dirty="0">
                  <a:solidFill>
                    <a:schemeClr val="tx1"/>
                  </a:solidFill>
                  <a:latin typeface="Times New Roman" panose="02020603050405020304" pitchFamily="18" charset="0"/>
                </a:rPr>
                <a:t>bb</a:t>
              </a:r>
              <a:endParaRPr lang="en-US" altLang="zh-CN" sz="2400" b="1" u="none" dirty="0">
                <a:solidFill>
                  <a:schemeClr val="tx1"/>
                </a:solidFill>
                <a:latin typeface="Times New Roman" panose="02020603050405020304" pitchFamily="18" charset="0"/>
              </a:endParaRPr>
            </a:p>
          </p:txBody>
        </p:sp>
        <p:sp>
          <p:nvSpPr>
            <p:cNvPr id="50186" name="Rectangle 10"/>
            <p:cNvSpPr/>
            <p:nvPr/>
          </p:nvSpPr>
          <p:spPr>
            <a:xfrm>
              <a:off x="1131" y="2053"/>
              <a:ext cx="550" cy="355"/>
            </a:xfrm>
            <a:prstGeom prst="rect">
              <a:avLst/>
            </a:prstGeom>
            <a:noFill/>
            <a:ln w="12700">
              <a:noFill/>
            </a:ln>
          </p:spPr>
          <p:txBody>
            <a:bodyPr wrap="none" anchor="ctr"/>
            <a:p>
              <a:pPr algn="ctr"/>
              <a:r>
                <a:rPr lang="en-US" altLang="zh-CN" sz="2800" b="1" u="none" dirty="0">
                  <a:solidFill>
                    <a:schemeClr val="tx1"/>
                  </a:solidFill>
                  <a:latin typeface="Times New Roman" panose="02020603050405020304" pitchFamily="18" charset="0"/>
                </a:rPr>
                <a:t>a</a:t>
              </a:r>
              <a:r>
                <a:rPr lang="zh-CN" altLang="en-US" sz="2800" b="1" u="none" dirty="0">
                  <a:solidFill>
                    <a:schemeClr val="tx1"/>
                  </a:solidFill>
                  <a:latin typeface="Times New Roman" panose="02020603050405020304" pitchFamily="18" charset="0"/>
                </a:rPr>
                <a:t>，</a:t>
              </a: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50187" name="Line 11"/>
            <p:cNvSpPr/>
            <p:nvPr/>
          </p:nvSpPr>
          <p:spPr>
            <a:xfrm>
              <a:off x="831" y="1190"/>
              <a:ext cx="800" cy="0"/>
            </a:xfrm>
            <a:prstGeom prst="line">
              <a:avLst/>
            </a:prstGeom>
            <a:ln w="12700" cap="flat" cmpd="sng">
              <a:solidFill>
                <a:schemeClr val="tx1"/>
              </a:solidFill>
              <a:prstDash val="solid"/>
              <a:round/>
              <a:headEnd type="none" w="med" len="med"/>
              <a:tailEnd type="stealth" w="lg" len="lg"/>
            </a:ln>
          </p:spPr>
        </p:sp>
        <p:sp>
          <p:nvSpPr>
            <p:cNvPr id="50188" name="Line 12"/>
            <p:cNvSpPr/>
            <p:nvPr/>
          </p:nvSpPr>
          <p:spPr>
            <a:xfrm>
              <a:off x="632" y="1343"/>
              <a:ext cx="0" cy="608"/>
            </a:xfrm>
            <a:prstGeom prst="line">
              <a:avLst/>
            </a:prstGeom>
            <a:ln w="12700" cap="flat" cmpd="sng">
              <a:solidFill>
                <a:schemeClr val="tx1"/>
              </a:solidFill>
              <a:prstDash val="solid"/>
              <a:round/>
              <a:headEnd type="none" w="med" len="med"/>
              <a:tailEnd type="stealth" w="lg" len="lg"/>
            </a:ln>
          </p:spPr>
        </p:sp>
        <p:sp>
          <p:nvSpPr>
            <p:cNvPr id="50189" name="Freeform 13"/>
            <p:cNvSpPr/>
            <p:nvPr/>
          </p:nvSpPr>
          <p:spPr>
            <a:xfrm>
              <a:off x="482" y="624"/>
              <a:ext cx="300" cy="465"/>
            </a:xfrm>
            <a:custGeom>
              <a:avLst/>
              <a:gdLst/>
              <a:ahLst/>
              <a:cxnLst>
                <a:cxn ang="0">
                  <a:pos x="369" y="612"/>
                </a:cxn>
                <a:cxn ang="0">
                  <a:pos x="184" y="8"/>
                </a:cxn>
                <a:cxn ang="0">
                  <a:pos x="0" y="546"/>
                </a:cxn>
              </a:cxnLst>
              <a:pathLst>
                <a:path w="288" h="440">
                  <a:moveTo>
                    <a:pt x="288" y="440"/>
                  </a:moveTo>
                  <a:cubicBezTo>
                    <a:pt x="240" y="228"/>
                    <a:pt x="192" y="16"/>
                    <a:pt x="144" y="8"/>
                  </a:cubicBezTo>
                  <a:cubicBezTo>
                    <a:pt x="96" y="0"/>
                    <a:pt x="48" y="196"/>
                    <a:pt x="0" y="392"/>
                  </a:cubicBezTo>
                </a:path>
              </a:pathLst>
            </a:custGeom>
            <a:noFill/>
            <a:ln w="12700" cap="flat" cmpd="sng">
              <a:solidFill>
                <a:schemeClr val="tx1"/>
              </a:solidFill>
              <a:prstDash val="solid"/>
              <a:round/>
              <a:headEnd type="none" w="med" len="med"/>
              <a:tailEnd type="stealth" w="lg" len="lg"/>
            </a:ln>
          </p:spPr>
          <p:txBody>
            <a:bodyPr/>
            <a:p>
              <a:endParaRPr lang="zh-CN" altLang="en-US"/>
            </a:p>
          </p:txBody>
        </p:sp>
        <p:sp>
          <p:nvSpPr>
            <p:cNvPr id="50190" name="Freeform 14"/>
            <p:cNvSpPr/>
            <p:nvPr/>
          </p:nvSpPr>
          <p:spPr>
            <a:xfrm>
              <a:off x="732" y="2053"/>
              <a:ext cx="458" cy="254"/>
            </a:xfrm>
            <a:custGeom>
              <a:avLst/>
              <a:gdLst/>
              <a:ahLst/>
              <a:cxnLst>
                <a:cxn ang="0">
                  <a:pos x="0" y="339"/>
                </a:cxn>
                <a:cxn ang="0">
                  <a:pos x="550" y="202"/>
                </a:cxn>
                <a:cxn ang="0">
                  <a:pos x="60" y="0"/>
                </a:cxn>
              </a:cxnLst>
              <a:pathLst>
                <a:path w="440" h="240">
                  <a:moveTo>
                    <a:pt x="0" y="240"/>
                  </a:moveTo>
                  <a:cubicBezTo>
                    <a:pt x="212" y="212"/>
                    <a:pt x="424" y="184"/>
                    <a:pt x="432" y="144"/>
                  </a:cubicBezTo>
                  <a:cubicBezTo>
                    <a:pt x="440" y="104"/>
                    <a:pt x="244" y="52"/>
                    <a:pt x="48" y="0"/>
                  </a:cubicBezTo>
                </a:path>
              </a:pathLst>
            </a:custGeom>
            <a:noFill/>
            <a:ln w="12700" cap="flat" cmpd="sng">
              <a:solidFill>
                <a:schemeClr val="tx1"/>
              </a:solidFill>
              <a:prstDash val="solid"/>
              <a:round/>
              <a:headEnd type="none" w="med" len="med"/>
              <a:tailEnd type="stealth" w="lg" len="lg"/>
            </a:ln>
          </p:spPr>
          <p:txBody>
            <a:bodyPr/>
            <a:p>
              <a:endParaRPr lang="zh-CN" altLang="en-US"/>
            </a:p>
          </p:txBody>
        </p:sp>
        <p:sp>
          <p:nvSpPr>
            <p:cNvPr id="50191" name="Freeform 15"/>
            <p:cNvSpPr/>
            <p:nvPr/>
          </p:nvSpPr>
          <p:spPr>
            <a:xfrm>
              <a:off x="1931" y="988"/>
              <a:ext cx="449" cy="355"/>
            </a:xfrm>
            <a:custGeom>
              <a:avLst/>
              <a:gdLst/>
              <a:ahLst/>
              <a:cxnLst>
                <a:cxn ang="0">
                  <a:pos x="0" y="2515"/>
                </a:cxn>
                <a:cxn ang="0">
                  <a:pos x="545" y="1507"/>
                </a:cxn>
                <a:cxn ang="0">
                  <a:pos x="0" y="0"/>
                </a:cxn>
              </a:cxnLst>
              <a:pathLst>
                <a:path w="432" h="240">
                  <a:moveTo>
                    <a:pt x="0" y="240"/>
                  </a:moveTo>
                  <a:cubicBezTo>
                    <a:pt x="216" y="212"/>
                    <a:pt x="432" y="184"/>
                    <a:pt x="432" y="144"/>
                  </a:cubicBezTo>
                  <a:cubicBezTo>
                    <a:pt x="432" y="104"/>
                    <a:pt x="216" y="52"/>
                    <a:pt x="0" y="0"/>
                  </a:cubicBezTo>
                </a:path>
              </a:pathLst>
            </a:custGeom>
            <a:noFill/>
            <a:ln w="12700" cap="flat" cmpd="sng">
              <a:solidFill>
                <a:schemeClr val="tx1"/>
              </a:solidFill>
              <a:prstDash val="solid"/>
              <a:round/>
              <a:headEnd type="none" w="med" len="med"/>
              <a:tailEnd type="stealth" w="lg" len="lg"/>
            </a:ln>
          </p:spPr>
          <p:txBody>
            <a:bodyPr/>
            <a:p>
              <a:endParaRPr lang="zh-CN" altLang="en-US"/>
            </a:p>
          </p:txBody>
        </p:sp>
      </p:grpSp>
      <p:grpSp>
        <p:nvGrpSpPr>
          <p:cNvPr id="3" name="Group 16"/>
          <p:cNvGrpSpPr/>
          <p:nvPr/>
        </p:nvGrpSpPr>
        <p:grpSpPr>
          <a:xfrm>
            <a:off x="533400" y="4495800"/>
            <a:ext cx="4495800" cy="1676400"/>
            <a:chOff x="2928" y="3072"/>
            <a:chExt cx="2688" cy="960"/>
          </a:xfrm>
        </p:grpSpPr>
        <p:sp>
          <p:nvSpPr>
            <p:cNvPr id="50193" name="Oval 17"/>
            <p:cNvSpPr/>
            <p:nvPr/>
          </p:nvSpPr>
          <p:spPr>
            <a:xfrm>
              <a:off x="2928"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50194" name="Oval 18"/>
            <p:cNvSpPr/>
            <p:nvPr/>
          </p:nvSpPr>
          <p:spPr>
            <a:xfrm>
              <a:off x="4080"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50195" name="Line 19"/>
            <p:cNvSpPr/>
            <p:nvPr/>
          </p:nvSpPr>
          <p:spPr>
            <a:xfrm>
              <a:off x="3311" y="3360"/>
              <a:ext cx="769" cy="0"/>
            </a:xfrm>
            <a:prstGeom prst="line">
              <a:avLst/>
            </a:prstGeom>
            <a:ln w="19050" cap="flat" cmpd="sng">
              <a:solidFill>
                <a:schemeClr val="tx1"/>
              </a:solidFill>
              <a:prstDash val="solid"/>
              <a:round/>
              <a:headEnd type="none" w="med" len="med"/>
              <a:tailEnd type="stealth" w="lg" len="lg"/>
            </a:ln>
          </p:spPr>
        </p:sp>
        <p:sp>
          <p:nvSpPr>
            <p:cNvPr id="50196" name="Oval 20"/>
            <p:cNvSpPr/>
            <p:nvPr/>
          </p:nvSpPr>
          <p:spPr>
            <a:xfrm>
              <a:off x="5233" y="3168"/>
              <a:ext cx="383" cy="336"/>
            </a:xfrm>
            <a:prstGeom prst="ellipse">
              <a:avLst/>
            </a:prstGeom>
            <a:noFill/>
            <a:ln w="57150" cap="flat" cmpd="thickThin">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50197" name="Line 21"/>
            <p:cNvSpPr/>
            <p:nvPr/>
          </p:nvSpPr>
          <p:spPr>
            <a:xfrm>
              <a:off x="4464" y="3360"/>
              <a:ext cx="769" cy="0"/>
            </a:xfrm>
            <a:prstGeom prst="line">
              <a:avLst/>
            </a:prstGeom>
            <a:ln w="19050" cap="flat" cmpd="sng">
              <a:solidFill>
                <a:schemeClr val="tx1"/>
              </a:solidFill>
              <a:prstDash val="solid"/>
              <a:round/>
              <a:headEnd type="none" w="med" len="med"/>
              <a:tailEnd type="stealth" w="lg" len="lg"/>
            </a:ln>
          </p:spPr>
        </p:sp>
        <p:sp>
          <p:nvSpPr>
            <p:cNvPr id="50198" name="Rectangle 22"/>
            <p:cNvSpPr/>
            <p:nvPr/>
          </p:nvSpPr>
          <p:spPr>
            <a:xfrm>
              <a:off x="3408"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50199" name="Rectangle 23"/>
            <p:cNvSpPr/>
            <p:nvPr/>
          </p:nvSpPr>
          <p:spPr>
            <a:xfrm>
              <a:off x="4560"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50200" name="Freeform 24"/>
            <p:cNvSpPr/>
            <p:nvPr/>
          </p:nvSpPr>
          <p:spPr>
            <a:xfrm>
              <a:off x="3024" y="3456"/>
              <a:ext cx="240" cy="392"/>
            </a:xfrm>
            <a:custGeom>
              <a:avLst/>
              <a:gdLst/>
              <a:ahLst/>
              <a:cxnLst>
                <a:cxn ang="0">
                  <a:pos x="240" y="0"/>
                </a:cxn>
                <a:cxn ang="0">
                  <a:pos x="144" y="384"/>
                </a:cxn>
                <a:cxn ang="0">
                  <a:pos x="0" y="48"/>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50201" name="Freeform 25"/>
            <p:cNvSpPr/>
            <p:nvPr/>
          </p:nvSpPr>
          <p:spPr>
            <a:xfrm>
              <a:off x="4224" y="3456"/>
              <a:ext cx="240" cy="392"/>
            </a:xfrm>
            <a:custGeom>
              <a:avLst/>
              <a:gdLst/>
              <a:ahLst/>
              <a:cxnLst>
                <a:cxn ang="0">
                  <a:pos x="240" y="0"/>
                </a:cxn>
                <a:cxn ang="0">
                  <a:pos x="144" y="384"/>
                </a:cxn>
                <a:cxn ang="0">
                  <a:pos x="0" y="48"/>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50202" name="Rectangle 26"/>
            <p:cNvSpPr/>
            <p:nvPr/>
          </p:nvSpPr>
          <p:spPr>
            <a:xfrm>
              <a:off x="3024" y="369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50203" name="Rectangle 27"/>
            <p:cNvSpPr/>
            <p:nvPr/>
          </p:nvSpPr>
          <p:spPr>
            <a:xfrm>
              <a:off x="4272" y="369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grpSp>
      <p:sp>
        <p:nvSpPr>
          <p:cNvPr id="43036" name="Rectangle 28"/>
          <p:cNvSpPr/>
          <p:nvPr/>
        </p:nvSpPr>
        <p:spPr>
          <a:xfrm>
            <a:off x="4859338" y="1828800"/>
            <a:ext cx="4105275" cy="990600"/>
          </a:xfrm>
          <a:prstGeom prst="rect">
            <a:avLst/>
          </a:prstGeom>
          <a:noFill/>
          <a:ln w="19050">
            <a:noFill/>
          </a:ln>
        </p:spPr>
        <p:txBody>
          <a:bodyPr wrap="none" anchor="ctr"/>
          <a:p>
            <a:pPr algn="ctr"/>
            <a:r>
              <a:rPr lang="zh-CN" altLang="en-US" sz="3200" b="1" u="none" dirty="0">
                <a:solidFill>
                  <a:schemeClr val="tx1"/>
                </a:solidFill>
                <a:latin typeface="宋体" panose="02010600030101010101" pitchFamily="2" charset="-122"/>
              </a:rPr>
              <a:t>识别所有含相继两个</a:t>
            </a:r>
            <a:r>
              <a:rPr lang="en-US" altLang="zh-CN" sz="3200" b="1" u="none" dirty="0">
                <a:solidFill>
                  <a:schemeClr val="tx1"/>
                </a:solidFill>
                <a:latin typeface="Times New Roman" panose="02020603050405020304" pitchFamily="18" charset="0"/>
              </a:rPr>
              <a:t>a</a:t>
            </a:r>
            <a:endParaRPr lang="en-US" altLang="zh-CN" sz="3200" b="1" u="none" dirty="0">
              <a:solidFill>
                <a:schemeClr val="tx1"/>
              </a:solidFill>
              <a:latin typeface="Times New Roman" panose="02020603050405020304" pitchFamily="18" charset="0"/>
            </a:endParaRPr>
          </a:p>
          <a:p>
            <a:pPr algn="ctr"/>
            <a:r>
              <a:rPr lang="zh-CN" altLang="en-US" sz="3200" b="1" u="none" dirty="0">
                <a:solidFill>
                  <a:schemeClr val="tx1"/>
                </a:solidFill>
                <a:latin typeface="宋体" panose="02010600030101010101" pitchFamily="2" charset="-122"/>
              </a:rPr>
              <a:t>或相继两个</a:t>
            </a:r>
            <a:r>
              <a:rPr lang="en-US" altLang="zh-CN" sz="3200" b="1" u="none" dirty="0">
                <a:solidFill>
                  <a:schemeClr val="tx1"/>
                </a:solidFill>
                <a:latin typeface="Times New Roman" panose="02020603050405020304" pitchFamily="18" charset="0"/>
              </a:rPr>
              <a:t>b</a:t>
            </a:r>
            <a:r>
              <a:rPr lang="zh-CN" altLang="en-US" sz="3200" b="1" u="none" dirty="0">
                <a:solidFill>
                  <a:schemeClr val="tx1"/>
                </a:solidFill>
                <a:latin typeface="宋体" panose="02010600030101010101" pitchFamily="2" charset="-122"/>
              </a:rPr>
              <a:t>的字</a:t>
            </a:r>
            <a:endParaRPr lang="zh-CN" altLang="en-US" sz="3200" b="1" u="none" dirty="0">
              <a:solidFill>
                <a:schemeClr val="tx1"/>
              </a:solidFill>
              <a:latin typeface="宋体" panose="02010600030101010101" pitchFamily="2" charset="-122"/>
            </a:endParaRPr>
          </a:p>
        </p:txBody>
      </p:sp>
      <p:sp>
        <p:nvSpPr>
          <p:cNvPr id="43037" name="Rectangle 29"/>
          <p:cNvSpPr/>
          <p:nvPr/>
        </p:nvSpPr>
        <p:spPr>
          <a:xfrm>
            <a:off x="5410200" y="4419600"/>
            <a:ext cx="3352800" cy="990600"/>
          </a:xfrm>
          <a:prstGeom prst="rect">
            <a:avLst/>
          </a:prstGeom>
          <a:noFill/>
          <a:ln w="19050">
            <a:noFill/>
          </a:ln>
        </p:spPr>
        <p:txBody>
          <a:bodyPr wrap="none" anchor="ctr"/>
          <a:p>
            <a:pPr algn="ctr"/>
            <a:r>
              <a:rPr lang="en-US" altLang="zh-CN" sz="3200" b="1" u="none" dirty="0">
                <a:solidFill>
                  <a:schemeClr val="tx1"/>
                </a:solidFill>
                <a:latin typeface="Times New Roman" panose="02020603050405020304" pitchFamily="18" charset="0"/>
              </a:rPr>
              <a:t>{a</a:t>
            </a:r>
            <a:r>
              <a:rPr lang="en-US" altLang="zh-CN" sz="3200" b="1" u="none" baseline="30000" dirty="0">
                <a:solidFill>
                  <a:schemeClr val="tx1"/>
                </a:solidFill>
                <a:latin typeface="Times New Roman" panose="02020603050405020304" pitchFamily="18" charset="0"/>
              </a:rPr>
              <a:t>m</a:t>
            </a:r>
            <a:r>
              <a:rPr lang="en-US" altLang="zh-CN" sz="3200" b="1" u="none" dirty="0">
                <a:solidFill>
                  <a:schemeClr val="tx1"/>
                </a:solidFill>
                <a:latin typeface="Times New Roman" panose="02020603050405020304" pitchFamily="18" charset="0"/>
              </a:rPr>
              <a:t>b</a:t>
            </a:r>
            <a:r>
              <a:rPr lang="en-US" altLang="zh-CN" sz="3200" b="1" u="none" baseline="30000" dirty="0">
                <a:solidFill>
                  <a:schemeClr val="tx1"/>
                </a:solidFill>
                <a:latin typeface="Times New Roman" panose="02020603050405020304" pitchFamily="18" charset="0"/>
              </a:rPr>
              <a:t>n </a:t>
            </a:r>
            <a:r>
              <a:rPr lang="en-US" altLang="zh-CN" sz="3200" b="1" u="none" dirty="0">
                <a:solidFill>
                  <a:schemeClr val="tx1"/>
                </a:solidFill>
                <a:latin typeface="Times New Roman" panose="02020603050405020304" pitchFamily="18" charset="0"/>
              </a:rPr>
              <a:t>| m</a:t>
            </a:r>
            <a:r>
              <a:rPr lang="zh-CN" altLang="en-US" sz="3200" b="1" u="none" dirty="0">
                <a:solidFill>
                  <a:schemeClr val="tx1"/>
                </a:solidFill>
                <a:latin typeface="Times New Roman" panose="02020603050405020304" pitchFamily="18" charset="0"/>
              </a:rPr>
              <a:t>，</a:t>
            </a:r>
            <a:r>
              <a:rPr lang="en-US" altLang="zh-CN" sz="3200" b="1" u="none" dirty="0">
                <a:solidFill>
                  <a:schemeClr val="tx1"/>
                </a:solidFill>
                <a:latin typeface="Times New Roman" panose="02020603050405020304" pitchFamily="18" charset="0"/>
              </a:rPr>
              <a:t>n</a:t>
            </a:r>
            <a:r>
              <a:rPr lang="en-US" altLang="zh-CN" sz="3200" b="1" u="none" dirty="0">
                <a:solidFill>
                  <a:schemeClr val="tx1"/>
                </a:solidFill>
                <a:latin typeface="Times New Roman" panose="02020603050405020304" pitchFamily="18" charset="0"/>
                <a:sym typeface="Symbol" panose="05050102010706020507" pitchFamily="18" charset="2"/>
              </a:rPr>
              <a:t>1</a:t>
            </a:r>
            <a:r>
              <a:rPr lang="en-US" altLang="zh-CN" sz="3200" b="1" u="none" dirty="0">
                <a:solidFill>
                  <a:schemeClr val="tx1"/>
                </a:solidFill>
                <a:latin typeface="Times New Roman" panose="02020603050405020304" pitchFamily="18" charset="0"/>
              </a:rPr>
              <a:t>}</a:t>
            </a:r>
            <a:endParaRPr lang="en-US" altLang="zh-CN" sz="3200" b="1" u="none" dirty="0">
              <a:solidFill>
                <a:schemeClr val="tx1"/>
              </a:solidFill>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3036"/>
                                        </p:tgtEl>
                                        <p:attrNameLst>
                                          <p:attrName>style.visibility</p:attrName>
                                        </p:attrNameLst>
                                      </p:cBhvr>
                                      <p:to>
                                        <p:strVal val="visible"/>
                                      </p:to>
                                    </p:set>
                                    <p:anim calcmode="lin" valueType="num">
                                      <p:cBhvr>
                                        <p:cTn id="13" dur="500" fill="hold"/>
                                        <p:tgtEl>
                                          <p:spTgt spid="43036"/>
                                        </p:tgtEl>
                                        <p:attrNameLst>
                                          <p:attrName>ppt_w</p:attrName>
                                        </p:attrNameLst>
                                      </p:cBhvr>
                                      <p:tavLst>
                                        <p:tav tm="0">
                                          <p:val>
                                            <p:fltVal val="0.000000"/>
                                          </p:val>
                                        </p:tav>
                                        <p:tav tm="100000">
                                          <p:val>
                                            <p:strVal val="#ppt_w"/>
                                          </p:val>
                                        </p:tav>
                                      </p:tavLst>
                                    </p:anim>
                                    <p:anim calcmode="lin" valueType="num">
                                      <p:cBhvr>
                                        <p:cTn id="14" dur="500" fill="hold"/>
                                        <p:tgtEl>
                                          <p:spTgt spid="4303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00000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3037"/>
                                        </p:tgtEl>
                                        <p:attrNameLst>
                                          <p:attrName>style.visibility</p:attrName>
                                        </p:attrNameLst>
                                      </p:cBhvr>
                                      <p:to>
                                        <p:strVal val="visible"/>
                                      </p:to>
                                    </p:set>
                                    <p:anim calcmode="lin" valueType="num">
                                      <p:cBhvr>
                                        <p:cTn id="25" dur="500" fill="hold"/>
                                        <p:tgtEl>
                                          <p:spTgt spid="43037"/>
                                        </p:tgtEl>
                                        <p:attrNameLst>
                                          <p:attrName>ppt_w</p:attrName>
                                        </p:attrNameLst>
                                      </p:cBhvr>
                                      <p:tavLst>
                                        <p:tav tm="0">
                                          <p:val>
                                            <p:fltVal val="0.000000"/>
                                          </p:val>
                                        </p:tav>
                                        <p:tav tm="100000">
                                          <p:val>
                                            <p:strVal val="#ppt_w"/>
                                          </p:val>
                                        </p:tav>
                                      </p:tavLst>
                                    </p:anim>
                                    <p:anim calcmode="lin" valueType="num">
                                      <p:cBhvr>
                                        <p:cTn id="26" dur="500" fill="hold"/>
                                        <p:tgtEl>
                                          <p:spTgt spid="430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6" grpId="0"/>
      <p:bldP spid="430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44035" name="Rectangle 3"/>
          <p:cNvSpPr>
            <a:spLocks noGrp="1"/>
          </p:cNvSpPr>
          <p:nvPr>
            <p:ph idx="1"/>
          </p:nvPr>
        </p:nvSpPr>
        <p:spPr>
          <a:xfrm>
            <a:off x="762000" y="1752600"/>
            <a:ext cx="7772400" cy="4114800"/>
          </a:xfrm>
        </p:spPr>
        <p:txBody>
          <a:bodyPr vert="horz" wrap="square" lIns="91440" tIns="45720" rIns="91440" bIns="45720" anchor="t"/>
          <a:p>
            <a:pPr eaLnBrk="1" hangingPunct="1"/>
            <a:r>
              <a:rPr lang="zh-CN" altLang="en-US" b="1" dirty="0"/>
              <a:t>定义：对于任何两个有限自动机</a:t>
            </a:r>
            <a:r>
              <a:rPr lang="en-US" altLang="zh-CN" b="1" dirty="0"/>
              <a:t>M</a:t>
            </a:r>
            <a:r>
              <a:rPr lang="zh-CN" altLang="en-US" b="1" dirty="0"/>
              <a:t>和</a:t>
            </a:r>
            <a:r>
              <a:rPr lang="en-US" altLang="zh-CN" b="1" dirty="0"/>
              <a:t>M’</a:t>
            </a:r>
            <a:r>
              <a:rPr lang="zh-CN" altLang="en-US" b="1" dirty="0"/>
              <a:t>，如果</a:t>
            </a:r>
            <a:r>
              <a:rPr lang="en-US" altLang="zh-CN" b="1" dirty="0"/>
              <a:t>L(M)=L(M’)</a:t>
            </a:r>
            <a:r>
              <a:rPr lang="zh-CN" altLang="en-US" b="1" dirty="0"/>
              <a:t>，则称</a:t>
            </a:r>
            <a:r>
              <a:rPr lang="en-US" altLang="zh-CN" b="1" dirty="0"/>
              <a:t>M</a:t>
            </a:r>
            <a:r>
              <a:rPr lang="zh-CN" altLang="en-US" b="1" dirty="0"/>
              <a:t>与</a:t>
            </a:r>
            <a:r>
              <a:rPr lang="en-US" altLang="zh-CN" b="1" dirty="0"/>
              <a:t>M’</a:t>
            </a:r>
            <a:r>
              <a:rPr lang="zh-CN" altLang="en-US" b="1" dirty="0"/>
              <a:t>等价。</a:t>
            </a:r>
            <a:endParaRPr lang="zh-CN" altLang="en-US" b="1" dirty="0"/>
          </a:p>
          <a:p>
            <a:pPr eaLnBrk="1" hangingPunct="1">
              <a:spcBef>
                <a:spcPct val="50000"/>
              </a:spcBef>
            </a:pPr>
            <a:r>
              <a:rPr lang="zh-CN" altLang="en-US" b="1" dirty="0"/>
              <a:t>自动机理论中一个重要的结论：判定两个自动机等价性的算法是存在的。</a:t>
            </a:r>
            <a:endParaRPr lang="zh-CN" altLang="en-US" b="1" dirty="0"/>
          </a:p>
          <a:p>
            <a:pPr eaLnBrk="1" hangingPunct="1">
              <a:spcBef>
                <a:spcPct val="50000"/>
              </a:spcBef>
            </a:pPr>
            <a:r>
              <a:rPr lang="zh-CN" altLang="en-US" b="1" dirty="0"/>
              <a:t>对于每个</a:t>
            </a:r>
            <a:r>
              <a:rPr lang="en-US" altLang="zh-CN" b="1" dirty="0"/>
              <a:t>NFA M</a:t>
            </a:r>
            <a:r>
              <a:rPr lang="zh-CN" altLang="en-US" b="1" dirty="0"/>
              <a:t>存在一个</a:t>
            </a:r>
            <a:r>
              <a:rPr lang="en-US" altLang="zh-CN" b="1" dirty="0"/>
              <a:t>DFA M’</a:t>
            </a:r>
            <a:r>
              <a:rPr lang="zh-CN" altLang="en-US" b="1" dirty="0"/>
              <a:t>，使得 </a:t>
            </a:r>
            <a:r>
              <a:rPr lang="en-US" altLang="zh-CN" b="1" dirty="0"/>
              <a:t>L(M)=L(M’)</a:t>
            </a:r>
            <a:r>
              <a:rPr lang="zh-CN" altLang="en-US" b="1" dirty="0"/>
              <a:t>。亦即</a:t>
            </a:r>
            <a:r>
              <a:rPr lang="en-US" altLang="zh-CN" b="1" dirty="0"/>
              <a:t>DFA</a:t>
            </a:r>
            <a:r>
              <a:rPr lang="zh-CN" altLang="en-US" b="1" dirty="0"/>
              <a:t>与</a:t>
            </a:r>
            <a:r>
              <a:rPr lang="en-US" altLang="zh-CN" b="1" dirty="0"/>
              <a:t>NFA</a:t>
            </a:r>
            <a:r>
              <a:rPr lang="zh-CN" altLang="en-US" b="1" dirty="0"/>
              <a:t>描述能力相同。</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charRg st="0" end="42"/>
                                            </p:txEl>
                                          </p:spTgt>
                                        </p:tgtEl>
                                        <p:attrNameLst>
                                          <p:attrName>style.visibility</p:attrName>
                                        </p:attrNameLst>
                                      </p:cBhvr>
                                      <p:to>
                                        <p:strVal val="visible"/>
                                      </p:to>
                                    </p:set>
                                    <p:animEffect transition="in" filter="wipe(left)">
                                      <p:cBhvr>
                                        <p:cTn id="7" dur="500"/>
                                        <p:tgtEl>
                                          <p:spTgt spid="44035">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charRg st="42" end="75"/>
                                            </p:txEl>
                                          </p:spTgt>
                                        </p:tgtEl>
                                        <p:attrNameLst>
                                          <p:attrName>style.visibility</p:attrName>
                                        </p:attrNameLst>
                                      </p:cBhvr>
                                      <p:to>
                                        <p:strVal val="visible"/>
                                      </p:to>
                                    </p:set>
                                    <p:animEffect transition="in" filter="wipe(left)">
                                      <p:cBhvr>
                                        <p:cTn id="12" dur="500"/>
                                        <p:tgtEl>
                                          <p:spTgt spid="44035">
                                            <p:txEl>
                                              <p:charRg st="42"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xEl>
                                              <p:charRg st="75" end="126"/>
                                            </p:txEl>
                                          </p:spTgt>
                                        </p:tgtEl>
                                        <p:attrNameLst>
                                          <p:attrName>style.visibility</p:attrName>
                                        </p:attrNameLst>
                                      </p:cBhvr>
                                      <p:to>
                                        <p:strVal val="visible"/>
                                      </p:to>
                                    </p:set>
                                    <p:animEffect transition="in" filter="wipe(left)">
                                      <p:cBhvr>
                                        <p:cTn id="17" dur="500"/>
                                        <p:tgtEl>
                                          <p:spTgt spid="44035">
                                            <p:txEl>
                                              <p:charRg st="75"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87042" name="Rectangle 2"/>
          <p:cNvSpPr>
            <a:spLocks noGrp="1"/>
          </p:cNvSpPr>
          <p:nvPr>
            <p:ph idx="1"/>
          </p:nvPr>
        </p:nvSpPr>
        <p:spPr>
          <a:xfrm>
            <a:off x="685800" y="1828800"/>
            <a:ext cx="8207375" cy="4572000"/>
          </a:xfrm>
        </p:spPr>
        <p:txBody>
          <a:bodyPr vert="horz" wrap="square" lIns="91440" tIns="45720" rIns="91440" bIns="45720" anchor="t"/>
          <a:p>
            <a:pPr eaLnBrk="1" hangingPunct="1">
              <a:buNone/>
            </a:pPr>
            <a:r>
              <a:rPr lang="en-US" altLang="zh-CN" b="1" dirty="0"/>
              <a:t>1.</a:t>
            </a:r>
            <a:r>
              <a:rPr lang="en-US" altLang="zh-CN" b="1" dirty="0">
                <a:latin typeface="宋体" panose="02010600030101010101" pitchFamily="2" charset="-122"/>
              </a:rPr>
              <a:t> </a:t>
            </a:r>
            <a:r>
              <a:rPr lang="zh-CN" altLang="en-US" b="1" dirty="0"/>
              <a:t>假定</a:t>
            </a:r>
            <a:r>
              <a:rPr lang="en-US" altLang="zh-CN" b="1" dirty="0"/>
              <a:t>NFA M=&lt;S, </a:t>
            </a:r>
            <a:r>
              <a:rPr lang="en-US" altLang="zh-CN" b="1" dirty="0">
                <a:sym typeface="Symbol" panose="05050102010706020507" pitchFamily="18" charset="2"/>
              </a:rPr>
              <a:t></a:t>
            </a:r>
            <a:r>
              <a:rPr lang="en-US" altLang="zh-CN" b="1" dirty="0"/>
              <a:t>, </a:t>
            </a:r>
            <a:r>
              <a:rPr lang="en-US" altLang="zh-CN" b="1" dirty="0">
                <a:sym typeface="Symbol" panose="05050102010706020507" pitchFamily="18" charset="2"/>
              </a:rPr>
              <a:t></a:t>
            </a:r>
            <a:r>
              <a:rPr lang="en-US" altLang="zh-CN" b="1" dirty="0"/>
              <a:t>, S</a:t>
            </a:r>
            <a:r>
              <a:rPr lang="en-US" altLang="zh-CN" b="1" baseline="-25000" dirty="0"/>
              <a:t>0</a:t>
            </a:r>
            <a:r>
              <a:rPr lang="en-US" altLang="zh-CN" b="1" dirty="0"/>
              <a:t>, F&gt;</a:t>
            </a:r>
            <a:r>
              <a:rPr lang="zh-CN" altLang="en-US" b="1" dirty="0"/>
              <a:t>，我们对</a:t>
            </a:r>
            <a:r>
              <a:rPr lang="en-US" altLang="zh-CN" b="1" dirty="0"/>
              <a:t>M</a:t>
            </a:r>
            <a:r>
              <a:rPr lang="zh-CN" altLang="en-US" b="1" dirty="0"/>
              <a:t>的状态转换图进行以下改造：</a:t>
            </a:r>
            <a:endParaRPr lang="zh-CN" altLang="en-US" b="1" dirty="0"/>
          </a:p>
          <a:p>
            <a:pPr marL="1219200" lvl="1" indent="-762000" eaLnBrk="1" hangingPunct="1">
              <a:spcBef>
                <a:spcPct val="40000"/>
              </a:spcBef>
              <a:buNone/>
            </a:pPr>
            <a:r>
              <a:rPr lang="zh-CN" altLang="en-US" b="1" dirty="0"/>
              <a:t> </a:t>
            </a:r>
            <a:r>
              <a:rPr lang="en-US" altLang="zh-CN" b="1" dirty="0"/>
              <a:t>1) </a:t>
            </a:r>
            <a:r>
              <a:rPr lang="zh-CN" altLang="en-US" b="1" dirty="0"/>
              <a:t>引进新的初态结点</a:t>
            </a:r>
            <a:r>
              <a:rPr lang="en-US" altLang="zh-CN" b="1" dirty="0"/>
              <a:t>X</a:t>
            </a:r>
            <a:r>
              <a:rPr lang="zh-CN" altLang="en-US" b="1" dirty="0"/>
              <a:t>和终态结点</a:t>
            </a:r>
            <a:r>
              <a:rPr lang="en-US" altLang="zh-CN" b="1" dirty="0"/>
              <a:t>Y</a:t>
            </a:r>
            <a:r>
              <a:rPr lang="zh-CN" altLang="en-US" b="1" dirty="0"/>
              <a:t>，</a:t>
            </a:r>
            <a:r>
              <a:rPr lang="en-US" altLang="zh-CN" b="1" dirty="0"/>
              <a:t>X,Y</a:t>
            </a:r>
            <a:r>
              <a:rPr lang="en-US" altLang="zh-CN" b="1" dirty="0">
                <a:sym typeface="Symbol" panose="05050102010706020507" pitchFamily="18" charset="2"/>
              </a:rPr>
              <a:t></a:t>
            </a:r>
            <a:r>
              <a:rPr lang="en-US" altLang="zh-CN" b="1" dirty="0"/>
              <a:t>S</a:t>
            </a:r>
            <a:r>
              <a:rPr lang="zh-CN" altLang="en-US" b="1" dirty="0"/>
              <a:t>，</a:t>
            </a:r>
            <a:endParaRPr lang="zh-CN" altLang="en-US" b="1" dirty="0"/>
          </a:p>
          <a:p>
            <a:pPr marL="1219200" lvl="1" indent="-762000" eaLnBrk="1" hangingPunct="1">
              <a:buNone/>
            </a:pPr>
            <a:r>
              <a:rPr lang="zh-CN" altLang="en-US" b="1" dirty="0"/>
              <a:t>       从</a:t>
            </a:r>
            <a:r>
              <a:rPr lang="en-US" altLang="zh-CN" b="1" dirty="0"/>
              <a:t>X</a:t>
            </a:r>
            <a:r>
              <a:rPr lang="zh-CN" altLang="en-US" b="1" dirty="0"/>
              <a:t>到</a:t>
            </a:r>
            <a:r>
              <a:rPr lang="en-US" altLang="zh-CN" b="1" dirty="0"/>
              <a:t>S</a:t>
            </a:r>
            <a:r>
              <a:rPr lang="en-US" altLang="zh-CN" b="1" baseline="-25000" dirty="0"/>
              <a:t>0</a:t>
            </a:r>
            <a:r>
              <a:rPr lang="zh-CN" altLang="en-US" b="1" dirty="0"/>
              <a:t>中任意状态结点连一条</a:t>
            </a:r>
            <a:r>
              <a:rPr lang="zh-CN" altLang="en-US" b="1" dirty="0">
                <a:sym typeface="Symbol" panose="05050102010706020507" pitchFamily="18" charset="2"/>
              </a:rPr>
              <a:t></a:t>
            </a:r>
            <a:r>
              <a:rPr lang="zh-CN" altLang="en-US" b="1" dirty="0"/>
              <a:t>箭弧， 从</a:t>
            </a:r>
            <a:r>
              <a:rPr lang="en-US" altLang="zh-CN" b="1" dirty="0"/>
              <a:t>F</a:t>
            </a:r>
            <a:r>
              <a:rPr lang="zh-CN" altLang="en-US" b="1" dirty="0"/>
              <a:t>中任意状态结点连一条</a:t>
            </a:r>
            <a:r>
              <a:rPr lang="zh-CN" altLang="en-US" b="1" dirty="0">
                <a:sym typeface="Symbol" panose="05050102010706020507" pitchFamily="18" charset="2"/>
              </a:rPr>
              <a:t></a:t>
            </a:r>
            <a:r>
              <a:rPr lang="zh-CN" altLang="en-US" b="1" dirty="0"/>
              <a:t>箭弧到</a:t>
            </a:r>
            <a:r>
              <a:rPr lang="en-US" altLang="zh-CN" b="1" dirty="0"/>
              <a:t>Y</a:t>
            </a:r>
            <a:r>
              <a:rPr lang="zh-CN" altLang="en-US" b="1" dirty="0"/>
              <a:t>。</a:t>
            </a:r>
            <a:endParaRPr lang="zh-CN" altLang="en-US" b="1" dirty="0"/>
          </a:p>
          <a:p>
            <a:pPr marL="1219200" lvl="1" indent="-762000" eaLnBrk="1" hangingPunct="1">
              <a:spcBef>
                <a:spcPct val="40000"/>
              </a:spcBef>
              <a:buNone/>
            </a:pPr>
            <a:r>
              <a:rPr lang="zh-CN" altLang="en-US" b="1" dirty="0"/>
              <a:t> </a:t>
            </a:r>
            <a:r>
              <a:rPr lang="en-US" altLang="zh-CN" b="1" dirty="0"/>
              <a:t>2) </a:t>
            </a:r>
            <a:r>
              <a:rPr lang="zh-CN" altLang="en-US" b="1" dirty="0"/>
              <a:t>对</a:t>
            </a:r>
            <a:r>
              <a:rPr lang="en-US" altLang="zh-CN" b="1" dirty="0"/>
              <a:t>M</a:t>
            </a:r>
            <a:r>
              <a:rPr lang="zh-CN" altLang="en-US" b="1" dirty="0"/>
              <a:t>的状态转换图进一步施行替换，其中</a:t>
            </a:r>
            <a:r>
              <a:rPr lang="en-US" altLang="zh-CN" b="1" dirty="0"/>
              <a:t>k</a:t>
            </a:r>
            <a:r>
              <a:rPr lang="zh-CN" altLang="en-US" b="1" dirty="0"/>
              <a:t>是新引入的状态。</a:t>
            </a:r>
            <a:endParaRPr lang="zh-CN" altLang="en-US" b="1" dirty="0"/>
          </a:p>
        </p:txBody>
      </p:sp>
      <p:sp>
        <p:nvSpPr>
          <p:cNvPr id="87049" name="Rectangle 9"/>
          <p:cNvSpPr/>
          <p:nvPr/>
        </p:nvSpPr>
        <p:spPr>
          <a:xfrm>
            <a:off x="685800" y="609600"/>
            <a:ext cx="7772400" cy="685800"/>
          </a:xfrm>
          <a:prstGeom prst="rect">
            <a:avLst/>
          </a:prstGeom>
          <a:noFill/>
          <a:ln w="9525">
            <a:noFill/>
          </a:ln>
        </p:spPr>
        <p:txBody>
          <a:bodyPr anchor="t"/>
          <a:p>
            <a:pPr algn="just" eaLnBrk="0" hangingPunct="0"/>
            <a:r>
              <a:rPr lang="zh-CN" altLang="en-US" sz="3200" b="1" dirty="0">
                <a:latin typeface="Times New Roman" panose="02020603050405020304" pitchFamily="18" charset="0"/>
                <a:ea typeface="宋体" panose="02010600030101010101" pitchFamily="2" charset="-122"/>
              </a:rPr>
              <a:t>证明</a:t>
            </a:r>
            <a:r>
              <a:rPr lang="en-US" altLang="zh-CN" sz="32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2">
                                            <p:txEl>
                                              <p:charRg st="0" end="46"/>
                                            </p:txEl>
                                          </p:spTgt>
                                        </p:tgtEl>
                                        <p:attrNameLst>
                                          <p:attrName>style.visibility</p:attrName>
                                        </p:attrNameLst>
                                      </p:cBhvr>
                                      <p:to>
                                        <p:strVal val="visible"/>
                                      </p:to>
                                    </p:set>
                                    <p:animEffect transition="in" filter="wipe(left)">
                                      <p:cBhvr>
                                        <p:cTn id="7" dur="500"/>
                                        <p:tgtEl>
                                          <p:spTgt spid="87042">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2">
                                            <p:txEl>
                                              <p:charRg st="46" end="73"/>
                                            </p:txEl>
                                          </p:spTgt>
                                        </p:tgtEl>
                                        <p:attrNameLst>
                                          <p:attrName>style.visibility</p:attrName>
                                        </p:attrNameLst>
                                      </p:cBhvr>
                                      <p:to>
                                        <p:strVal val="visible"/>
                                      </p:to>
                                    </p:set>
                                    <p:animEffect transition="in" filter="wipe(left)">
                                      <p:cBhvr>
                                        <p:cTn id="12" dur="500"/>
                                        <p:tgtEl>
                                          <p:spTgt spid="87042">
                                            <p:txEl>
                                              <p:charRg st="46" end="73"/>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7042">
                                            <p:txEl>
                                              <p:charRg st="73" end="119"/>
                                            </p:txEl>
                                          </p:spTgt>
                                        </p:tgtEl>
                                        <p:attrNameLst>
                                          <p:attrName>style.visibility</p:attrName>
                                        </p:attrNameLst>
                                      </p:cBhvr>
                                      <p:to>
                                        <p:strVal val="visible"/>
                                      </p:to>
                                    </p:set>
                                    <p:animEffect transition="in" filter="wipe(left)">
                                      <p:cBhvr>
                                        <p:cTn id="15" dur="500"/>
                                        <p:tgtEl>
                                          <p:spTgt spid="87042">
                                            <p:txEl>
                                              <p:charRg st="73" end="11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7042">
                                            <p:txEl>
                                              <p:charRg st="119" end="151"/>
                                            </p:txEl>
                                          </p:spTgt>
                                        </p:tgtEl>
                                        <p:attrNameLst>
                                          <p:attrName>style.visibility</p:attrName>
                                        </p:attrNameLst>
                                      </p:cBhvr>
                                      <p:to>
                                        <p:strVal val="visible"/>
                                      </p:to>
                                    </p:set>
                                    <p:animEffect transition="in" filter="wipe(left)">
                                      <p:cBhvr>
                                        <p:cTn id="20" dur="500"/>
                                        <p:tgtEl>
                                          <p:spTgt spid="87042">
                                            <p:txEl>
                                              <p:charRg st="119" end="15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7049"/>
                                        </p:tgtEl>
                                        <p:attrNameLst>
                                          <p:attrName>style.visibility</p:attrName>
                                        </p:attrNameLst>
                                      </p:cBhvr>
                                      <p:to>
                                        <p:strVal val="visible"/>
                                      </p:to>
                                    </p:set>
                                    <p:animEffect transition="in" filter="wipe(left)">
                                      <p:cBhvr>
                                        <p:cTn id="25"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p:bldP spid="8704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88066" name="Rectangle 2"/>
          <p:cNvSpPr/>
          <p:nvPr/>
        </p:nvSpPr>
        <p:spPr>
          <a:xfrm>
            <a:off x="3581400" y="1676400"/>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2" name="Group 3"/>
          <p:cNvGrpSpPr/>
          <p:nvPr/>
        </p:nvGrpSpPr>
        <p:grpSpPr>
          <a:xfrm>
            <a:off x="4953000" y="1524000"/>
            <a:ext cx="3351213" cy="762000"/>
            <a:chOff x="384" y="624"/>
            <a:chExt cx="2111" cy="480"/>
          </a:xfrm>
        </p:grpSpPr>
        <p:sp>
          <p:nvSpPr>
            <p:cNvPr id="53252" name="Oval 4"/>
            <p:cNvSpPr/>
            <p:nvPr/>
          </p:nvSpPr>
          <p:spPr>
            <a:xfrm>
              <a:off x="384"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53253" name="Oval 5"/>
            <p:cNvSpPr/>
            <p:nvPr/>
          </p:nvSpPr>
          <p:spPr>
            <a:xfrm>
              <a:off x="1248"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53254" name="Line 6"/>
            <p:cNvSpPr/>
            <p:nvPr/>
          </p:nvSpPr>
          <p:spPr>
            <a:xfrm>
              <a:off x="767" y="960"/>
              <a:ext cx="481" cy="0"/>
            </a:xfrm>
            <a:prstGeom prst="line">
              <a:avLst/>
            </a:prstGeom>
            <a:ln w="19050" cap="flat" cmpd="sng">
              <a:solidFill>
                <a:schemeClr val="tx1"/>
              </a:solidFill>
              <a:prstDash val="solid"/>
              <a:round/>
              <a:headEnd type="none" w="med" len="med"/>
              <a:tailEnd type="stealth" w="lg" len="lg"/>
            </a:ln>
          </p:spPr>
        </p:sp>
        <p:sp>
          <p:nvSpPr>
            <p:cNvPr id="53255" name="Line 7"/>
            <p:cNvSpPr/>
            <p:nvPr/>
          </p:nvSpPr>
          <p:spPr>
            <a:xfrm>
              <a:off x="1632" y="960"/>
              <a:ext cx="480" cy="0"/>
            </a:xfrm>
            <a:prstGeom prst="line">
              <a:avLst/>
            </a:prstGeom>
            <a:ln w="19050" cap="flat" cmpd="sng">
              <a:solidFill>
                <a:schemeClr val="tx1"/>
              </a:solidFill>
              <a:prstDash val="solid"/>
              <a:round/>
              <a:headEnd type="none" w="med" len="med"/>
              <a:tailEnd type="stealth" w="lg" len="lg"/>
            </a:ln>
          </p:spPr>
        </p:sp>
        <p:sp>
          <p:nvSpPr>
            <p:cNvPr id="53256" name="Rectangle 8"/>
            <p:cNvSpPr/>
            <p:nvPr/>
          </p:nvSpPr>
          <p:spPr>
            <a:xfrm>
              <a:off x="720" y="62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53257" name="Rectangle 9"/>
            <p:cNvSpPr/>
            <p:nvPr/>
          </p:nvSpPr>
          <p:spPr>
            <a:xfrm>
              <a:off x="1584" y="62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53258" name="Oval 10"/>
            <p:cNvSpPr/>
            <p:nvPr/>
          </p:nvSpPr>
          <p:spPr>
            <a:xfrm>
              <a:off x="2112"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grpSp>
      <p:grpSp>
        <p:nvGrpSpPr>
          <p:cNvPr id="3" name="Group 11"/>
          <p:cNvGrpSpPr/>
          <p:nvPr/>
        </p:nvGrpSpPr>
        <p:grpSpPr>
          <a:xfrm>
            <a:off x="685800" y="1447800"/>
            <a:ext cx="2513013" cy="762000"/>
            <a:chOff x="3600" y="576"/>
            <a:chExt cx="1583" cy="480"/>
          </a:xfrm>
        </p:grpSpPr>
        <p:sp>
          <p:nvSpPr>
            <p:cNvPr id="53260" name="Oval 12"/>
            <p:cNvSpPr/>
            <p:nvPr/>
          </p:nvSpPr>
          <p:spPr>
            <a:xfrm>
              <a:off x="3600" y="72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53261" name="Oval 13"/>
            <p:cNvSpPr/>
            <p:nvPr/>
          </p:nvSpPr>
          <p:spPr>
            <a:xfrm>
              <a:off x="4800" y="72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53262" name="Line 14"/>
            <p:cNvSpPr/>
            <p:nvPr/>
          </p:nvSpPr>
          <p:spPr>
            <a:xfrm>
              <a:off x="3983" y="912"/>
              <a:ext cx="817" cy="0"/>
            </a:xfrm>
            <a:prstGeom prst="line">
              <a:avLst/>
            </a:prstGeom>
            <a:ln w="19050" cap="flat" cmpd="sng">
              <a:solidFill>
                <a:schemeClr val="tx1"/>
              </a:solidFill>
              <a:prstDash val="solid"/>
              <a:round/>
              <a:headEnd type="none" w="med" len="med"/>
              <a:tailEnd type="stealth" w="lg" len="lg"/>
            </a:ln>
          </p:spPr>
        </p:sp>
        <p:sp>
          <p:nvSpPr>
            <p:cNvPr id="53263" name="Rectangle 15"/>
            <p:cNvSpPr/>
            <p:nvPr/>
          </p:nvSpPr>
          <p:spPr>
            <a:xfrm>
              <a:off x="4080" y="57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AB</a:t>
              </a:r>
              <a:endParaRPr lang="en-US" altLang="zh-CN" sz="2400" b="1" u="none" dirty="0">
                <a:solidFill>
                  <a:schemeClr val="tx1"/>
                </a:solidFill>
                <a:latin typeface="Times New Roman" panose="02020603050405020304" pitchFamily="18" charset="0"/>
              </a:endParaRPr>
            </a:p>
          </p:txBody>
        </p:sp>
      </p:grpSp>
      <p:sp>
        <p:nvSpPr>
          <p:cNvPr id="88080" name="Rectangle 16"/>
          <p:cNvSpPr/>
          <p:nvPr/>
        </p:nvSpPr>
        <p:spPr>
          <a:xfrm>
            <a:off x="3657600" y="3352800"/>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4" name="Group 17"/>
          <p:cNvGrpSpPr/>
          <p:nvPr/>
        </p:nvGrpSpPr>
        <p:grpSpPr>
          <a:xfrm>
            <a:off x="762000" y="3200400"/>
            <a:ext cx="2436813" cy="762000"/>
            <a:chOff x="3696" y="1632"/>
            <a:chExt cx="1535" cy="480"/>
          </a:xfrm>
        </p:grpSpPr>
        <p:sp>
          <p:nvSpPr>
            <p:cNvPr id="53266" name="Oval 18"/>
            <p:cNvSpPr/>
            <p:nvPr/>
          </p:nvSpPr>
          <p:spPr>
            <a:xfrm>
              <a:off x="3696"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53267" name="Oval 19"/>
            <p:cNvSpPr/>
            <p:nvPr/>
          </p:nvSpPr>
          <p:spPr>
            <a:xfrm>
              <a:off x="4848"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53268" name="Line 20"/>
            <p:cNvSpPr/>
            <p:nvPr/>
          </p:nvSpPr>
          <p:spPr>
            <a:xfrm>
              <a:off x="4079" y="1968"/>
              <a:ext cx="769" cy="0"/>
            </a:xfrm>
            <a:prstGeom prst="line">
              <a:avLst/>
            </a:prstGeom>
            <a:ln w="19050" cap="flat" cmpd="sng">
              <a:solidFill>
                <a:schemeClr val="tx1"/>
              </a:solidFill>
              <a:prstDash val="solid"/>
              <a:round/>
              <a:headEnd type="none" w="med" len="med"/>
              <a:tailEnd type="stealth" w="lg" len="lg"/>
            </a:ln>
          </p:spPr>
        </p:sp>
        <p:sp>
          <p:nvSpPr>
            <p:cNvPr id="53269" name="Rectangle 21"/>
            <p:cNvSpPr/>
            <p:nvPr/>
          </p:nvSpPr>
          <p:spPr>
            <a:xfrm>
              <a:off x="4176" y="163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A|B</a:t>
              </a:r>
              <a:endParaRPr lang="en-US" altLang="zh-CN" sz="2400" b="1" u="none" dirty="0">
                <a:solidFill>
                  <a:schemeClr val="tx1"/>
                </a:solidFill>
                <a:latin typeface="Times New Roman" panose="02020603050405020304" pitchFamily="18" charset="0"/>
              </a:endParaRPr>
            </a:p>
          </p:txBody>
        </p:sp>
      </p:grpSp>
      <p:grpSp>
        <p:nvGrpSpPr>
          <p:cNvPr id="5" name="Group 22"/>
          <p:cNvGrpSpPr/>
          <p:nvPr/>
        </p:nvGrpSpPr>
        <p:grpSpPr>
          <a:xfrm>
            <a:off x="5334000" y="2667000"/>
            <a:ext cx="2589213" cy="1752600"/>
            <a:chOff x="576" y="1344"/>
            <a:chExt cx="1631" cy="1104"/>
          </a:xfrm>
        </p:grpSpPr>
        <p:sp>
          <p:nvSpPr>
            <p:cNvPr id="53271" name="Oval 23"/>
            <p:cNvSpPr/>
            <p:nvPr/>
          </p:nvSpPr>
          <p:spPr>
            <a:xfrm>
              <a:off x="576"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53272" name="Oval 24"/>
            <p:cNvSpPr/>
            <p:nvPr/>
          </p:nvSpPr>
          <p:spPr>
            <a:xfrm>
              <a:off x="1824"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53273" name="Freeform 25"/>
            <p:cNvSpPr/>
            <p:nvPr/>
          </p:nvSpPr>
          <p:spPr>
            <a:xfrm>
              <a:off x="960" y="1680"/>
              <a:ext cx="864" cy="144"/>
            </a:xfrm>
            <a:custGeom>
              <a:avLst/>
              <a:gdLst/>
              <a:ahLst/>
              <a:cxnLst>
                <a:cxn ang="0">
                  <a:pos x="0" y="144"/>
                </a:cxn>
                <a:cxn ang="0">
                  <a:pos x="384" y="0"/>
                </a:cxn>
                <a:cxn ang="0">
                  <a:pos x="864" y="144"/>
                </a:cxn>
              </a:cxnLst>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53274" name="Freeform 26"/>
            <p:cNvSpPr/>
            <p:nvPr/>
          </p:nvSpPr>
          <p:spPr>
            <a:xfrm>
              <a:off x="960" y="1968"/>
              <a:ext cx="864" cy="192"/>
            </a:xfrm>
            <a:custGeom>
              <a:avLst/>
              <a:gdLst/>
              <a:ahLst/>
              <a:cxnLst>
                <a:cxn ang="0">
                  <a:pos x="0" y="0"/>
                </a:cxn>
                <a:cxn ang="0">
                  <a:pos x="313" y="192"/>
                </a:cxn>
                <a:cxn ang="0">
                  <a:pos x="659" y="0"/>
                </a:cxn>
              </a:cxnLst>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53275" name="Rectangle 27"/>
            <p:cNvSpPr/>
            <p:nvPr/>
          </p:nvSpPr>
          <p:spPr>
            <a:xfrm>
              <a:off x="1104" y="211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53276" name="Rectangle 28"/>
            <p:cNvSpPr/>
            <p:nvPr/>
          </p:nvSpPr>
          <p:spPr>
            <a:xfrm>
              <a:off x="1104" y="134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grpSp>
      <p:sp>
        <p:nvSpPr>
          <p:cNvPr id="88093" name="Rectangle 29"/>
          <p:cNvSpPr/>
          <p:nvPr/>
        </p:nvSpPr>
        <p:spPr>
          <a:xfrm>
            <a:off x="3581400" y="4953000"/>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6" name="Group 30"/>
          <p:cNvGrpSpPr/>
          <p:nvPr/>
        </p:nvGrpSpPr>
        <p:grpSpPr>
          <a:xfrm>
            <a:off x="533400" y="4648200"/>
            <a:ext cx="2741613" cy="838200"/>
            <a:chOff x="3696" y="2976"/>
            <a:chExt cx="1727" cy="528"/>
          </a:xfrm>
        </p:grpSpPr>
        <p:sp>
          <p:nvSpPr>
            <p:cNvPr id="53279" name="Oval 31"/>
            <p:cNvSpPr/>
            <p:nvPr/>
          </p:nvSpPr>
          <p:spPr>
            <a:xfrm>
              <a:off x="3696"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53280" name="Oval 32"/>
            <p:cNvSpPr/>
            <p:nvPr/>
          </p:nvSpPr>
          <p:spPr>
            <a:xfrm>
              <a:off x="5040"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53281" name="Line 33"/>
            <p:cNvSpPr/>
            <p:nvPr/>
          </p:nvSpPr>
          <p:spPr>
            <a:xfrm>
              <a:off x="4079" y="3360"/>
              <a:ext cx="961" cy="0"/>
            </a:xfrm>
            <a:prstGeom prst="line">
              <a:avLst/>
            </a:prstGeom>
            <a:ln w="19050" cap="flat" cmpd="sng">
              <a:solidFill>
                <a:schemeClr val="tx1"/>
              </a:solidFill>
              <a:prstDash val="solid"/>
              <a:round/>
              <a:headEnd type="none" w="med" len="med"/>
              <a:tailEnd type="stealth" w="lg" len="lg"/>
            </a:ln>
          </p:spPr>
        </p:sp>
        <p:sp>
          <p:nvSpPr>
            <p:cNvPr id="53282" name="Rectangle 34"/>
            <p:cNvSpPr/>
            <p:nvPr/>
          </p:nvSpPr>
          <p:spPr>
            <a:xfrm>
              <a:off x="4176" y="2976"/>
              <a:ext cx="672"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800" b="1" u="none" baseline="-25000" dirty="0">
                <a:solidFill>
                  <a:schemeClr val="tx1"/>
                </a:solidFill>
                <a:latin typeface="Times New Roman" panose="02020603050405020304" pitchFamily="18" charset="0"/>
              </a:endParaRPr>
            </a:p>
          </p:txBody>
        </p:sp>
      </p:grpSp>
      <p:grpSp>
        <p:nvGrpSpPr>
          <p:cNvPr id="7" name="Group 35"/>
          <p:cNvGrpSpPr/>
          <p:nvPr/>
        </p:nvGrpSpPr>
        <p:grpSpPr>
          <a:xfrm>
            <a:off x="5029200" y="4581525"/>
            <a:ext cx="3351213" cy="1752600"/>
            <a:chOff x="480" y="3072"/>
            <a:chExt cx="2111" cy="1104"/>
          </a:xfrm>
        </p:grpSpPr>
        <p:sp>
          <p:nvSpPr>
            <p:cNvPr id="53284" name="Oval 36"/>
            <p:cNvSpPr/>
            <p:nvPr/>
          </p:nvSpPr>
          <p:spPr>
            <a:xfrm>
              <a:off x="480"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53285" name="Oval 37"/>
            <p:cNvSpPr/>
            <p:nvPr/>
          </p:nvSpPr>
          <p:spPr>
            <a:xfrm>
              <a:off x="1344"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53286" name="Line 38"/>
            <p:cNvSpPr/>
            <p:nvPr/>
          </p:nvSpPr>
          <p:spPr>
            <a:xfrm>
              <a:off x="863" y="3408"/>
              <a:ext cx="481" cy="0"/>
            </a:xfrm>
            <a:prstGeom prst="line">
              <a:avLst/>
            </a:prstGeom>
            <a:ln w="19050" cap="flat" cmpd="sng">
              <a:solidFill>
                <a:schemeClr val="tx1"/>
              </a:solidFill>
              <a:prstDash val="solid"/>
              <a:round/>
              <a:headEnd type="none" w="med" len="med"/>
              <a:tailEnd type="stealth" w="lg" len="lg"/>
            </a:ln>
          </p:spPr>
        </p:sp>
        <p:sp>
          <p:nvSpPr>
            <p:cNvPr id="53287" name="Line 39"/>
            <p:cNvSpPr/>
            <p:nvPr/>
          </p:nvSpPr>
          <p:spPr>
            <a:xfrm>
              <a:off x="1728" y="3408"/>
              <a:ext cx="480" cy="0"/>
            </a:xfrm>
            <a:prstGeom prst="line">
              <a:avLst/>
            </a:prstGeom>
            <a:ln w="19050" cap="flat" cmpd="sng">
              <a:solidFill>
                <a:schemeClr val="tx1"/>
              </a:solidFill>
              <a:prstDash val="solid"/>
              <a:round/>
              <a:headEnd type="none" w="med" len="med"/>
              <a:tailEnd type="stealth" w="lg" len="lg"/>
            </a:ln>
          </p:spPr>
        </p:sp>
        <p:sp>
          <p:nvSpPr>
            <p:cNvPr id="53288" name="Rectangle 40"/>
            <p:cNvSpPr/>
            <p:nvPr/>
          </p:nvSpPr>
          <p:spPr>
            <a:xfrm>
              <a:off x="816"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53289" name="Rectangle 41"/>
            <p:cNvSpPr/>
            <p:nvPr/>
          </p:nvSpPr>
          <p:spPr>
            <a:xfrm>
              <a:off x="1680"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800" b="1" u="none" dirty="0">
                <a:solidFill>
                  <a:schemeClr val="tx1"/>
                </a:solidFill>
                <a:latin typeface="Times New Roman" panose="02020603050405020304" pitchFamily="18" charset="0"/>
                <a:sym typeface="Symbol" panose="05050102010706020507" pitchFamily="18" charset="2"/>
              </a:endParaRPr>
            </a:p>
          </p:txBody>
        </p:sp>
        <p:sp>
          <p:nvSpPr>
            <p:cNvPr id="53290" name="Oval 42"/>
            <p:cNvSpPr/>
            <p:nvPr/>
          </p:nvSpPr>
          <p:spPr>
            <a:xfrm>
              <a:off x="2208"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53291" name="Rectangle 43"/>
            <p:cNvSpPr/>
            <p:nvPr/>
          </p:nvSpPr>
          <p:spPr>
            <a:xfrm>
              <a:off x="1296" y="384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53292" name="Freeform 44"/>
            <p:cNvSpPr/>
            <p:nvPr/>
          </p:nvSpPr>
          <p:spPr>
            <a:xfrm>
              <a:off x="1392" y="3456"/>
              <a:ext cx="336" cy="440"/>
            </a:xfrm>
            <a:custGeom>
              <a:avLst/>
              <a:gdLst/>
              <a:ahLst/>
              <a:cxnLst>
                <a:cxn ang="0">
                  <a:pos x="336" y="0"/>
                </a:cxn>
                <a:cxn ang="0">
                  <a:pos x="144" y="432"/>
                </a:cxn>
                <a:cxn ang="0">
                  <a:pos x="0" y="48"/>
                </a:cxn>
              </a:cxnLst>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grpSp>
      <p:sp>
        <p:nvSpPr>
          <p:cNvPr id="88109" name="Rectangle 45"/>
          <p:cNvSpPr/>
          <p:nvPr/>
        </p:nvSpPr>
        <p:spPr>
          <a:xfrm>
            <a:off x="685800" y="609600"/>
            <a:ext cx="7772400" cy="685800"/>
          </a:xfrm>
          <a:prstGeom prst="rect">
            <a:avLst/>
          </a:prstGeom>
          <a:noFill/>
          <a:ln w="9525">
            <a:noFill/>
          </a:ln>
        </p:spPr>
        <p:txBody>
          <a:bodyPr anchor="t"/>
          <a:p>
            <a:pPr algn="just" eaLnBrk="0" hangingPunct="0"/>
            <a:r>
              <a:rPr lang="zh-CN" altLang="en-US" sz="3200" b="1" u="none" dirty="0">
                <a:solidFill>
                  <a:schemeClr val="tx1"/>
                </a:solidFill>
                <a:latin typeface="Times New Roman" panose="02020603050405020304" pitchFamily="18" charset="0"/>
              </a:rPr>
              <a:t>按下面的三条规则对</a:t>
            </a:r>
            <a:r>
              <a:rPr lang="en-US" altLang="zh-CN" sz="3200" b="1" u="none" dirty="0">
                <a:solidFill>
                  <a:schemeClr val="tx1"/>
                </a:solidFill>
                <a:latin typeface="Times New Roman" panose="02020603050405020304" pitchFamily="18" charset="0"/>
              </a:rPr>
              <a:t>V</a:t>
            </a:r>
            <a:r>
              <a:rPr lang="zh-CN" altLang="en-US" sz="3200" b="1" u="none" dirty="0">
                <a:solidFill>
                  <a:schemeClr val="tx1"/>
                </a:solidFill>
                <a:latin typeface="Times New Roman" panose="02020603050405020304" pitchFamily="18" charset="0"/>
              </a:rPr>
              <a:t>进行分裂</a:t>
            </a:r>
            <a:r>
              <a:rPr lang="en-US" altLang="zh-CN" sz="3200" b="1" u="none" dirty="0">
                <a:solidFill>
                  <a:schemeClr val="tx1"/>
                </a:solidFill>
                <a:latin typeface="Times New Roman" panose="02020603050405020304" pitchFamily="18" charset="0"/>
              </a:rPr>
              <a:t>:</a:t>
            </a:r>
            <a:endParaRPr lang="en-US" altLang="zh-CN" sz="24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109"/>
                                        </p:tgtEl>
                                        <p:attrNameLst>
                                          <p:attrName>style.visibility</p:attrName>
                                        </p:attrNameLst>
                                      </p:cBhvr>
                                      <p:to>
                                        <p:strVal val="visible"/>
                                      </p:to>
                                    </p:set>
                                    <p:animEffect transition="in" filter="wipe(left)">
                                      <p:cBhvr>
                                        <p:cTn id="7" dur="500"/>
                                        <p:tgtEl>
                                          <p:spTgt spid="88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66"/>
                                        </p:tgtEl>
                                        <p:attrNameLst>
                                          <p:attrName>style.visibility</p:attrName>
                                        </p:attrNameLst>
                                      </p:cBhvr>
                                      <p:to>
                                        <p:strVal val="visible"/>
                                      </p:to>
                                    </p:set>
                                    <p:animEffect transition="in" filter="wipe(left)">
                                      <p:cBhvr>
                                        <p:cTn id="17" dur="500"/>
                                        <p:tgtEl>
                                          <p:spTgt spid="880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080"/>
                                        </p:tgtEl>
                                        <p:attrNameLst>
                                          <p:attrName>style.visibility</p:attrName>
                                        </p:attrNameLst>
                                      </p:cBhvr>
                                      <p:to>
                                        <p:strVal val="visible"/>
                                      </p:to>
                                    </p:set>
                                    <p:animEffect transition="in" filter="wipe(left)">
                                      <p:cBhvr>
                                        <p:cTn id="32" dur="500"/>
                                        <p:tgtEl>
                                          <p:spTgt spid="880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8093"/>
                                        </p:tgtEl>
                                        <p:attrNameLst>
                                          <p:attrName>style.visibility</p:attrName>
                                        </p:attrNameLst>
                                      </p:cBhvr>
                                      <p:to>
                                        <p:strVal val="visible"/>
                                      </p:to>
                                    </p:set>
                                    <p:animEffect transition="in" filter="wipe(left)">
                                      <p:cBhvr>
                                        <p:cTn id="47" dur="500"/>
                                        <p:tgtEl>
                                          <p:spTgt spid="8809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1" nodeType="clickEffect">
                                  <p:stCondLst>
                                    <p:cond delay="0"/>
                                  </p:stCondLst>
                                  <p:childTnLst>
                                    <p:animEffect transition="out" filter="dissolve">
                                      <p:cBhvr>
                                        <p:cTn id="56" dur="500"/>
                                        <p:tgtEl>
                                          <p:spTgt spid="88080"/>
                                        </p:tgtEl>
                                      </p:cBhvr>
                                    </p:animEffect>
                                    <p:set>
                                      <p:cBhvr>
                                        <p:cTn id="57" dur="1" fill="hold">
                                          <p:stCondLst>
                                            <p:cond delay="499"/>
                                          </p:stCondLst>
                                        </p:cTn>
                                        <p:tgtEl>
                                          <p:spTgt spid="88080"/>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88093"/>
                                        </p:tgtEl>
                                      </p:cBhvr>
                                    </p:animEffect>
                                    <p:set>
                                      <p:cBhvr>
                                        <p:cTn id="66" dur="1" fill="hold">
                                          <p:stCondLst>
                                            <p:cond delay="499"/>
                                          </p:stCondLst>
                                        </p:cTn>
                                        <p:tgtEl>
                                          <p:spTgt spid="88093"/>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6"/>
                                        </p:tgtEl>
                                      </p:cBhvr>
                                    </p:animEffect>
                                    <p:set>
                                      <p:cBhvr>
                                        <p:cTn id="69" dur="1" fill="hold">
                                          <p:stCondLst>
                                            <p:cond delay="499"/>
                                          </p:stCondLst>
                                        </p:cTn>
                                        <p:tgtEl>
                                          <p:spTgt spid="6"/>
                                        </p:tgtEl>
                                        <p:attrNameLst>
                                          <p:attrName>style.visibility</p:attrName>
                                        </p:attrNameLst>
                                      </p:cBhvr>
                                      <p:to>
                                        <p:strVal val="hidden"/>
                                      </p:to>
                                    </p:set>
                                  </p:childTnLst>
                                </p:cTn>
                              </p:par>
                              <p:par>
                                <p:cTn id="70" presetID="9" presetClass="exit" presetSubtype="0" fill="hold" nodeType="withEffect">
                                  <p:stCondLst>
                                    <p:cond delay="0"/>
                                  </p:stCondLst>
                                  <p:childTnLst>
                                    <p:animEffect transition="out" filter="dissolve">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80" grpId="0"/>
      <p:bldP spid="88080" grpId="1"/>
      <p:bldP spid="88093" grpId="0"/>
      <p:bldP spid="88093" grpId="1"/>
      <p:bldP spid="8810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89090" name="Rectangle 2"/>
          <p:cNvSpPr/>
          <p:nvPr/>
        </p:nvSpPr>
        <p:spPr>
          <a:xfrm>
            <a:off x="762000" y="3505200"/>
            <a:ext cx="7772400" cy="2133600"/>
          </a:xfrm>
          <a:prstGeom prst="rect">
            <a:avLst/>
          </a:prstGeom>
          <a:noFill/>
          <a:ln w="9525">
            <a:noFill/>
          </a:ln>
        </p:spPr>
        <p:txBody>
          <a:bodyPr anchor="t"/>
          <a:p>
            <a:pPr algn="just" eaLnBrk="0" hangingPunct="0"/>
            <a:endParaRPr lang="en-GB" altLang="zh-CN" sz="2400" b="1" dirty="0">
              <a:latin typeface="Times New Roman" panose="02020603050405020304" pitchFamily="18" charset="0"/>
            </a:endParaRPr>
          </a:p>
        </p:txBody>
      </p:sp>
      <p:sp>
        <p:nvSpPr>
          <p:cNvPr id="54275" name="Rectangle 3"/>
          <p:cNvSpPr>
            <a:spLocks noGrp="1"/>
          </p:cNvSpPr>
          <p:nvPr>
            <p:ph idx="1"/>
          </p:nvPr>
        </p:nvSpPr>
        <p:spPr>
          <a:xfrm>
            <a:off x="457200" y="1981200"/>
            <a:ext cx="8229600" cy="1366838"/>
          </a:xfrm>
        </p:spPr>
        <p:txBody>
          <a:bodyPr vert="horz" wrap="square" lIns="91440" tIns="45720" rIns="91440" bIns="45720" anchor="t"/>
          <a:p>
            <a:pPr eaLnBrk="1" hangingPunct="1">
              <a:lnSpc>
                <a:spcPct val="90000"/>
              </a:lnSpc>
            </a:pPr>
            <a:r>
              <a:rPr lang="zh-CN" altLang="en-US" b="1" dirty="0"/>
              <a:t>逐步把这个图转变为每条弧只标记为</a:t>
            </a:r>
            <a:r>
              <a:rPr lang="zh-CN" altLang="en-US" b="1" dirty="0">
                <a:sym typeface="Symbol" panose="05050102010706020507" pitchFamily="18" charset="2"/>
              </a:rPr>
              <a:t></a:t>
            </a:r>
            <a:r>
              <a:rPr lang="zh-CN" altLang="en-US" b="1" dirty="0"/>
              <a:t>上的一个字符或</a:t>
            </a:r>
            <a:r>
              <a:rPr lang="zh-CN" altLang="en-US" b="1" dirty="0">
                <a:sym typeface="Symbol" panose="05050102010706020507" pitchFamily="18" charset="2"/>
              </a:rPr>
              <a:t></a:t>
            </a:r>
            <a:r>
              <a:rPr lang="zh-CN" altLang="en-US" b="1" dirty="0"/>
              <a:t>，最后得到一个</a:t>
            </a:r>
            <a:r>
              <a:rPr lang="en-US" altLang="zh-CN" b="1" dirty="0"/>
              <a:t>NFA M’</a:t>
            </a:r>
            <a:r>
              <a:rPr lang="zh-CN" altLang="en-US" b="1" dirty="0"/>
              <a:t>，显然</a:t>
            </a:r>
            <a:r>
              <a:rPr lang="en-US" altLang="zh-CN" b="1" dirty="0"/>
              <a:t>L(M’)=L(M)</a:t>
            </a:r>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nodePh="1">
                                  <p:stCondLst>
                                    <p:cond delay="0"/>
                                  </p:stCondLst>
                                  <p:endCondLst>
                                    <p:cond evt="begin" delay="0">
                                      <p:tn val="5"/>
                                    </p:cond>
                                  </p:end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1+#ppt_w/2"/>
                                          </p:val>
                                        </p:tav>
                                        <p:tav tm="100000">
                                          <p:val>
                                            <p:strVal val="#ppt_x"/>
                                          </p:val>
                                        </p:tav>
                                      </p:tavLst>
                                    </p:anim>
                                    <p:anim calcmode="lin" valueType="num">
                                      <p:cBhvr additive="base">
                                        <p:cTn id="8" dur="500" fill="hold"/>
                                        <p:tgtEl>
                                          <p:spTgt spid="89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90114" name="Rectangle 2"/>
          <p:cNvSpPr>
            <a:spLocks noGrp="1"/>
          </p:cNvSpPr>
          <p:nvPr>
            <p:ph idx="1"/>
          </p:nvPr>
        </p:nvSpPr>
        <p:spPr>
          <a:xfrm>
            <a:off x="838200" y="609600"/>
            <a:ext cx="7772400" cy="609600"/>
          </a:xfrm>
        </p:spPr>
        <p:txBody>
          <a:bodyPr vert="horz" wrap="square" lIns="91440" tIns="45720" rIns="91440" bIns="45720" anchor="t"/>
          <a:p>
            <a:pPr eaLnBrk="1" hangingPunct="1"/>
            <a:r>
              <a:rPr lang="zh-CN" altLang="en-US" b="1" dirty="0"/>
              <a:t>识别所有含相继两个</a:t>
            </a:r>
            <a:r>
              <a:rPr lang="en-US" altLang="zh-CN" b="1" dirty="0"/>
              <a:t>a</a:t>
            </a:r>
            <a:r>
              <a:rPr lang="zh-CN" altLang="en-US" b="1" dirty="0"/>
              <a:t>或相继两个</a:t>
            </a:r>
            <a:r>
              <a:rPr lang="en-US" altLang="zh-CN" b="1" dirty="0"/>
              <a:t>b</a:t>
            </a:r>
            <a:r>
              <a:rPr lang="zh-CN" altLang="en-US" b="1" dirty="0"/>
              <a:t>的字</a:t>
            </a:r>
            <a:endParaRPr lang="zh-CN" altLang="en-US" b="1" dirty="0"/>
          </a:p>
        </p:txBody>
      </p:sp>
      <p:grpSp>
        <p:nvGrpSpPr>
          <p:cNvPr id="2" name="Group 8"/>
          <p:cNvGrpSpPr/>
          <p:nvPr/>
        </p:nvGrpSpPr>
        <p:grpSpPr>
          <a:xfrm>
            <a:off x="1403350" y="3933825"/>
            <a:ext cx="6781800" cy="2209800"/>
            <a:chOff x="912" y="1824"/>
            <a:chExt cx="4272" cy="1392"/>
          </a:xfrm>
        </p:grpSpPr>
        <p:sp>
          <p:nvSpPr>
            <p:cNvPr id="55300" name="Oval 9"/>
            <p:cNvSpPr/>
            <p:nvPr/>
          </p:nvSpPr>
          <p:spPr>
            <a:xfrm>
              <a:off x="912"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X</a:t>
              </a:r>
              <a:endParaRPr lang="en-US" altLang="zh-CN" sz="2400" b="1" u="none" dirty="0">
                <a:solidFill>
                  <a:schemeClr val="tx1"/>
                </a:solidFill>
                <a:latin typeface="Times New Roman" panose="02020603050405020304" pitchFamily="18" charset="0"/>
              </a:endParaRPr>
            </a:p>
          </p:txBody>
        </p:sp>
        <p:sp>
          <p:nvSpPr>
            <p:cNvPr id="55301" name="Oval 10"/>
            <p:cNvSpPr/>
            <p:nvPr/>
          </p:nvSpPr>
          <p:spPr>
            <a:xfrm>
              <a:off x="4896" y="2448"/>
              <a:ext cx="288" cy="288"/>
            </a:xfrm>
            <a:prstGeom prst="ellipse">
              <a:avLst/>
            </a:prstGeom>
            <a:noFill/>
            <a:ln w="57150" cap="sq" cmpd="thickThin">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Y</a:t>
              </a:r>
              <a:endParaRPr lang="en-US" altLang="zh-CN" sz="2400" b="1" u="none" dirty="0">
                <a:solidFill>
                  <a:schemeClr val="tx1"/>
                </a:solidFill>
                <a:latin typeface="Times New Roman" panose="02020603050405020304" pitchFamily="18" charset="0"/>
              </a:endParaRPr>
            </a:p>
          </p:txBody>
        </p:sp>
        <p:sp>
          <p:nvSpPr>
            <p:cNvPr id="55302" name="Line 11"/>
            <p:cNvSpPr/>
            <p:nvPr/>
          </p:nvSpPr>
          <p:spPr>
            <a:xfrm>
              <a:off x="1200" y="2592"/>
              <a:ext cx="384" cy="0"/>
            </a:xfrm>
            <a:prstGeom prst="line">
              <a:avLst/>
            </a:prstGeom>
            <a:ln w="15875" cap="sq" cmpd="sng">
              <a:solidFill>
                <a:schemeClr val="tx1"/>
              </a:solidFill>
              <a:prstDash val="solid"/>
              <a:round/>
              <a:headEnd type="none" w="med" len="med"/>
              <a:tailEnd type="stealth" w="lg" len="lg"/>
            </a:ln>
          </p:spPr>
        </p:sp>
        <p:sp>
          <p:nvSpPr>
            <p:cNvPr id="55303" name="Rectangle 12"/>
            <p:cNvSpPr/>
            <p:nvPr/>
          </p:nvSpPr>
          <p:spPr>
            <a:xfrm>
              <a:off x="1200" y="230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04" name="Oval 13"/>
            <p:cNvSpPr/>
            <p:nvPr/>
          </p:nvSpPr>
          <p:spPr>
            <a:xfrm>
              <a:off x="1584"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55305" name="Freeform 14"/>
            <p:cNvSpPr/>
            <p:nvPr/>
          </p:nvSpPr>
          <p:spPr>
            <a:xfrm>
              <a:off x="1520"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06" name="Freeform 15"/>
            <p:cNvSpPr/>
            <p:nvPr/>
          </p:nvSpPr>
          <p:spPr>
            <a:xfrm>
              <a:off x="1480"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07" name="Line 16"/>
            <p:cNvSpPr/>
            <p:nvPr/>
          </p:nvSpPr>
          <p:spPr>
            <a:xfrm>
              <a:off x="1872" y="2592"/>
              <a:ext cx="384" cy="0"/>
            </a:xfrm>
            <a:prstGeom prst="line">
              <a:avLst/>
            </a:prstGeom>
            <a:ln w="15875" cap="sq" cmpd="sng">
              <a:solidFill>
                <a:schemeClr val="tx1"/>
              </a:solidFill>
              <a:prstDash val="solid"/>
              <a:round/>
              <a:headEnd type="none" w="med" len="med"/>
              <a:tailEnd type="stealth" w="lg" len="lg"/>
            </a:ln>
          </p:spPr>
        </p:sp>
        <p:sp>
          <p:nvSpPr>
            <p:cNvPr id="55308" name="Oval 17"/>
            <p:cNvSpPr/>
            <p:nvPr/>
          </p:nvSpPr>
          <p:spPr>
            <a:xfrm>
              <a:off x="2256"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55309" name="Oval 18"/>
            <p:cNvSpPr/>
            <p:nvPr/>
          </p:nvSpPr>
          <p:spPr>
            <a:xfrm>
              <a:off x="2880" y="2784"/>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55310" name="Oval 19"/>
            <p:cNvSpPr/>
            <p:nvPr/>
          </p:nvSpPr>
          <p:spPr>
            <a:xfrm>
              <a:off x="3552"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55311" name="Oval 20"/>
            <p:cNvSpPr/>
            <p:nvPr/>
          </p:nvSpPr>
          <p:spPr>
            <a:xfrm>
              <a:off x="2880" y="2016"/>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55312" name="Oval 21"/>
            <p:cNvSpPr/>
            <p:nvPr/>
          </p:nvSpPr>
          <p:spPr>
            <a:xfrm>
              <a:off x="4224"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55313" name="Freeform 22"/>
            <p:cNvSpPr/>
            <p:nvPr/>
          </p:nvSpPr>
          <p:spPr>
            <a:xfrm>
              <a:off x="4168"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14" name="Freeform 23"/>
            <p:cNvSpPr/>
            <p:nvPr/>
          </p:nvSpPr>
          <p:spPr>
            <a:xfrm>
              <a:off x="4128"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15" name="Line 24"/>
            <p:cNvSpPr/>
            <p:nvPr/>
          </p:nvSpPr>
          <p:spPr>
            <a:xfrm flipV="1">
              <a:off x="2496" y="2208"/>
              <a:ext cx="384" cy="288"/>
            </a:xfrm>
            <a:prstGeom prst="line">
              <a:avLst/>
            </a:prstGeom>
            <a:ln w="15875" cap="sq" cmpd="sng">
              <a:solidFill>
                <a:schemeClr val="tx1"/>
              </a:solidFill>
              <a:prstDash val="solid"/>
              <a:round/>
              <a:headEnd type="none" w="med" len="med"/>
              <a:tailEnd type="stealth" w="lg" len="lg"/>
            </a:ln>
          </p:spPr>
        </p:sp>
        <p:sp>
          <p:nvSpPr>
            <p:cNvPr id="55316" name="Line 25"/>
            <p:cNvSpPr/>
            <p:nvPr/>
          </p:nvSpPr>
          <p:spPr>
            <a:xfrm>
              <a:off x="2496" y="2688"/>
              <a:ext cx="384" cy="192"/>
            </a:xfrm>
            <a:prstGeom prst="line">
              <a:avLst/>
            </a:prstGeom>
            <a:ln w="15875" cap="sq" cmpd="sng">
              <a:solidFill>
                <a:schemeClr val="tx1"/>
              </a:solidFill>
              <a:prstDash val="solid"/>
              <a:round/>
              <a:headEnd type="none" w="med" len="med"/>
              <a:tailEnd type="stealth" w="lg" len="lg"/>
            </a:ln>
          </p:spPr>
        </p:sp>
        <p:sp>
          <p:nvSpPr>
            <p:cNvPr id="55317" name="Line 26"/>
            <p:cNvSpPr/>
            <p:nvPr/>
          </p:nvSpPr>
          <p:spPr>
            <a:xfrm>
              <a:off x="3168" y="2208"/>
              <a:ext cx="432" cy="288"/>
            </a:xfrm>
            <a:prstGeom prst="line">
              <a:avLst/>
            </a:prstGeom>
            <a:ln w="15875" cap="sq" cmpd="sng">
              <a:solidFill>
                <a:schemeClr val="tx1"/>
              </a:solidFill>
              <a:prstDash val="solid"/>
              <a:round/>
              <a:headEnd type="none" w="med" len="med"/>
              <a:tailEnd type="stealth" w="lg" len="lg"/>
            </a:ln>
          </p:spPr>
        </p:sp>
        <p:sp>
          <p:nvSpPr>
            <p:cNvPr id="55318" name="Line 27"/>
            <p:cNvSpPr/>
            <p:nvPr/>
          </p:nvSpPr>
          <p:spPr>
            <a:xfrm flipV="1">
              <a:off x="3168" y="2736"/>
              <a:ext cx="432" cy="192"/>
            </a:xfrm>
            <a:prstGeom prst="line">
              <a:avLst/>
            </a:prstGeom>
            <a:ln w="15875" cap="sq" cmpd="sng">
              <a:solidFill>
                <a:schemeClr val="tx1"/>
              </a:solidFill>
              <a:prstDash val="solid"/>
              <a:round/>
              <a:headEnd type="none" w="med" len="med"/>
              <a:tailEnd type="stealth" w="lg" len="lg"/>
            </a:ln>
          </p:spPr>
        </p:sp>
        <p:sp>
          <p:nvSpPr>
            <p:cNvPr id="55319" name="Line 28"/>
            <p:cNvSpPr/>
            <p:nvPr/>
          </p:nvSpPr>
          <p:spPr>
            <a:xfrm>
              <a:off x="3840" y="2592"/>
              <a:ext cx="384" cy="0"/>
            </a:xfrm>
            <a:prstGeom prst="line">
              <a:avLst/>
            </a:prstGeom>
            <a:ln w="15875" cap="sq" cmpd="sng">
              <a:solidFill>
                <a:schemeClr val="tx1"/>
              </a:solidFill>
              <a:prstDash val="solid"/>
              <a:round/>
              <a:headEnd type="none" w="med" len="med"/>
              <a:tailEnd type="stealth" w="lg" len="lg"/>
            </a:ln>
          </p:spPr>
        </p:sp>
        <p:sp>
          <p:nvSpPr>
            <p:cNvPr id="55320" name="Line 29"/>
            <p:cNvSpPr/>
            <p:nvPr/>
          </p:nvSpPr>
          <p:spPr>
            <a:xfrm>
              <a:off x="4512" y="2592"/>
              <a:ext cx="384" cy="0"/>
            </a:xfrm>
            <a:prstGeom prst="line">
              <a:avLst/>
            </a:prstGeom>
            <a:ln w="15875" cap="sq" cmpd="sng">
              <a:solidFill>
                <a:schemeClr val="tx1"/>
              </a:solidFill>
              <a:prstDash val="solid"/>
              <a:round/>
              <a:headEnd type="none" w="med" len="med"/>
              <a:tailEnd type="stealth" w="lg" len="lg"/>
            </a:ln>
          </p:spPr>
        </p:sp>
        <p:sp>
          <p:nvSpPr>
            <p:cNvPr id="55321" name="Rectangle 30"/>
            <p:cNvSpPr/>
            <p:nvPr/>
          </p:nvSpPr>
          <p:spPr>
            <a:xfrm>
              <a:off x="1584" y="1872"/>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2" name="Rectangle 31"/>
            <p:cNvSpPr/>
            <p:nvPr/>
          </p:nvSpPr>
          <p:spPr>
            <a:xfrm>
              <a:off x="1632" y="2928"/>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3" name="Rectangle 32"/>
            <p:cNvSpPr/>
            <p:nvPr/>
          </p:nvSpPr>
          <p:spPr>
            <a:xfrm>
              <a:off x="1920" y="230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4" name="Rectangle 33"/>
            <p:cNvSpPr/>
            <p:nvPr/>
          </p:nvSpPr>
          <p:spPr>
            <a:xfrm>
              <a:off x="3840" y="2352"/>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5" name="Rectangle 34"/>
            <p:cNvSpPr/>
            <p:nvPr/>
          </p:nvSpPr>
          <p:spPr>
            <a:xfrm>
              <a:off x="4560" y="2352"/>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6" name="Rectangle 35"/>
            <p:cNvSpPr/>
            <p:nvPr/>
          </p:nvSpPr>
          <p:spPr>
            <a:xfrm>
              <a:off x="4272" y="182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7" name="Rectangle 36"/>
            <p:cNvSpPr/>
            <p:nvPr/>
          </p:nvSpPr>
          <p:spPr>
            <a:xfrm>
              <a:off x="4320" y="2880"/>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8" name="Rectangle 37"/>
            <p:cNvSpPr/>
            <p:nvPr/>
          </p:nvSpPr>
          <p:spPr>
            <a:xfrm>
              <a:off x="2496" y="206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29" name="Rectangle 38"/>
            <p:cNvSpPr/>
            <p:nvPr/>
          </p:nvSpPr>
          <p:spPr>
            <a:xfrm>
              <a:off x="2496" y="2736"/>
              <a:ext cx="288" cy="288"/>
            </a:xfrm>
            <a:prstGeom prst="rect">
              <a:avLst/>
            </a:prstGeom>
            <a:noFill/>
            <a:ln w="15875">
              <a:noFill/>
            </a:ln>
          </p:spPr>
          <p:txBody>
            <a:bodyPr wrap="none" lIns="90000" tIns="46800" rIns="90000" bIns="46800" anchor="ctr"/>
            <a:p>
              <a:pPr algn="ctr"/>
              <a:r>
                <a:rPr lang="en-US" altLang="zh-CN" sz="2400" b="1" dirty="0">
                  <a:solidFill>
                    <a:schemeClr val="tx1"/>
                  </a:solidFill>
                  <a:latin typeface="Times New Roman" panose="02020603050405020304" pitchFamily="18" charset="0"/>
                  <a:sym typeface="Symbol" panose="05050102010706020507" pitchFamily="18" charset="2"/>
                </a:rPr>
                <a:t>b</a:t>
              </a:r>
              <a:endParaRPr lang="en-US" altLang="zh-CN" sz="2400" b="1" dirty="0">
                <a:solidFill>
                  <a:schemeClr val="tx1"/>
                </a:solidFill>
                <a:latin typeface="Times New Roman" panose="02020603050405020304" pitchFamily="18" charset="0"/>
                <a:sym typeface="Symbol" panose="05050102010706020507" pitchFamily="18" charset="2"/>
              </a:endParaRPr>
            </a:p>
          </p:txBody>
        </p:sp>
        <p:sp>
          <p:nvSpPr>
            <p:cNvPr id="55330" name="Rectangle 39"/>
            <p:cNvSpPr/>
            <p:nvPr/>
          </p:nvSpPr>
          <p:spPr>
            <a:xfrm>
              <a:off x="3264" y="206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31" name="Rectangle 40"/>
            <p:cNvSpPr/>
            <p:nvPr/>
          </p:nvSpPr>
          <p:spPr>
            <a:xfrm>
              <a:off x="3312" y="278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grpSp>
      <p:grpSp>
        <p:nvGrpSpPr>
          <p:cNvPr id="3" name="Group 94"/>
          <p:cNvGrpSpPr/>
          <p:nvPr/>
        </p:nvGrpSpPr>
        <p:grpSpPr>
          <a:xfrm>
            <a:off x="2449513" y="1484313"/>
            <a:ext cx="4965700" cy="2209800"/>
            <a:chOff x="1543" y="935"/>
            <a:chExt cx="3128" cy="1392"/>
          </a:xfrm>
        </p:grpSpPr>
        <p:sp>
          <p:nvSpPr>
            <p:cNvPr id="55333" name="Oval 63"/>
            <p:cNvSpPr/>
            <p:nvPr/>
          </p:nvSpPr>
          <p:spPr>
            <a:xfrm>
              <a:off x="1647" y="1559"/>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55334" name="Freeform 64"/>
            <p:cNvSpPr/>
            <p:nvPr/>
          </p:nvSpPr>
          <p:spPr>
            <a:xfrm>
              <a:off x="1583" y="1215"/>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35" name="Freeform 65"/>
            <p:cNvSpPr/>
            <p:nvPr/>
          </p:nvSpPr>
          <p:spPr>
            <a:xfrm>
              <a:off x="1543" y="1751"/>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36" name="Line 66"/>
            <p:cNvSpPr/>
            <p:nvPr/>
          </p:nvSpPr>
          <p:spPr>
            <a:xfrm>
              <a:off x="1935" y="1703"/>
              <a:ext cx="384" cy="0"/>
            </a:xfrm>
            <a:prstGeom prst="line">
              <a:avLst/>
            </a:prstGeom>
            <a:ln w="15875" cap="sq" cmpd="sng">
              <a:solidFill>
                <a:schemeClr val="tx1"/>
              </a:solidFill>
              <a:prstDash val="solid"/>
              <a:round/>
              <a:headEnd type="none" w="med" len="med"/>
              <a:tailEnd type="stealth" w="lg" len="lg"/>
            </a:ln>
          </p:spPr>
        </p:sp>
        <p:sp>
          <p:nvSpPr>
            <p:cNvPr id="55337" name="Oval 67"/>
            <p:cNvSpPr/>
            <p:nvPr/>
          </p:nvSpPr>
          <p:spPr>
            <a:xfrm>
              <a:off x="2319" y="1559"/>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55338" name="Oval 69"/>
            <p:cNvSpPr/>
            <p:nvPr/>
          </p:nvSpPr>
          <p:spPr>
            <a:xfrm>
              <a:off x="3615" y="1559"/>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55339" name="Oval 71"/>
            <p:cNvSpPr/>
            <p:nvPr/>
          </p:nvSpPr>
          <p:spPr>
            <a:xfrm>
              <a:off x="4287" y="1559"/>
              <a:ext cx="288" cy="288"/>
            </a:xfrm>
            <a:prstGeom prst="ellipse">
              <a:avLst/>
            </a:prstGeom>
            <a:noFill/>
            <a:ln w="57150" cap="sq" cmpd="thickThin">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55340" name="Freeform 72"/>
            <p:cNvSpPr/>
            <p:nvPr/>
          </p:nvSpPr>
          <p:spPr>
            <a:xfrm>
              <a:off x="4231" y="1215"/>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41" name="Freeform 73"/>
            <p:cNvSpPr/>
            <p:nvPr/>
          </p:nvSpPr>
          <p:spPr>
            <a:xfrm>
              <a:off x="4191" y="1751"/>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55342" name="Line 78"/>
            <p:cNvSpPr/>
            <p:nvPr/>
          </p:nvSpPr>
          <p:spPr>
            <a:xfrm>
              <a:off x="3903" y="1703"/>
              <a:ext cx="384" cy="0"/>
            </a:xfrm>
            <a:prstGeom prst="line">
              <a:avLst/>
            </a:prstGeom>
            <a:ln w="15875" cap="sq" cmpd="sng">
              <a:solidFill>
                <a:schemeClr val="tx1"/>
              </a:solidFill>
              <a:prstDash val="solid"/>
              <a:round/>
              <a:headEnd type="none" w="med" len="med"/>
              <a:tailEnd type="stealth" w="lg" len="lg"/>
            </a:ln>
          </p:spPr>
        </p:sp>
        <p:sp>
          <p:nvSpPr>
            <p:cNvPr id="55343" name="Rectangle 80"/>
            <p:cNvSpPr/>
            <p:nvPr/>
          </p:nvSpPr>
          <p:spPr>
            <a:xfrm>
              <a:off x="1647" y="983"/>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44" name="Rectangle 81"/>
            <p:cNvSpPr/>
            <p:nvPr/>
          </p:nvSpPr>
          <p:spPr>
            <a:xfrm>
              <a:off x="1695" y="2039"/>
              <a:ext cx="288" cy="288"/>
            </a:xfrm>
            <a:prstGeom prst="rect">
              <a:avLst/>
            </a:prstGeom>
            <a:noFill/>
            <a:ln w="15875">
              <a:noFill/>
            </a:ln>
          </p:spPr>
          <p:txBody>
            <a:bodyPr wrap="none" lIns="90000" tIns="46800" rIns="90000" bIns="46800" anchor="ctr"/>
            <a:p>
              <a:pPr algn="ctr"/>
              <a:r>
                <a:rPr lang="en-US" altLang="zh-CN" sz="2400" b="1" dirty="0">
                  <a:solidFill>
                    <a:schemeClr val="tx1"/>
                  </a:solidFill>
                  <a:latin typeface="Times New Roman" panose="02020603050405020304" pitchFamily="18" charset="0"/>
                  <a:sym typeface="Symbol" panose="05050102010706020507" pitchFamily="18" charset="2"/>
                </a:rPr>
                <a:t>b</a:t>
              </a:r>
              <a:endParaRPr lang="en-US" altLang="zh-CN" sz="2400" b="1" dirty="0">
                <a:solidFill>
                  <a:schemeClr val="tx1"/>
                </a:solidFill>
                <a:latin typeface="Times New Roman" panose="02020603050405020304" pitchFamily="18" charset="0"/>
                <a:sym typeface="Symbol" panose="05050102010706020507" pitchFamily="18" charset="2"/>
              </a:endParaRPr>
            </a:p>
          </p:txBody>
        </p:sp>
        <p:sp>
          <p:nvSpPr>
            <p:cNvPr id="55345" name="Rectangle 82"/>
            <p:cNvSpPr/>
            <p:nvPr/>
          </p:nvSpPr>
          <p:spPr>
            <a:xfrm>
              <a:off x="1983" y="1415"/>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46" name="Rectangle 83"/>
            <p:cNvSpPr/>
            <p:nvPr/>
          </p:nvSpPr>
          <p:spPr>
            <a:xfrm>
              <a:off x="3903" y="1463"/>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47" name="Rectangle 85"/>
            <p:cNvSpPr/>
            <p:nvPr/>
          </p:nvSpPr>
          <p:spPr>
            <a:xfrm>
              <a:off x="4335" y="935"/>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48" name="Rectangle 86"/>
            <p:cNvSpPr/>
            <p:nvPr/>
          </p:nvSpPr>
          <p:spPr>
            <a:xfrm>
              <a:off x="4383" y="1991"/>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49" name="Rectangle 87"/>
            <p:cNvSpPr/>
            <p:nvPr/>
          </p:nvSpPr>
          <p:spPr>
            <a:xfrm>
              <a:off x="2910" y="1162"/>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50" name="Rectangle 88"/>
            <p:cNvSpPr/>
            <p:nvPr/>
          </p:nvSpPr>
          <p:spPr>
            <a:xfrm>
              <a:off x="2955" y="1963"/>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55351" name="Freeform 91"/>
            <p:cNvSpPr/>
            <p:nvPr/>
          </p:nvSpPr>
          <p:spPr>
            <a:xfrm>
              <a:off x="2562" y="1389"/>
              <a:ext cx="1089" cy="181"/>
            </a:xfrm>
            <a:custGeom>
              <a:avLst/>
              <a:gdLst/>
              <a:ahLst/>
              <a:cxnLst>
                <a:cxn ang="0">
                  <a:pos x="0" y="181"/>
                </a:cxn>
                <a:cxn ang="0">
                  <a:pos x="499" y="0"/>
                </a:cxn>
                <a:cxn ang="0">
                  <a:pos x="1089" y="181"/>
                </a:cxn>
              </a:cxnLst>
              <a:pathLst>
                <a:path w="1089" h="181">
                  <a:moveTo>
                    <a:pt x="0" y="181"/>
                  </a:moveTo>
                  <a:cubicBezTo>
                    <a:pt x="159" y="90"/>
                    <a:pt x="318" y="0"/>
                    <a:pt x="499" y="0"/>
                  </a:cubicBezTo>
                  <a:cubicBezTo>
                    <a:pt x="680" y="0"/>
                    <a:pt x="884" y="90"/>
                    <a:pt x="1089" y="181"/>
                  </a:cubicBezTo>
                </a:path>
              </a:pathLst>
            </a:custGeom>
            <a:noFill/>
            <a:ln w="12700" cap="flat" cmpd="sng">
              <a:solidFill>
                <a:schemeClr val="tx1"/>
              </a:solidFill>
              <a:prstDash val="solid"/>
              <a:round/>
              <a:headEnd type="none" w="med" len="med"/>
              <a:tailEnd type="stealth" w="lg" len="lg"/>
            </a:ln>
          </p:spPr>
          <p:txBody>
            <a:bodyPr/>
            <a:p>
              <a:endParaRPr lang="zh-CN" altLang="en-US"/>
            </a:p>
          </p:txBody>
        </p:sp>
        <p:sp>
          <p:nvSpPr>
            <p:cNvPr id="55352" name="Freeform 92"/>
            <p:cNvSpPr/>
            <p:nvPr/>
          </p:nvSpPr>
          <p:spPr>
            <a:xfrm>
              <a:off x="2562" y="1797"/>
              <a:ext cx="1089" cy="182"/>
            </a:xfrm>
            <a:custGeom>
              <a:avLst/>
              <a:gdLst/>
              <a:ahLst/>
              <a:cxnLst>
                <a:cxn ang="0">
                  <a:pos x="0" y="0"/>
                </a:cxn>
                <a:cxn ang="0">
                  <a:pos x="499" y="182"/>
                </a:cxn>
                <a:cxn ang="0">
                  <a:pos x="1089" y="0"/>
                </a:cxn>
              </a:cxnLst>
              <a:pathLst>
                <a:path w="1089" h="182">
                  <a:moveTo>
                    <a:pt x="0" y="0"/>
                  </a:moveTo>
                  <a:cubicBezTo>
                    <a:pt x="159" y="91"/>
                    <a:pt x="318" y="182"/>
                    <a:pt x="499" y="182"/>
                  </a:cubicBezTo>
                  <a:cubicBezTo>
                    <a:pt x="680" y="182"/>
                    <a:pt x="884" y="91"/>
                    <a:pt x="1089" y="0"/>
                  </a:cubicBezTo>
                </a:path>
              </a:pathLst>
            </a:custGeom>
            <a:noFill/>
            <a:ln w="12700" cap="flat" cmpd="sng">
              <a:solidFill>
                <a:schemeClr val="tx1"/>
              </a:solidFill>
              <a:prstDash val="solid"/>
              <a:round/>
              <a:headEnd type="none" w="med" len="med"/>
              <a:tailEnd type="stealth" w="lg" len="lg"/>
            </a:ln>
          </p:spPr>
          <p:txBody>
            <a:bodyPr/>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0114">
                                            <p:txEl>
                                              <p:charRg st="0" end="19"/>
                                            </p:txEl>
                                          </p:spTgt>
                                        </p:tgtEl>
                                        <p:attrNameLst>
                                          <p:attrName>style.visibility</p:attrName>
                                        </p:attrNameLst>
                                      </p:cBhvr>
                                      <p:to>
                                        <p:strVal val="visible"/>
                                      </p:to>
                                    </p:set>
                                    <p:animEffect transition="in" filter="slide(fromTop)">
                                      <p:cBhvr>
                                        <p:cTn id="7" dur="500"/>
                                        <p:tgtEl>
                                          <p:spTgt spid="90114">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To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267" name="Rectangle 3"/>
          <p:cNvSpPr>
            <a:spLocks noGrp="1"/>
          </p:cNvSpPr>
          <p:nvPr>
            <p:ph idx="1"/>
          </p:nvPr>
        </p:nvSpPr>
        <p:spPr>
          <a:xfrm>
            <a:off x="684213" y="620713"/>
            <a:ext cx="8058150" cy="5638800"/>
          </a:xfrm>
        </p:spPr>
        <p:txBody>
          <a:bodyPr vert="horz" wrap="square" lIns="91440" tIns="45720" rIns="91440" bIns="45720" anchor="t"/>
          <a:p>
            <a:pPr eaLnBrk="1" hangingPunct="1">
              <a:lnSpc>
                <a:spcPct val="90000"/>
              </a:lnSpc>
            </a:pPr>
            <a:r>
              <a:rPr lang="zh-CN" altLang="en-US" b="1" dirty="0">
                <a:latin typeface="宋体" panose="02010600030101010101" pitchFamily="2" charset="-122"/>
              </a:rPr>
              <a:t>输出的单词符号的表示形式</a:t>
            </a:r>
            <a:r>
              <a:rPr lang="en-US" altLang="zh-CN" b="1" dirty="0">
                <a:latin typeface="宋体" panose="02010600030101010101" pitchFamily="2" charset="-122"/>
              </a:rPr>
              <a:t>:</a:t>
            </a:r>
            <a:endParaRPr lang="en-US" altLang="zh-CN" b="1" dirty="0">
              <a:latin typeface="宋体" panose="02010600030101010101" pitchFamily="2" charset="-122"/>
            </a:endParaRPr>
          </a:p>
          <a:p>
            <a:pPr lvl="1" indent="-436245" algn="ctr" eaLnBrk="1" hangingPunct="1">
              <a:lnSpc>
                <a:spcPct val="90000"/>
              </a:lnSpc>
              <a:buNone/>
            </a:pPr>
            <a:r>
              <a:rPr lang="en-US" altLang="zh-CN" b="1" dirty="0">
                <a:latin typeface="宋体" panose="02010600030101010101" pitchFamily="2" charset="-122"/>
              </a:rPr>
              <a:t>(</a:t>
            </a:r>
            <a:r>
              <a:rPr lang="zh-CN" altLang="en-US" b="1" dirty="0">
                <a:solidFill>
                  <a:srgbClr val="FF3300"/>
                </a:solidFill>
                <a:latin typeface="宋体" panose="02010600030101010101" pitchFamily="2" charset="-122"/>
              </a:rPr>
              <a:t>单词种别</a:t>
            </a:r>
            <a:r>
              <a:rPr lang="zh-CN" altLang="en-US" b="1" dirty="0">
                <a:latin typeface="宋体" panose="02010600030101010101" pitchFamily="2" charset="-122"/>
              </a:rPr>
              <a:t>，</a:t>
            </a:r>
            <a:r>
              <a:rPr lang="zh-CN" altLang="en-US" b="1" dirty="0">
                <a:solidFill>
                  <a:srgbClr val="FF3300"/>
                </a:solidFill>
                <a:latin typeface="宋体" panose="02010600030101010101" pitchFamily="2" charset="-122"/>
              </a:rPr>
              <a:t>单词自身的值</a:t>
            </a:r>
            <a:r>
              <a:rPr lang="en-US" altLang="zh-CN" b="1" dirty="0">
                <a:latin typeface="宋体" panose="02010600030101010101" pitchFamily="2" charset="-122"/>
              </a:rPr>
              <a:t>)</a:t>
            </a:r>
            <a:endParaRPr lang="en-US" altLang="zh-CN" b="1" dirty="0">
              <a:latin typeface="宋体" panose="02010600030101010101" pitchFamily="2" charset="-122"/>
            </a:endParaRPr>
          </a:p>
          <a:p>
            <a:pPr eaLnBrk="1" hangingPunct="1"/>
            <a:r>
              <a:rPr lang="zh-CN" altLang="en-US" b="1" dirty="0">
                <a:latin typeface="宋体" panose="02010600030101010101" pitchFamily="2" charset="-122"/>
              </a:rPr>
              <a:t>单词种别通常用整数编码表示。</a:t>
            </a:r>
            <a:endParaRPr lang="zh-CN" altLang="en-US" b="1" dirty="0">
              <a:latin typeface="宋体" panose="02010600030101010101" pitchFamily="2" charset="-122"/>
            </a:endParaRPr>
          </a:p>
          <a:p>
            <a:pPr lvl="1" indent="-436245" eaLnBrk="1" hangingPunct="1">
              <a:lnSpc>
                <a:spcPct val="90000"/>
              </a:lnSpc>
            </a:pPr>
            <a:r>
              <a:rPr lang="zh-CN" altLang="en-US" sz="3000" b="1" dirty="0">
                <a:latin typeface="宋体" panose="02010600030101010101" pitchFamily="2" charset="-122"/>
              </a:rPr>
              <a:t>若一个种别只有一个单词符号，则种别编码就代表该单词符号。假定基本字、运算符和界符都是一符一种。</a:t>
            </a:r>
            <a:endParaRPr lang="zh-CN" altLang="en-US" sz="3000" b="1" dirty="0">
              <a:latin typeface="宋体" panose="02010600030101010101" pitchFamily="2" charset="-122"/>
            </a:endParaRPr>
          </a:p>
          <a:p>
            <a:pPr lvl="1" indent="-436245" eaLnBrk="1" hangingPunct="1">
              <a:lnSpc>
                <a:spcPct val="90000"/>
              </a:lnSpc>
            </a:pPr>
            <a:r>
              <a:rPr lang="zh-CN" altLang="en-US" sz="3000" b="1" dirty="0">
                <a:latin typeface="宋体" panose="02010600030101010101" pitchFamily="2" charset="-122"/>
              </a:rPr>
              <a:t>若一个种别有多个单词符号，则对于每个单词符号，给出种别编码和自身的值。</a:t>
            </a:r>
            <a:endParaRPr lang="zh-CN" altLang="en-US" sz="3000" b="1" dirty="0">
              <a:latin typeface="宋体" panose="02010600030101010101" pitchFamily="2" charset="-122"/>
            </a:endParaRPr>
          </a:p>
          <a:p>
            <a:pPr lvl="2" indent="-394970" eaLnBrk="1" hangingPunct="1">
              <a:lnSpc>
                <a:spcPct val="90000"/>
              </a:lnSpc>
            </a:pPr>
            <a:r>
              <a:rPr lang="zh-CN" altLang="en-US" sz="2800" b="1" dirty="0">
                <a:latin typeface="宋体" panose="02010600030101010101" pitchFamily="2" charset="-122"/>
              </a:rPr>
              <a:t>标识符单列一种；标识符自身的值表示成按机器字节划分的内部码。</a:t>
            </a:r>
            <a:endParaRPr lang="zh-CN" altLang="en-US" sz="2800" b="1" dirty="0">
              <a:latin typeface="宋体" panose="02010600030101010101" pitchFamily="2" charset="-122"/>
            </a:endParaRPr>
          </a:p>
          <a:p>
            <a:pPr lvl="2" indent="-394970" eaLnBrk="1" hangingPunct="1">
              <a:lnSpc>
                <a:spcPct val="90000"/>
              </a:lnSpc>
            </a:pPr>
            <a:r>
              <a:rPr lang="zh-CN" altLang="en-US" sz="2800" b="1" dirty="0">
                <a:latin typeface="宋体" panose="02010600030101010101" pitchFamily="2" charset="-122"/>
              </a:rPr>
              <a:t>常数按类型分种；常数的值则表示成标准的二进制形式。</a:t>
            </a:r>
            <a:endParaRPr lang="zh-CN" altLang="en-US" sz="2800"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7">
                                            <p:txEl>
                                              <p:charRg st="0" end="14"/>
                                            </p:txEl>
                                          </p:spTgt>
                                        </p:tgtEl>
                                        <p:attrNameLst>
                                          <p:attrName>style.visibility</p:attrName>
                                        </p:attrNameLst>
                                      </p:cBhvr>
                                      <p:to>
                                        <p:strVal val="visible"/>
                                      </p:to>
                                    </p:set>
                                    <p:animEffect transition="in" filter="wipe(up)">
                                      <p:cBhvr>
                                        <p:cTn id="7" dur="500"/>
                                        <p:tgtEl>
                                          <p:spTgt spid="1126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67">
                                            <p:txEl>
                                              <p:charRg st="14" end="28"/>
                                            </p:txEl>
                                          </p:spTgt>
                                        </p:tgtEl>
                                        <p:attrNameLst>
                                          <p:attrName>style.visibility</p:attrName>
                                        </p:attrNameLst>
                                      </p:cBhvr>
                                      <p:to>
                                        <p:strVal val="visible"/>
                                      </p:to>
                                    </p:set>
                                    <p:animEffect transition="in" filter="wipe(up)">
                                      <p:cBhvr>
                                        <p:cTn id="12" dur="500"/>
                                        <p:tgtEl>
                                          <p:spTgt spid="11267">
                                            <p:txEl>
                                              <p:charRg st="14"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267">
                                            <p:txEl>
                                              <p:charRg st="28" end="43"/>
                                            </p:txEl>
                                          </p:spTgt>
                                        </p:tgtEl>
                                        <p:attrNameLst>
                                          <p:attrName>style.visibility</p:attrName>
                                        </p:attrNameLst>
                                      </p:cBhvr>
                                      <p:to>
                                        <p:strVal val="visible"/>
                                      </p:to>
                                    </p:set>
                                    <p:animEffect transition="in" filter="wipe(up)">
                                      <p:cBhvr>
                                        <p:cTn id="17" dur="500"/>
                                        <p:tgtEl>
                                          <p:spTgt spid="11267">
                                            <p:txEl>
                                              <p:charRg st="28"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267">
                                            <p:txEl>
                                              <p:charRg st="43" end="91"/>
                                            </p:txEl>
                                          </p:spTgt>
                                        </p:tgtEl>
                                        <p:attrNameLst>
                                          <p:attrName>style.visibility</p:attrName>
                                        </p:attrNameLst>
                                      </p:cBhvr>
                                      <p:to>
                                        <p:strVal val="visible"/>
                                      </p:to>
                                    </p:set>
                                    <p:animEffect transition="in" filter="wipe(up)">
                                      <p:cBhvr>
                                        <p:cTn id="22" dur="500"/>
                                        <p:tgtEl>
                                          <p:spTgt spid="11267">
                                            <p:txEl>
                                              <p:charRg st="43" end="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267">
                                            <p:txEl>
                                              <p:charRg st="91" end="127"/>
                                            </p:txEl>
                                          </p:spTgt>
                                        </p:tgtEl>
                                        <p:attrNameLst>
                                          <p:attrName>style.visibility</p:attrName>
                                        </p:attrNameLst>
                                      </p:cBhvr>
                                      <p:to>
                                        <p:strVal val="visible"/>
                                      </p:to>
                                    </p:set>
                                    <p:animEffect transition="in" filter="wipe(up)">
                                      <p:cBhvr>
                                        <p:cTn id="27" dur="500"/>
                                        <p:tgtEl>
                                          <p:spTgt spid="11267">
                                            <p:txEl>
                                              <p:charRg st="91"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267">
                                            <p:txEl>
                                              <p:charRg st="127" end="158"/>
                                            </p:txEl>
                                          </p:spTgt>
                                        </p:tgtEl>
                                        <p:attrNameLst>
                                          <p:attrName>style.visibility</p:attrName>
                                        </p:attrNameLst>
                                      </p:cBhvr>
                                      <p:to>
                                        <p:strVal val="visible"/>
                                      </p:to>
                                    </p:set>
                                    <p:animEffect transition="in" filter="wipe(up)">
                                      <p:cBhvr>
                                        <p:cTn id="32" dur="500"/>
                                        <p:tgtEl>
                                          <p:spTgt spid="11267">
                                            <p:txEl>
                                              <p:charRg st="127" end="15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267">
                                            <p:txEl>
                                              <p:charRg st="158" end="184"/>
                                            </p:txEl>
                                          </p:spTgt>
                                        </p:tgtEl>
                                        <p:attrNameLst>
                                          <p:attrName>style.visibility</p:attrName>
                                        </p:attrNameLst>
                                      </p:cBhvr>
                                      <p:to>
                                        <p:strVal val="visible"/>
                                      </p:to>
                                    </p:set>
                                    <p:animEffect transition="in" filter="wipe(up)">
                                      <p:cBhvr>
                                        <p:cTn id="37" dur="500"/>
                                        <p:tgtEl>
                                          <p:spTgt spid="11267">
                                            <p:txEl>
                                              <p:charRg st="158"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3"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78850" name="Rectangle 2"/>
          <p:cNvSpPr>
            <a:spLocks noGrp="1"/>
          </p:cNvSpPr>
          <p:nvPr>
            <p:ph idx="1"/>
          </p:nvPr>
        </p:nvSpPr>
        <p:spPr>
          <a:xfrm>
            <a:off x="762000" y="533400"/>
            <a:ext cx="7772400" cy="762000"/>
          </a:xfrm>
        </p:spPr>
        <p:txBody>
          <a:bodyPr vert="horz" wrap="square" lIns="91440" tIns="45720" rIns="91440" bIns="45720" anchor="t"/>
          <a:p>
            <a:pPr eaLnBrk="1" hangingPunct="1">
              <a:buNone/>
            </a:pPr>
            <a:r>
              <a:rPr lang="en-US" altLang="zh-CN" sz="3600" b="1" dirty="0"/>
              <a:t>2.  </a:t>
            </a:r>
            <a:r>
              <a:rPr lang="zh-CN" altLang="en-US" sz="3600" b="1" dirty="0"/>
              <a:t>把上述</a:t>
            </a:r>
            <a:r>
              <a:rPr lang="en-US" altLang="zh-CN" sz="3600" b="1" dirty="0"/>
              <a:t>NFA</a:t>
            </a:r>
            <a:r>
              <a:rPr lang="zh-CN" altLang="en-US" sz="3600" b="1" dirty="0"/>
              <a:t>确定化</a:t>
            </a:r>
            <a:r>
              <a:rPr lang="en-US" altLang="zh-CN" sz="3600" b="1" dirty="0"/>
              <a:t>——</a:t>
            </a:r>
            <a:r>
              <a:rPr lang="zh-CN" altLang="en-US" sz="3600" b="1" dirty="0"/>
              <a:t>采用子集法</a:t>
            </a:r>
            <a:r>
              <a:rPr lang="en-US" altLang="zh-CN" sz="3600" b="1" dirty="0"/>
              <a:t>.</a:t>
            </a:r>
            <a:endParaRPr lang="en-US" altLang="zh-CN" sz="3600" b="1" dirty="0">
              <a:latin typeface="宋体" panose="02010600030101010101" pitchFamily="2" charset="-122"/>
            </a:endParaRPr>
          </a:p>
        </p:txBody>
      </p:sp>
      <p:sp>
        <p:nvSpPr>
          <p:cNvPr id="78851" name="Rectangle 3"/>
          <p:cNvSpPr/>
          <p:nvPr/>
        </p:nvSpPr>
        <p:spPr>
          <a:xfrm>
            <a:off x="762000" y="1600200"/>
            <a:ext cx="8001000" cy="4419600"/>
          </a:xfrm>
          <a:prstGeom prst="rect">
            <a:avLst/>
          </a:prstGeom>
          <a:noFill/>
          <a:ln w="9525">
            <a:noFill/>
          </a:ln>
        </p:spPr>
        <p:txBody>
          <a:bodyPr lIns="92075" tIns="46038" rIns="92075" bIns="46038" anchor="t"/>
          <a:p>
            <a:pPr eaLnBrk="0" hangingPunct="0">
              <a:buFont typeface="Wingdings" panose="05000000000000000000" pitchFamily="2" charset="2"/>
            </a:pPr>
            <a:r>
              <a:rPr lang="zh-CN" altLang="en-US" sz="3200" b="1" u="none" dirty="0">
                <a:solidFill>
                  <a:schemeClr val="tx1"/>
                </a:solidFill>
                <a:latin typeface="Times New Roman" panose="02020603050405020304" pitchFamily="18" charset="0"/>
                <a:ea typeface="宋体" panose="02010600030101010101" pitchFamily="2" charset="-122"/>
              </a:rPr>
              <a:t>设</a:t>
            </a:r>
            <a:r>
              <a:rPr lang="en-US" altLang="zh-CN" sz="3200" b="1" u="none" dirty="0">
                <a:solidFill>
                  <a:schemeClr val="tx1"/>
                </a:solidFill>
                <a:latin typeface="Times New Roman" panose="02020603050405020304" pitchFamily="18" charset="0"/>
              </a:rPr>
              <a:t>I</a:t>
            </a:r>
            <a:r>
              <a:rPr lang="zh-CN" altLang="en-US" sz="3200" b="1" u="none" dirty="0">
                <a:solidFill>
                  <a:schemeClr val="tx1"/>
                </a:solidFill>
                <a:latin typeface="Times New Roman" panose="02020603050405020304" pitchFamily="18" charset="0"/>
                <a:ea typeface="宋体" panose="02010600030101010101" pitchFamily="2" charset="-122"/>
              </a:rPr>
              <a:t>是状态集的一个子集，定义</a:t>
            </a:r>
            <a:r>
              <a:rPr lang="en-US" altLang="zh-CN" sz="3200" b="1" u="none" dirty="0">
                <a:solidFill>
                  <a:schemeClr val="tx1"/>
                </a:solidFill>
                <a:latin typeface="Times New Roman" panose="02020603050405020304" pitchFamily="18" charset="0"/>
              </a:rPr>
              <a:t>I</a:t>
            </a:r>
            <a:r>
              <a:rPr lang="zh-CN" altLang="en-US" sz="3200" b="1" u="none" dirty="0">
                <a:solidFill>
                  <a:schemeClr val="tx1"/>
                </a:solidFill>
                <a:latin typeface="Times New Roman" panose="02020603050405020304" pitchFamily="18" charset="0"/>
                <a:ea typeface="宋体" panose="02010600030101010101" pitchFamily="2" charset="-122"/>
              </a:rPr>
              <a:t>的</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u="none" dirty="0">
                <a:solidFill>
                  <a:schemeClr val="tx1"/>
                </a:solidFill>
                <a:latin typeface="Times New Roman" panose="02020603050405020304" pitchFamily="18" charset="0"/>
              </a:rPr>
              <a:t>-</a:t>
            </a:r>
            <a:r>
              <a:rPr lang="zh-CN" altLang="en-US" sz="3200" b="1" u="none" dirty="0">
                <a:solidFill>
                  <a:schemeClr val="tx1"/>
                </a:solidFill>
                <a:latin typeface="Times New Roman" panose="02020603050405020304" pitchFamily="18" charset="0"/>
                <a:ea typeface="宋体" panose="02010600030101010101" pitchFamily="2" charset="-122"/>
              </a:rPr>
              <a:t>闭包</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u="none" dirty="0">
                <a:solidFill>
                  <a:schemeClr val="tx1"/>
                </a:solidFill>
                <a:latin typeface="Times New Roman" panose="02020603050405020304" pitchFamily="18" charset="0"/>
                <a:sym typeface="Symbol" panose="05050102010706020507" pitchFamily="18" charset="2"/>
              </a:rPr>
              <a:t>-closure(I)</a:t>
            </a:r>
            <a:r>
              <a:rPr lang="zh-CN" altLang="en-US" sz="3200" b="1" u="none" dirty="0">
                <a:solidFill>
                  <a:schemeClr val="tx1"/>
                </a:solidFill>
                <a:latin typeface="Times New Roman" panose="02020603050405020304" pitchFamily="18" charset="0"/>
                <a:ea typeface="宋体" panose="02010600030101010101" pitchFamily="2" charset="-122"/>
              </a:rPr>
              <a:t>为</a:t>
            </a:r>
            <a:r>
              <a:rPr lang="en-US" altLang="zh-CN" sz="3200" b="1" u="none" dirty="0">
                <a:solidFill>
                  <a:schemeClr val="tx1"/>
                </a:solidFill>
                <a:latin typeface="Times New Roman" panose="02020603050405020304" pitchFamily="18" charset="0"/>
              </a:rPr>
              <a:t>:</a:t>
            </a:r>
            <a:endParaRPr lang="en-US" altLang="zh-CN" sz="3200" b="1" u="none" dirty="0">
              <a:solidFill>
                <a:schemeClr val="tx1"/>
              </a:solidFill>
              <a:latin typeface="Times New Roman" panose="02020603050405020304" pitchFamily="18" charset="0"/>
            </a:endParaRPr>
          </a:p>
          <a:p>
            <a:pPr eaLnBrk="0" hangingPunct="0"/>
            <a:r>
              <a:rPr lang="en-US" altLang="zh-CN" sz="3200" b="1" u="none" dirty="0">
                <a:solidFill>
                  <a:schemeClr val="tx1"/>
                </a:solidFill>
                <a:latin typeface="Times New Roman" panose="02020603050405020304" pitchFamily="18" charset="0"/>
              </a:rPr>
              <a:t>  i) </a:t>
            </a:r>
            <a:r>
              <a:rPr lang="zh-CN" altLang="en-US" sz="3200" b="1" u="none" dirty="0">
                <a:solidFill>
                  <a:schemeClr val="tx1"/>
                </a:solidFill>
                <a:latin typeface="Times New Roman" panose="02020603050405020304" pitchFamily="18" charset="0"/>
                <a:ea typeface="宋体" panose="02010600030101010101" pitchFamily="2" charset="-122"/>
              </a:rPr>
              <a:t>若</a:t>
            </a:r>
            <a:r>
              <a:rPr lang="en-US" altLang="zh-CN" sz="3200" b="1" u="none" dirty="0">
                <a:solidFill>
                  <a:schemeClr val="tx1"/>
                </a:solidFill>
                <a:latin typeface="Times New Roman" panose="02020603050405020304" pitchFamily="18" charset="0"/>
              </a:rPr>
              <a:t>s</a:t>
            </a:r>
            <a:r>
              <a:rPr lang="en-US" altLang="zh-CN" sz="3200" b="1" u="none" dirty="0">
                <a:solidFill>
                  <a:schemeClr val="tx1"/>
                </a:solidFill>
                <a:latin typeface="Times New Roman" panose="02020603050405020304" pitchFamily="18" charset="0"/>
                <a:sym typeface="Symbol" panose="05050102010706020507" pitchFamily="18" charset="2"/>
              </a:rPr>
              <a:t>I</a:t>
            </a:r>
            <a:r>
              <a:rPr lang="zh-CN" altLang="en-US" sz="3200" b="1" u="none" dirty="0">
                <a:solidFill>
                  <a:schemeClr val="tx1"/>
                </a:solidFill>
                <a:latin typeface="Times New Roman" panose="02020603050405020304" pitchFamily="18" charset="0"/>
                <a:ea typeface="宋体" panose="02010600030101010101" pitchFamily="2" charset="-122"/>
              </a:rPr>
              <a:t>，则</a:t>
            </a:r>
            <a:r>
              <a:rPr lang="en-US" altLang="zh-CN" sz="3200" b="1" u="none" dirty="0">
                <a:solidFill>
                  <a:schemeClr val="tx1"/>
                </a:solidFill>
                <a:latin typeface="Times New Roman" panose="02020603050405020304" pitchFamily="18" charset="0"/>
              </a:rPr>
              <a:t>s</a:t>
            </a:r>
            <a:r>
              <a:rPr lang="en-US" altLang="zh-CN" sz="3200" b="1" u="none" dirty="0">
                <a:solidFill>
                  <a:schemeClr val="tx1"/>
                </a:solidFill>
                <a:latin typeface="Times New Roman" panose="02020603050405020304" pitchFamily="18" charset="0"/>
                <a:sym typeface="Symbol" panose="05050102010706020507" pitchFamily="18" charset="2"/>
              </a:rPr>
              <a:t>-closure(I)</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3200" b="1" u="none" dirty="0">
              <a:solidFill>
                <a:schemeClr val="tx1"/>
              </a:solidFill>
              <a:latin typeface="Times New Roman" panose="02020603050405020304" pitchFamily="18" charset="0"/>
              <a:ea typeface="宋体" panose="02010600030101010101" pitchFamily="2" charset="-122"/>
            </a:endParaRPr>
          </a:p>
          <a:p>
            <a:pPr eaLnBrk="0" hangingPunct="0"/>
            <a:r>
              <a:rPr lang="zh-CN" altLang="en-US" sz="3200" b="1" u="none" dirty="0">
                <a:solidFill>
                  <a:schemeClr val="tx1"/>
                </a:solidFill>
                <a:latin typeface="Times New Roman" panose="02020603050405020304" pitchFamily="18" charset="0"/>
                <a:ea typeface="宋体" panose="02010600030101010101" pitchFamily="2" charset="-122"/>
              </a:rPr>
              <a:t>  </a:t>
            </a:r>
            <a:r>
              <a:rPr lang="en-US" altLang="zh-CN" sz="3200" b="1" u="none" dirty="0">
                <a:solidFill>
                  <a:schemeClr val="tx1"/>
                </a:solidFill>
                <a:latin typeface="Times New Roman" panose="02020603050405020304" pitchFamily="18" charset="0"/>
              </a:rPr>
              <a:t>ii) </a:t>
            </a:r>
            <a:r>
              <a:rPr lang="zh-CN" altLang="en-US" sz="3200" b="1" u="none" dirty="0">
                <a:solidFill>
                  <a:schemeClr val="tx1"/>
                </a:solidFill>
                <a:latin typeface="Times New Roman" panose="02020603050405020304" pitchFamily="18" charset="0"/>
                <a:ea typeface="宋体" panose="02010600030101010101" pitchFamily="2" charset="-122"/>
              </a:rPr>
              <a:t>若</a:t>
            </a:r>
            <a:r>
              <a:rPr lang="en-US" altLang="zh-CN" sz="3200" b="1" u="none" dirty="0">
                <a:solidFill>
                  <a:schemeClr val="tx1"/>
                </a:solidFill>
                <a:latin typeface="Times New Roman" panose="02020603050405020304" pitchFamily="18" charset="0"/>
              </a:rPr>
              <a:t>s</a:t>
            </a:r>
            <a:r>
              <a:rPr lang="en-US" altLang="zh-CN" sz="3200" b="1" u="none" dirty="0">
                <a:solidFill>
                  <a:schemeClr val="tx1"/>
                </a:solidFill>
                <a:latin typeface="Times New Roman" panose="02020603050405020304" pitchFamily="18" charset="0"/>
                <a:sym typeface="Symbol" panose="05050102010706020507" pitchFamily="18" charset="2"/>
              </a:rPr>
              <a:t>I</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3200" b="1" u="none" dirty="0">
                <a:solidFill>
                  <a:schemeClr val="tx1"/>
                </a:solidFill>
                <a:latin typeface="Times New Roman" panose="02020603050405020304" pitchFamily="18" charset="0"/>
                <a:ea typeface="宋体" panose="02010600030101010101" pitchFamily="2" charset="-122"/>
              </a:rPr>
              <a:t>则从</a:t>
            </a:r>
            <a:r>
              <a:rPr lang="en-US" altLang="zh-CN" sz="3200" b="1" u="none" dirty="0">
                <a:solidFill>
                  <a:schemeClr val="tx1"/>
                </a:solidFill>
                <a:latin typeface="Times New Roman" panose="02020603050405020304" pitchFamily="18" charset="0"/>
              </a:rPr>
              <a:t>s</a:t>
            </a:r>
            <a:r>
              <a:rPr lang="zh-CN" altLang="en-US" sz="3200" b="1" u="none" dirty="0">
                <a:solidFill>
                  <a:schemeClr val="tx1"/>
                </a:solidFill>
                <a:latin typeface="Times New Roman" panose="02020603050405020304" pitchFamily="18" charset="0"/>
                <a:ea typeface="宋体" panose="02010600030101010101" pitchFamily="2" charset="-122"/>
              </a:rPr>
              <a:t>出发经过任意条</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3200" b="1" u="none" dirty="0">
                <a:solidFill>
                  <a:schemeClr val="tx1"/>
                </a:solidFill>
                <a:latin typeface="Times New Roman" panose="02020603050405020304" pitchFamily="18" charset="0"/>
                <a:ea typeface="宋体" panose="02010600030101010101" pitchFamily="2" charset="-122"/>
              </a:rPr>
              <a:t>弧而能到达的任何状态</a:t>
            </a:r>
            <a:r>
              <a:rPr lang="en-US" altLang="zh-CN" sz="3200" b="1" u="none" dirty="0">
                <a:solidFill>
                  <a:schemeClr val="tx1"/>
                </a:solidFill>
                <a:latin typeface="Times New Roman" panose="02020603050405020304" pitchFamily="18" charset="0"/>
              </a:rPr>
              <a:t>s’</a:t>
            </a:r>
            <a:r>
              <a:rPr lang="zh-CN" altLang="en-US" sz="3200" b="1" u="none" dirty="0">
                <a:solidFill>
                  <a:schemeClr val="tx1"/>
                </a:solidFill>
                <a:latin typeface="Times New Roman" panose="02020603050405020304" pitchFamily="18" charset="0"/>
                <a:ea typeface="宋体" panose="02010600030101010101" pitchFamily="2" charset="-122"/>
              </a:rPr>
              <a:t>都属于</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u="none" dirty="0">
                <a:solidFill>
                  <a:schemeClr val="tx1"/>
                </a:solidFill>
                <a:latin typeface="Times New Roman" panose="02020603050405020304" pitchFamily="18" charset="0"/>
                <a:sym typeface="Symbol" panose="05050102010706020507" pitchFamily="18" charset="2"/>
              </a:rPr>
              <a:t>-closure(I)</a:t>
            </a:r>
            <a:endParaRPr lang="en-US" altLang="zh-CN" sz="3200" b="1" u="none" dirty="0">
              <a:solidFill>
                <a:schemeClr val="tx1"/>
              </a:solidFill>
              <a:latin typeface="Times New Roman" panose="02020603050405020304" pitchFamily="18" charset="0"/>
            </a:endParaRPr>
          </a:p>
          <a:p>
            <a:pPr eaLnBrk="0" hangingPunct="0"/>
            <a:r>
              <a:rPr lang="zh-CN" altLang="en-US" sz="3200" b="1" u="none" dirty="0">
                <a:solidFill>
                  <a:schemeClr val="tx1"/>
                </a:solidFill>
                <a:latin typeface="Times New Roman" panose="02020603050405020304" pitchFamily="18" charset="0"/>
                <a:ea typeface="宋体" panose="02010600030101010101" pitchFamily="2" charset="-122"/>
              </a:rPr>
              <a:t>即</a:t>
            </a:r>
            <a:endParaRPr lang="zh-CN" altLang="en-US" sz="3200" b="1" u="none" dirty="0">
              <a:solidFill>
                <a:schemeClr val="tx1"/>
              </a:solidFill>
              <a:latin typeface="Times New Roman" panose="02020603050405020304" pitchFamily="18" charset="0"/>
              <a:ea typeface="宋体" panose="02010600030101010101" pitchFamily="2" charset="-122"/>
            </a:endParaRPr>
          </a:p>
          <a:p>
            <a:pPr eaLnBrk="0" hangingPunct="0"/>
            <a:r>
              <a:rPr lang="zh-CN" altLang="en-US" sz="3200" b="1" u="none" dirty="0">
                <a:solidFill>
                  <a:schemeClr val="tx1"/>
                </a:solidFill>
                <a:latin typeface="Times New Roman" panose="02020603050405020304" pitchFamily="18" charset="0"/>
                <a:ea typeface="宋体" panose="02010600030101010101" pitchFamily="2" charset="-122"/>
              </a:rPr>
              <a:t>  </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u="none" dirty="0">
                <a:solidFill>
                  <a:schemeClr val="tx1"/>
                </a:solidFill>
                <a:latin typeface="Times New Roman" panose="02020603050405020304" pitchFamily="18" charset="0"/>
                <a:sym typeface="Symbol" panose="05050102010706020507" pitchFamily="18" charset="2"/>
              </a:rPr>
              <a:t>-closure(I)=I{s’|</a:t>
            </a:r>
            <a:r>
              <a:rPr lang="zh-CN" altLang="en-US" sz="3200" b="1" u="none" dirty="0">
                <a:solidFill>
                  <a:schemeClr val="tx1"/>
                </a:solidFill>
                <a:latin typeface="Times New Roman" panose="02020603050405020304" pitchFamily="18" charset="0"/>
                <a:ea typeface="宋体" panose="02010600030101010101" pitchFamily="2" charset="-122"/>
              </a:rPr>
              <a:t>从某个</a:t>
            </a:r>
            <a:r>
              <a:rPr lang="en-US" altLang="zh-CN" sz="3200" b="1" u="none" dirty="0">
                <a:solidFill>
                  <a:schemeClr val="tx1"/>
                </a:solidFill>
                <a:latin typeface="Times New Roman" panose="02020603050405020304" pitchFamily="18" charset="0"/>
              </a:rPr>
              <a:t>s</a:t>
            </a:r>
            <a:r>
              <a:rPr lang="en-US" altLang="zh-CN" sz="3200" b="1" u="none" dirty="0">
                <a:solidFill>
                  <a:schemeClr val="tx1"/>
                </a:solidFill>
                <a:latin typeface="Times New Roman" panose="02020603050405020304" pitchFamily="18" charset="0"/>
                <a:sym typeface="Symbol" panose="05050102010706020507" pitchFamily="18" charset="2"/>
              </a:rPr>
              <a:t>I</a:t>
            </a:r>
            <a:r>
              <a:rPr lang="zh-CN" altLang="en-US" sz="3200" b="1" u="none" dirty="0">
                <a:solidFill>
                  <a:schemeClr val="tx1"/>
                </a:solidFill>
                <a:latin typeface="Times New Roman" panose="02020603050405020304" pitchFamily="18" charset="0"/>
                <a:ea typeface="宋体" panose="02010600030101010101" pitchFamily="2" charset="-122"/>
              </a:rPr>
              <a:t>出发经过任意条</a:t>
            </a:r>
            <a:r>
              <a:rPr lang="zh-CN" altLang="en-US" sz="32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3200" b="1" u="none" dirty="0">
                <a:solidFill>
                  <a:schemeClr val="tx1"/>
                </a:solidFill>
                <a:latin typeface="Times New Roman" panose="02020603050405020304" pitchFamily="18" charset="0"/>
                <a:ea typeface="宋体" panose="02010600030101010101" pitchFamily="2" charset="-122"/>
              </a:rPr>
              <a:t>弧能到达</a:t>
            </a:r>
            <a:r>
              <a:rPr lang="en-US" altLang="zh-CN" sz="3200" b="1" u="none" dirty="0">
                <a:solidFill>
                  <a:schemeClr val="tx1"/>
                </a:solidFill>
                <a:latin typeface="Times New Roman" panose="02020603050405020304" pitchFamily="18" charset="0"/>
              </a:rPr>
              <a:t>s’</a:t>
            </a:r>
            <a:r>
              <a:rPr lang="en-US" altLang="zh-CN" sz="3200" b="1" u="none" dirty="0">
                <a:solidFill>
                  <a:schemeClr val="tx1"/>
                </a:solidFill>
                <a:latin typeface="Times New Roman" panose="02020603050405020304" pitchFamily="18" charset="0"/>
                <a:sym typeface="Symbol" panose="05050102010706020507" pitchFamily="18" charset="2"/>
              </a:rPr>
              <a:t>}</a:t>
            </a:r>
            <a:endParaRPr lang="en-US" altLang="zh-CN" sz="3200" b="1" u="none" dirty="0">
              <a:solidFill>
                <a:schemeClr val="tx1"/>
              </a:solidFill>
              <a:latin typeface="Times New Roman" panose="02020603050405020304" pitchFamily="18" charset="0"/>
              <a:sym typeface="Symbol" panose="05050102010706020507" pitchFamily="18" charset="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0">
                                            <p:txEl>
                                              <p:charRg st="0" end="22"/>
                                            </p:txEl>
                                          </p:spTgt>
                                        </p:tgtEl>
                                        <p:attrNameLst>
                                          <p:attrName>style.visibility</p:attrName>
                                        </p:attrNameLst>
                                      </p:cBhvr>
                                      <p:to>
                                        <p:strVal val="visible"/>
                                      </p:to>
                                    </p:set>
                                    <p:animEffect transition="in" filter="wipe(left)">
                                      <p:cBhvr>
                                        <p:cTn id="7" dur="500"/>
                                        <p:tgtEl>
                                          <p:spTgt spid="78850">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1">
                                            <p:txEl>
                                              <p:charRg st="0" end="35"/>
                                            </p:txEl>
                                          </p:spTgt>
                                        </p:tgtEl>
                                        <p:attrNameLst>
                                          <p:attrName>style.visibility</p:attrName>
                                        </p:attrNameLst>
                                      </p:cBhvr>
                                      <p:to>
                                        <p:strVal val="visible"/>
                                      </p:to>
                                    </p:set>
                                    <p:animEffect transition="in" filter="wipe(left)">
                                      <p:cBhvr>
                                        <p:cTn id="12" dur="500"/>
                                        <p:tgtEl>
                                          <p:spTgt spid="78851">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1">
                                            <p:txEl>
                                              <p:charRg st="35" end="62"/>
                                            </p:txEl>
                                          </p:spTgt>
                                        </p:tgtEl>
                                        <p:attrNameLst>
                                          <p:attrName>style.visibility</p:attrName>
                                        </p:attrNameLst>
                                      </p:cBhvr>
                                      <p:to>
                                        <p:strVal val="visible"/>
                                      </p:to>
                                    </p:set>
                                    <p:animEffect transition="in" filter="wipe(left)">
                                      <p:cBhvr>
                                        <p:cTn id="17" dur="500"/>
                                        <p:tgtEl>
                                          <p:spTgt spid="78851">
                                            <p:txEl>
                                              <p:charRg st="35"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1">
                                            <p:txEl>
                                              <p:charRg st="62" end="112"/>
                                            </p:txEl>
                                          </p:spTgt>
                                        </p:tgtEl>
                                        <p:attrNameLst>
                                          <p:attrName>style.visibility</p:attrName>
                                        </p:attrNameLst>
                                      </p:cBhvr>
                                      <p:to>
                                        <p:strVal val="visible"/>
                                      </p:to>
                                    </p:set>
                                    <p:animEffect transition="in" filter="wipe(left)">
                                      <p:cBhvr>
                                        <p:cTn id="22" dur="500"/>
                                        <p:tgtEl>
                                          <p:spTgt spid="78851">
                                            <p:txEl>
                                              <p:charRg st="62"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8851">
                                            <p:txEl>
                                              <p:charRg st="112" end="114"/>
                                            </p:txEl>
                                          </p:spTgt>
                                        </p:tgtEl>
                                        <p:attrNameLst>
                                          <p:attrName>style.visibility</p:attrName>
                                        </p:attrNameLst>
                                      </p:cBhvr>
                                      <p:to>
                                        <p:strVal val="visible"/>
                                      </p:to>
                                    </p:set>
                                    <p:animEffect transition="in" filter="wipe(left)">
                                      <p:cBhvr>
                                        <p:cTn id="27" dur="500"/>
                                        <p:tgtEl>
                                          <p:spTgt spid="78851">
                                            <p:txEl>
                                              <p:charRg st="112" end="1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851">
                                            <p:txEl>
                                              <p:charRg st="114" end="157"/>
                                            </p:txEl>
                                          </p:spTgt>
                                        </p:tgtEl>
                                        <p:attrNameLst>
                                          <p:attrName>style.visibility</p:attrName>
                                        </p:attrNameLst>
                                      </p:cBhvr>
                                      <p:to>
                                        <p:strVal val="visible"/>
                                      </p:to>
                                    </p:set>
                                    <p:animEffect transition="in" filter="wipe(left)">
                                      <p:cBhvr>
                                        <p:cTn id="32" dur="500"/>
                                        <p:tgtEl>
                                          <p:spTgt spid="78851">
                                            <p:txEl>
                                              <p:charRg st="114"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P spid="7885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79874" name="Rectangle 2"/>
          <p:cNvSpPr>
            <a:spLocks noGrp="1"/>
          </p:cNvSpPr>
          <p:nvPr>
            <p:ph idx="1"/>
          </p:nvPr>
        </p:nvSpPr>
        <p:spPr>
          <a:xfrm>
            <a:off x="685800" y="1905000"/>
            <a:ext cx="7772400" cy="4114800"/>
          </a:xfrm>
        </p:spPr>
        <p:txBody>
          <a:bodyPr vert="horz" wrap="square" lIns="91440" tIns="45720" rIns="91440" bIns="45720" anchor="t"/>
          <a:p>
            <a:pPr eaLnBrk="1" hangingPunct="1"/>
            <a:r>
              <a:rPr lang="zh-CN" altLang="en-US" b="1" dirty="0"/>
              <a:t>设</a:t>
            </a:r>
            <a:r>
              <a:rPr lang="en-US" altLang="zh-CN" b="1" dirty="0"/>
              <a:t>a</a:t>
            </a:r>
            <a:r>
              <a:rPr lang="zh-CN" altLang="en-US" b="1" dirty="0"/>
              <a:t>是</a:t>
            </a:r>
            <a:r>
              <a:rPr lang="zh-CN" altLang="en-US" b="1" dirty="0">
                <a:sym typeface="Symbol" panose="05050102010706020507" pitchFamily="18" charset="2"/>
              </a:rPr>
              <a:t></a:t>
            </a:r>
            <a:r>
              <a:rPr lang="zh-CN" altLang="en-US" b="1" dirty="0"/>
              <a:t>中的一个字符，定义</a:t>
            </a:r>
            <a:endParaRPr lang="zh-CN" altLang="en-US" b="1" dirty="0"/>
          </a:p>
          <a:p>
            <a:pPr algn="ctr" eaLnBrk="1" hangingPunct="1">
              <a:buNone/>
            </a:pPr>
            <a:r>
              <a:rPr lang="en-US" altLang="zh-CN" b="1" dirty="0"/>
              <a:t>I</a:t>
            </a:r>
            <a:r>
              <a:rPr lang="en-US" altLang="zh-CN" b="1" baseline="-25000" dirty="0"/>
              <a:t>a</a:t>
            </a:r>
            <a:r>
              <a:rPr lang="en-US" altLang="zh-CN" b="1" dirty="0"/>
              <a:t>= </a:t>
            </a:r>
            <a:r>
              <a:rPr lang="en-US" altLang="zh-CN" b="1" dirty="0">
                <a:sym typeface="Symbol" panose="05050102010706020507" pitchFamily="18" charset="2"/>
              </a:rPr>
              <a:t>-closure(J)</a:t>
            </a:r>
            <a:endParaRPr lang="en-US" altLang="zh-CN" b="1" dirty="0"/>
          </a:p>
          <a:p>
            <a:pPr eaLnBrk="1" hangingPunct="1">
              <a:buNone/>
            </a:pPr>
            <a:r>
              <a:rPr lang="en-US" altLang="zh-CN" b="1" dirty="0"/>
              <a:t>  </a:t>
            </a:r>
            <a:r>
              <a:rPr lang="zh-CN" altLang="en-US" b="1" dirty="0"/>
              <a:t>其中，</a:t>
            </a:r>
            <a:r>
              <a:rPr lang="en-US" altLang="zh-CN" b="1" dirty="0"/>
              <a:t>J</a:t>
            </a:r>
            <a:r>
              <a:rPr lang="zh-CN" altLang="en-US" b="1" dirty="0"/>
              <a:t>为</a:t>
            </a:r>
            <a:r>
              <a:rPr lang="en-US" altLang="zh-CN" b="1" dirty="0"/>
              <a:t>I</a:t>
            </a:r>
            <a:r>
              <a:rPr lang="zh-CN" altLang="en-US" b="1" dirty="0"/>
              <a:t>中的某个状态出发经过一条</a:t>
            </a:r>
            <a:r>
              <a:rPr lang="en-US" altLang="zh-CN" b="1" dirty="0"/>
              <a:t>a</a:t>
            </a:r>
            <a:r>
              <a:rPr lang="zh-CN" altLang="en-US" b="1" dirty="0"/>
              <a:t>弧而到达的状态集合。</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xEl>
                                              <p:charRg st="0" end="14"/>
                                            </p:txEl>
                                          </p:spTgt>
                                        </p:tgtEl>
                                        <p:attrNameLst>
                                          <p:attrName>style.visibility</p:attrName>
                                        </p:attrNameLst>
                                      </p:cBhvr>
                                      <p:to>
                                        <p:strVal val="visible"/>
                                      </p:to>
                                    </p:set>
                                    <p:animEffect transition="in" filter="wipe(left)">
                                      <p:cBhvr>
                                        <p:cTn id="7" dur="500"/>
                                        <p:tgtEl>
                                          <p:spTgt spid="79874">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4">
                                            <p:txEl>
                                              <p:charRg st="14" end="31"/>
                                            </p:txEl>
                                          </p:spTgt>
                                        </p:tgtEl>
                                        <p:attrNameLst>
                                          <p:attrName>style.visibility</p:attrName>
                                        </p:attrNameLst>
                                      </p:cBhvr>
                                      <p:to>
                                        <p:strVal val="visible"/>
                                      </p:to>
                                    </p:set>
                                    <p:animEffect transition="in" filter="wipe(left)">
                                      <p:cBhvr>
                                        <p:cTn id="12" dur="500"/>
                                        <p:tgtEl>
                                          <p:spTgt spid="79874">
                                            <p:txEl>
                                              <p:charRg st="14"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4">
                                            <p:txEl>
                                              <p:charRg st="31" end="63"/>
                                            </p:txEl>
                                          </p:spTgt>
                                        </p:tgtEl>
                                        <p:attrNameLst>
                                          <p:attrName>style.visibility</p:attrName>
                                        </p:attrNameLst>
                                      </p:cBhvr>
                                      <p:to>
                                        <p:strVal val="visible"/>
                                      </p:to>
                                    </p:set>
                                    <p:animEffect transition="in" filter="wipe(left)">
                                      <p:cBhvr>
                                        <p:cTn id="17" dur="500"/>
                                        <p:tgtEl>
                                          <p:spTgt spid="79874">
                                            <p:txEl>
                                              <p:charRg st="31"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80898" name="Rectangle 2"/>
          <p:cNvSpPr>
            <a:spLocks noGrp="1"/>
          </p:cNvSpPr>
          <p:nvPr>
            <p:ph idx="1"/>
          </p:nvPr>
        </p:nvSpPr>
        <p:spPr>
          <a:xfrm>
            <a:off x="684213" y="3860800"/>
            <a:ext cx="8101012" cy="2520950"/>
          </a:xfrm>
        </p:spPr>
        <p:txBody>
          <a:bodyPr vert="horz" wrap="square" lIns="91440" tIns="45720" rIns="91440" bIns="45720" anchor="t"/>
          <a:p>
            <a:pPr eaLnBrk="1" hangingPunct="1">
              <a:lnSpc>
                <a:spcPct val="90000"/>
              </a:lnSpc>
            </a:pPr>
            <a:r>
              <a:rPr lang="en-US" altLang="zh-CN" sz="2800" b="1" dirty="0">
                <a:sym typeface="Symbol" panose="05050102010706020507" pitchFamily="18" charset="2"/>
              </a:rPr>
              <a:t>-closure({1})={1</a:t>
            </a:r>
            <a:r>
              <a:rPr lang="zh-CN" altLang="en-US" sz="2800" b="1" dirty="0">
                <a:sym typeface="Symbol" panose="05050102010706020507" pitchFamily="18" charset="2"/>
              </a:rPr>
              <a:t>，</a:t>
            </a:r>
            <a:r>
              <a:rPr lang="en-US" altLang="zh-CN" sz="2800" b="1" dirty="0">
                <a:sym typeface="Symbol" panose="05050102010706020507" pitchFamily="18" charset="2"/>
              </a:rPr>
              <a:t>2}=I </a:t>
            </a:r>
            <a:endParaRPr lang="en-US" altLang="zh-CN" sz="2800" b="1" dirty="0">
              <a:sym typeface="Symbol" panose="05050102010706020507" pitchFamily="18" charset="2"/>
            </a:endParaRPr>
          </a:p>
          <a:p>
            <a:pPr eaLnBrk="1" hangingPunct="1">
              <a:lnSpc>
                <a:spcPct val="90000"/>
              </a:lnSpc>
              <a:buNone/>
            </a:pPr>
            <a:r>
              <a:rPr lang="en-US" altLang="zh-CN" sz="2800" b="1" dirty="0">
                <a:sym typeface="Symbol" panose="05050102010706020507" pitchFamily="18" charset="2"/>
              </a:rPr>
              <a:t>  J={5</a:t>
            </a:r>
            <a:r>
              <a:rPr lang="zh-CN" altLang="en-US" sz="2800" b="1" dirty="0">
                <a:sym typeface="Symbol" panose="05050102010706020507" pitchFamily="18" charset="2"/>
              </a:rPr>
              <a:t>，</a:t>
            </a:r>
            <a:r>
              <a:rPr lang="en-US" altLang="zh-CN" sz="2800" b="1" dirty="0">
                <a:sym typeface="Symbol" panose="05050102010706020507" pitchFamily="18" charset="2"/>
              </a:rPr>
              <a:t>4</a:t>
            </a:r>
            <a:r>
              <a:rPr lang="zh-CN" altLang="en-US" sz="2800" b="1" dirty="0">
                <a:sym typeface="Symbol" panose="05050102010706020507" pitchFamily="18" charset="2"/>
              </a:rPr>
              <a:t>，</a:t>
            </a:r>
            <a:r>
              <a:rPr lang="en-US" altLang="zh-CN" sz="2800" b="1" dirty="0">
                <a:sym typeface="Symbol" panose="05050102010706020507" pitchFamily="18" charset="2"/>
              </a:rPr>
              <a:t>3}</a:t>
            </a:r>
            <a:endParaRPr lang="en-US" altLang="zh-CN" sz="2800" b="1" dirty="0">
              <a:sym typeface="Symbol" panose="05050102010706020507" pitchFamily="18" charset="2"/>
            </a:endParaRPr>
          </a:p>
          <a:p>
            <a:pPr eaLnBrk="1" hangingPunct="1">
              <a:lnSpc>
                <a:spcPct val="90000"/>
              </a:lnSpc>
              <a:buNone/>
            </a:pPr>
            <a:r>
              <a:rPr lang="en-US" altLang="zh-CN" sz="2800" b="1" dirty="0"/>
              <a:t>  I</a:t>
            </a:r>
            <a:r>
              <a:rPr lang="en-US" altLang="zh-CN" sz="2800" b="1" baseline="-25000" dirty="0"/>
              <a:t>a</a:t>
            </a:r>
            <a:r>
              <a:rPr lang="en-US" altLang="zh-CN" sz="2800" b="1" dirty="0"/>
              <a:t>= </a:t>
            </a:r>
            <a:r>
              <a:rPr lang="en-US" altLang="zh-CN" sz="2800" b="1" dirty="0">
                <a:sym typeface="Symbol" panose="05050102010706020507" pitchFamily="18" charset="2"/>
              </a:rPr>
              <a:t>-closure(J)= -closure({5</a:t>
            </a:r>
            <a:r>
              <a:rPr lang="zh-CN" altLang="en-US" sz="2800" b="1" dirty="0">
                <a:sym typeface="Symbol" panose="05050102010706020507" pitchFamily="18" charset="2"/>
              </a:rPr>
              <a:t>，</a:t>
            </a:r>
            <a:r>
              <a:rPr lang="en-US" altLang="zh-CN" sz="2800" b="1" dirty="0">
                <a:sym typeface="Symbol" panose="05050102010706020507" pitchFamily="18" charset="2"/>
              </a:rPr>
              <a:t>4</a:t>
            </a:r>
            <a:r>
              <a:rPr lang="zh-CN" altLang="en-US" sz="2800" b="1" dirty="0">
                <a:sym typeface="Symbol" panose="05050102010706020507" pitchFamily="18" charset="2"/>
              </a:rPr>
              <a:t>，</a:t>
            </a:r>
            <a:r>
              <a:rPr lang="en-US" altLang="zh-CN" sz="2800" b="1" dirty="0">
                <a:sym typeface="Symbol" panose="05050102010706020507" pitchFamily="18" charset="2"/>
              </a:rPr>
              <a:t>3})</a:t>
            </a:r>
            <a:endParaRPr lang="en-US" altLang="zh-CN" sz="2800" b="1" dirty="0">
              <a:sym typeface="Symbol" panose="05050102010706020507" pitchFamily="18" charset="2"/>
            </a:endParaRPr>
          </a:p>
          <a:p>
            <a:pPr eaLnBrk="1" hangingPunct="1">
              <a:lnSpc>
                <a:spcPct val="90000"/>
              </a:lnSpc>
              <a:buNone/>
            </a:pPr>
            <a:r>
              <a:rPr lang="en-US" altLang="zh-CN" sz="2800" b="1" dirty="0">
                <a:sym typeface="Symbol" panose="05050102010706020507" pitchFamily="18" charset="2"/>
              </a:rPr>
              <a:t>     ={5</a:t>
            </a:r>
            <a:r>
              <a:rPr lang="zh-CN" altLang="en-US" sz="2800" b="1" dirty="0">
                <a:sym typeface="Symbol" panose="05050102010706020507" pitchFamily="18" charset="2"/>
              </a:rPr>
              <a:t>，</a:t>
            </a:r>
            <a:r>
              <a:rPr lang="en-US" altLang="zh-CN" sz="2800" b="1" dirty="0">
                <a:sym typeface="Symbol" panose="05050102010706020507" pitchFamily="18" charset="2"/>
              </a:rPr>
              <a:t>4</a:t>
            </a:r>
            <a:r>
              <a:rPr lang="zh-CN" altLang="en-US" sz="2800" b="1" dirty="0">
                <a:sym typeface="Symbol" panose="05050102010706020507" pitchFamily="18" charset="2"/>
              </a:rPr>
              <a:t>，</a:t>
            </a:r>
            <a:r>
              <a:rPr lang="en-US" altLang="zh-CN" sz="2800" b="1" dirty="0">
                <a:sym typeface="Symbol" panose="05050102010706020507" pitchFamily="18" charset="2"/>
              </a:rPr>
              <a:t>3</a:t>
            </a:r>
            <a:r>
              <a:rPr lang="zh-CN" altLang="en-US" sz="2800" b="1" dirty="0">
                <a:sym typeface="Symbol" panose="05050102010706020507" pitchFamily="18" charset="2"/>
              </a:rPr>
              <a:t>，</a:t>
            </a:r>
            <a:r>
              <a:rPr lang="en-US" altLang="zh-CN" sz="2800" b="1" dirty="0">
                <a:sym typeface="Symbol" panose="05050102010706020507" pitchFamily="18" charset="2"/>
              </a:rPr>
              <a:t>6</a:t>
            </a:r>
            <a:r>
              <a:rPr lang="zh-CN" altLang="en-US" sz="2800" b="1" dirty="0">
                <a:sym typeface="Symbol" panose="05050102010706020507" pitchFamily="18" charset="2"/>
              </a:rPr>
              <a:t>，</a:t>
            </a:r>
            <a:r>
              <a:rPr lang="en-US" altLang="zh-CN" sz="2800" b="1" dirty="0">
                <a:sym typeface="Symbol" panose="05050102010706020507" pitchFamily="18" charset="2"/>
              </a:rPr>
              <a:t>2</a:t>
            </a:r>
            <a:r>
              <a:rPr lang="zh-CN" altLang="en-US" sz="2800" b="1" dirty="0">
                <a:sym typeface="Symbol" panose="05050102010706020507" pitchFamily="18" charset="2"/>
              </a:rPr>
              <a:t>，</a:t>
            </a:r>
            <a:r>
              <a:rPr lang="en-US" altLang="zh-CN" sz="2800" b="1" dirty="0">
                <a:sym typeface="Symbol" panose="05050102010706020507" pitchFamily="18" charset="2"/>
              </a:rPr>
              <a:t>7</a:t>
            </a:r>
            <a:r>
              <a:rPr lang="zh-CN" altLang="en-US" sz="2800" b="1" dirty="0">
                <a:sym typeface="Symbol" panose="05050102010706020507" pitchFamily="18" charset="2"/>
              </a:rPr>
              <a:t>，</a:t>
            </a:r>
            <a:r>
              <a:rPr lang="en-US" altLang="zh-CN" sz="2800" b="1" dirty="0">
                <a:sym typeface="Symbol" panose="05050102010706020507" pitchFamily="18" charset="2"/>
              </a:rPr>
              <a:t>8}</a:t>
            </a:r>
            <a:endParaRPr lang="en-US" altLang="zh-CN" sz="2800" b="1" dirty="0">
              <a:sym typeface="Symbol" panose="05050102010706020507" pitchFamily="18" charset="2"/>
            </a:endParaRPr>
          </a:p>
          <a:p>
            <a:pPr eaLnBrk="1" hangingPunct="1">
              <a:lnSpc>
                <a:spcPct val="90000"/>
              </a:lnSpc>
              <a:buNone/>
            </a:pPr>
            <a:r>
              <a:rPr lang="en-US" altLang="zh-CN" sz="2800" b="1" dirty="0"/>
              <a:t>I</a:t>
            </a:r>
            <a:r>
              <a:rPr lang="en-US" altLang="zh-CN" sz="2800" b="1" baseline="-25000" dirty="0"/>
              <a:t>a </a:t>
            </a:r>
            <a:r>
              <a:rPr lang="en-US" altLang="zh-CN" sz="2800" b="1" dirty="0">
                <a:sym typeface="Symbol" panose="05050102010706020507" pitchFamily="18" charset="2"/>
              </a:rPr>
              <a:t>—— </a:t>
            </a:r>
            <a:r>
              <a:rPr lang="zh-CN" altLang="en-US" sz="2800" b="1" dirty="0">
                <a:sym typeface="Symbol" panose="05050102010706020507" pitchFamily="18" charset="2"/>
              </a:rPr>
              <a:t>经过一次</a:t>
            </a:r>
            <a:r>
              <a:rPr lang="en-US" altLang="zh-CN" sz="2800" b="1" dirty="0">
                <a:sym typeface="Symbol" panose="05050102010706020507" pitchFamily="18" charset="2"/>
              </a:rPr>
              <a:t>a</a:t>
            </a:r>
            <a:r>
              <a:rPr lang="zh-CN" altLang="en-US" sz="2800" b="1" dirty="0">
                <a:sym typeface="Symbol" panose="05050102010706020507" pitchFamily="18" charset="2"/>
              </a:rPr>
              <a:t>弧后，多次</a:t>
            </a:r>
            <a:r>
              <a:rPr lang="en-US" altLang="zh-CN" sz="2800" b="1" dirty="0">
                <a:sym typeface="Symbol" panose="05050102010706020507" pitchFamily="18" charset="2"/>
              </a:rPr>
              <a:t></a:t>
            </a:r>
            <a:r>
              <a:rPr lang="zh-CN" altLang="en-US" sz="2800" b="1" dirty="0">
                <a:sym typeface="Symbol" panose="05050102010706020507" pitchFamily="18" charset="2"/>
              </a:rPr>
              <a:t>弧</a:t>
            </a:r>
            <a:endParaRPr lang="zh-CN" altLang="en-US" sz="2800" b="1" dirty="0">
              <a:sym typeface="Symbol" panose="05050102010706020507" pitchFamily="18" charset="2"/>
            </a:endParaRPr>
          </a:p>
        </p:txBody>
      </p:sp>
      <p:grpSp>
        <p:nvGrpSpPr>
          <p:cNvPr id="2" name="Group 3"/>
          <p:cNvGrpSpPr/>
          <p:nvPr/>
        </p:nvGrpSpPr>
        <p:grpSpPr>
          <a:xfrm>
            <a:off x="468313" y="765175"/>
            <a:ext cx="5219700" cy="3024188"/>
            <a:chOff x="768" y="0"/>
            <a:chExt cx="3695" cy="2064"/>
          </a:xfrm>
        </p:grpSpPr>
        <p:sp>
          <p:nvSpPr>
            <p:cNvPr id="58372" name="Oval 4"/>
            <p:cNvSpPr/>
            <p:nvPr/>
          </p:nvSpPr>
          <p:spPr>
            <a:xfrm>
              <a:off x="2928" y="192"/>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58373" name="Oval 5"/>
            <p:cNvSpPr/>
            <p:nvPr/>
          </p:nvSpPr>
          <p:spPr>
            <a:xfrm>
              <a:off x="768" y="100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58374" name="Rectangle 6"/>
            <p:cNvSpPr/>
            <p:nvPr/>
          </p:nvSpPr>
          <p:spPr>
            <a:xfrm>
              <a:off x="2304" y="110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58375" name="Rectangle 7"/>
            <p:cNvSpPr/>
            <p:nvPr/>
          </p:nvSpPr>
          <p:spPr>
            <a:xfrm>
              <a:off x="1200" y="912"/>
              <a:ext cx="528" cy="336"/>
            </a:xfrm>
            <a:prstGeom prst="rect">
              <a:avLst/>
            </a:prstGeom>
            <a:noFill/>
            <a:ln w="19050">
              <a:noFill/>
            </a:ln>
          </p:spPr>
          <p:txBody>
            <a:bodyPr wrap="none" anchor="ctr"/>
            <a:p>
              <a:pPr algn="ctr"/>
              <a:r>
                <a:rPr lang="en-US" altLang="zh-CN" sz="2800" b="1" dirty="0">
                  <a:solidFill>
                    <a:schemeClr val="tx1"/>
                  </a:solidFill>
                  <a:latin typeface="宋体" panose="02010600030101010101" pitchFamily="2" charset="-122"/>
                  <a:sym typeface="Symbol" panose="05050102010706020507" pitchFamily="18" charset="2"/>
                </a:rPr>
                <a:t></a:t>
              </a:r>
              <a:endParaRPr lang="en-US" altLang="zh-CN" sz="2400" b="1" dirty="0">
                <a:solidFill>
                  <a:schemeClr val="tx1"/>
                </a:solidFill>
                <a:latin typeface="宋体" panose="02010600030101010101" pitchFamily="2" charset="-122"/>
                <a:sym typeface="Symbol" panose="05050102010706020507" pitchFamily="18" charset="2"/>
              </a:endParaRPr>
            </a:p>
          </p:txBody>
        </p:sp>
        <p:sp>
          <p:nvSpPr>
            <p:cNvPr id="58376" name="Oval 8"/>
            <p:cNvSpPr/>
            <p:nvPr/>
          </p:nvSpPr>
          <p:spPr>
            <a:xfrm>
              <a:off x="1872" y="100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58377" name="Oval 9"/>
            <p:cNvSpPr/>
            <p:nvPr/>
          </p:nvSpPr>
          <p:spPr>
            <a:xfrm>
              <a:off x="2928" y="100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58378" name="Oval 10"/>
            <p:cNvSpPr/>
            <p:nvPr/>
          </p:nvSpPr>
          <p:spPr>
            <a:xfrm>
              <a:off x="1872"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58379" name="Oval 11"/>
            <p:cNvSpPr/>
            <p:nvPr/>
          </p:nvSpPr>
          <p:spPr>
            <a:xfrm>
              <a:off x="1872" y="192"/>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58380" name="Oval 12"/>
            <p:cNvSpPr/>
            <p:nvPr/>
          </p:nvSpPr>
          <p:spPr>
            <a:xfrm>
              <a:off x="2976"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7</a:t>
              </a:r>
              <a:endParaRPr lang="en-US" altLang="zh-CN" sz="2400" b="1" u="none" dirty="0">
                <a:solidFill>
                  <a:schemeClr val="tx1"/>
                </a:solidFill>
                <a:latin typeface="Times New Roman" panose="02020603050405020304" pitchFamily="18" charset="0"/>
              </a:endParaRPr>
            </a:p>
          </p:txBody>
        </p:sp>
        <p:sp>
          <p:nvSpPr>
            <p:cNvPr id="58381" name="Oval 13"/>
            <p:cNvSpPr/>
            <p:nvPr/>
          </p:nvSpPr>
          <p:spPr>
            <a:xfrm>
              <a:off x="4080" y="100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8</a:t>
              </a:r>
              <a:endParaRPr lang="en-US" altLang="zh-CN" sz="2400" b="1" u="none" dirty="0">
                <a:solidFill>
                  <a:schemeClr val="tx1"/>
                </a:solidFill>
                <a:latin typeface="Times New Roman" panose="02020603050405020304" pitchFamily="18" charset="0"/>
              </a:endParaRPr>
            </a:p>
          </p:txBody>
        </p:sp>
        <p:sp>
          <p:nvSpPr>
            <p:cNvPr id="58382" name="Line 14"/>
            <p:cNvSpPr/>
            <p:nvPr/>
          </p:nvSpPr>
          <p:spPr>
            <a:xfrm flipV="1">
              <a:off x="1104" y="480"/>
              <a:ext cx="816" cy="576"/>
            </a:xfrm>
            <a:prstGeom prst="line">
              <a:avLst/>
            </a:prstGeom>
            <a:ln w="19050" cap="flat" cmpd="sng">
              <a:solidFill>
                <a:schemeClr val="tx1"/>
              </a:solidFill>
              <a:prstDash val="solid"/>
              <a:round/>
              <a:headEnd type="none" w="med" len="med"/>
              <a:tailEnd type="stealth" w="lg" len="lg"/>
            </a:ln>
          </p:spPr>
        </p:sp>
        <p:sp>
          <p:nvSpPr>
            <p:cNvPr id="58383" name="Line 15"/>
            <p:cNvSpPr/>
            <p:nvPr/>
          </p:nvSpPr>
          <p:spPr>
            <a:xfrm>
              <a:off x="2256" y="336"/>
              <a:ext cx="672" cy="0"/>
            </a:xfrm>
            <a:prstGeom prst="line">
              <a:avLst/>
            </a:prstGeom>
            <a:ln w="19050" cap="flat" cmpd="sng">
              <a:solidFill>
                <a:schemeClr val="tx1"/>
              </a:solidFill>
              <a:prstDash val="solid"/>
              <a:round/>
              <a:headEnd type="none" w="med" len="med"/>
              <a:tailEnd type="stealth" w="lg" len="lg"/>
            </a:ln>
          </p:spPr>
        </p:sp>
        <p:sp>
          <p:nvSpPr>
            <p:cNvPr id="58384" name="Line 16"/>
            <p:cNvSpPr/>
            <p:nvPr/>
          </p:nvSpPr>
          <p:spPr>
            <a:xfrm flipH="1">
              <a:off x="2256" y="528"/>
              <a:ext cx="816" cy="624"/>
            </a:xfrm>
            <a:prstGeom prst="line">
              <a:avLst/>
            </a:prstGeom>
            <a:ln w="19050" cap="flat" cmpd="sng">
              <a:solidFill>
                <a:schemeClr val="tx1"/>
              </a:solidFill>
              <a:prstDash val="solid"/>
              <a:round/>
              <a:headEnd type="none" w="med" len="med"/>
              <a:tailEnd type="stealth" w="lg" len="lg"/>
            </a:ln>
          </p:spPr>
        </p:sp>
        <p:sp>
          <p:nvSpPr>
            <p:cNvPr id="58385" name="Line 17"/>
            <p:cNvSpPr/>
            <p:nvPr/>
          </p:nvSpPr>
          <p:spPr>
            <a:xfrm>
              <a:off x="1152" y="1200"/>
              <a:ext cx="720" cy="0"/>
            </a:xfrm>
            <a:prstGeom prst="line">
              <a:avLst/>
            </a:prstGeom>
            <a:ln w="19050" cap="flat" cmpd="sng">
              <a:solidFill>
                <a:schemeClr val="tx1"/>
              </a:solidFill>
              <a:prstDash val="solid"/>
              <a:round/>
              <a:headEnd type="none" w="med" len="med"/>
              <a:tailEnd type="stealth" w="lg" len="lg"/>
            </a:ln>
          </p:spPr>
        </p:sp>
        <p:sp>
          <p:nvSpPr>
            <p:cNvPr id="58386" name="Line 18"/>
            <p:cNvSpPr/>
            <p:nvPr/>
          </p:nvSpPr>
          <p:spPr>
            <a:xfrm>
              <a:off x="2256" y="1200"/>
              <a:ext cx="672" cy="0"/>
            </a:xfrm>
            <a:prstGeom prst="line">
              <a:avLst/>
            </a:prstGeom>
            <a:ln w="19050" cap="flat" cmpd="sng">
              <a:solidFill>
                <a:schemeClr val="tx1"/>
              </a:solidFill>
              <a:prstDash val="solid"/>
              <a:round/>
              <a:headEnd type="none" w="med" len="med"/>
              <a:tailEnd type="stealth" w="lg" len="lg"/>
            </a:ln>
          </p:spPr>
        </p:sp>
        <p:sp>
          <p:nvSpPr>
            <p:cNvPr id="58387" name="Line 19"/>
            <p:cNvSpPr/>
            <p:nvPr/>
          </p:nvSpPr>
          <p:spPr>
            <a:xfrm>
              <a:off x="3312" y="1200"/>
              <a:ext cx="768" cy="0"/>
            </a:xfrm>
            <a:prstGeom prst="line">
              <a:avLst/>
            </a:prstGeom>
            <a:ln w="19050" cap="flat" cmpd="sng">
              <a:solidFill>
                <a:schemeClr val="tx1"/>
              </a:solidFill>
              <a:prstDash val="solid"/>
              <a:round/>
              <a:headEnd type="none" w="med" len="med"/>
              <a:tailEnd type="stealth" w="lg" len="lg"/>
            </a:ln>
          </p:spPr>
        </p:sp>
        <p:sp>
          <p:nvSpPr>
            <p:cNvPr id="58388" name="Line 20"/>
            <p:cNvSpPr/>
            <p:nvPr/>
          </p:nvSpPr>
          <p:spPr>
            <a:xfrm>
              <a:off x="1056" y="1296"/>
              <a:ext cx="816" cy="528"/>
            </a:xfrm>
            <a:prstGeom prst="line">
              <a:avLst/>
            </a:prstGeom>
            <a:ln w="19050" cap="flat" cmpd="sng">
              <a:solidFill>
                <a:schemeClr val="tx1"/>
              </a:solidFill>
              <a:prstDash val="solid"/>
              <a:round/>
              <a:headEnd type="none" w="med" len="med"/>
              <a:tailEnd type="stealth" w="lg" len="lg"/>
            </a:ln>
          </p:spPr>
        </p:sp>
        <p:sp>
          <p:nvSpPr>
            <p:cNvPr id="58389" name="Line 21"/>
            <p:cNvSpPr/>
            <p:nvPr/>
          </p:nvSpPr>
          <p:spPr>
            <a:xfrm>
              <a:off x="2256" y="1920"/>
              <a:ext cx="720" cy="0"/>
            </a:xfrm>
            <a:prstGeom prst="line">
              <a:avLst/>
            </a:prstGeom>
            <a:ln w="19050" cap="flat" cmpd="sng">
              <a:solidFill>
                <a:schemeClr val="tx1"/>
              </a:solidFill>
              <a:prstDash val="solid"/>
              <a:round/>
              <a:headEnd type="none" w="med" len="med"/>
              <a:tailEnd type="stealth" w="lg" len="lg"/>
            </a:ln>
          </p:spPr>
        </p:sp>
        <p:sp>
          <p:nvSpPr>
            <p:cNvPr id="58390" name="Rectangle 22"/>
            <p:cNvSpPr/>
            <p:nvPr/>
          </p:nvSpPr>
          <p:spPr>
            <a:xfrm>
              <a:off x="1104" y="1488"/>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58391" name="Rectangle 23"/>
            <p:cNvSpPr/>
            <p:nvPr/>
          </p:nvSpPr>
          <p:spPr>
            <a:xfrm>
              <a:off x="1200" y="48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58392" name="Rectangle 24"/>
            <p:cNvSpPr/>
            <p:nvPr/>
          </p:nvSpPr>
          <p:spPr>
            <a:xfrm>
              <a:off x="3408" y="912"/>
              <a:ext cx="528" cy="336"/>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
          <p:nvSpPr>
            <p:cNvPr id="58393" name="Rectangle 25"/>
            <p:cNvSpPr/>
            <p:nvPr/>
          </p:nvSpPr>
          <p:spPr>
            <a:xfrm>
              <a:off x="2304" y="576"/>
              <a:ext cx="528" cy="336"/>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
          <p:nvSpPr>
            <p:cNvPr id="58394" name="Rectangle 26"/>
            <p:cNvSpPr/>
            <p:nvPr/>
          </p:nvSpPr>
          <p:spPr>
            <a:xfrm>
              <a:off x="2304" y="0"/>
              <a:ext cx="528" cy="336"/>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sp>
          <p:nvSpPr>
            <p:cNvPr id="58395" name="Rectangle 27"/>
            <p:cNvSpPr/>
            <p:nvPr/>
          </p:nvSpPr>
          <p:spPr>
            <a:xfrm>
              <a:off x="2304" y="1632"/>
              <a:ext cx="528" cy="336"/>
            </a:xfrm>
            <a:prstGeom prst="rect">
              <a:avLst/>
            </a:prstGeom>
            <a:noFill/>
            <a:ln w="19050">
              <a:noFill/>
            </a:ln>
          </p:spPr>
          <p:txBody>
            <a:bodyPr wrap="none" anchor="ctr"/>
            <a:p>
              <a:pPr algn="ctr"/>
              <a:r>
                <a:rPr lang="en-US" altLang="zh-CN" sz="2800" b="1" u="none" dirty="0">
                  <a:solidFill>
                    <a:schemeClr val="tx1"/>
                  </a:solidFill>
                  <a:latin typeface="宋体" panose="02010600030101010101" pitchFamily="2" charset="-122"/>
                  <a:sym typeface="Symbol" panose="05050102010706020507" pitchFamily="18" charset="2"/>
                </a:rPr>
                <a:t></a:t>
              </a:r>
              <a:endParaRPr lang="en-US" altLang="zh-CN" sz="2400" b="1" u="none" dirty="0">
                <a:solidFill>
                  <a:schemeClr val="tx1"/>
                </a:solidFill>
                <a:latin typeface="宋体" panose="02010600030101010101" pitchFamily="2" charset="-122"/>
                <a:sym typeface="Symbol" panose="05050102010706020507" pitchFamily="18" charset="2"/>
              </a:endParaRPr>
            </a:p>
          </p:txBody>
        </p:sp>
      </p:grpSp>
      <p:sp>
        <p:nvSpPr>
          <p:cNvPr id="58396" name="Rectangle 28"/>
          <p:cNvSpPr/>
          <p:nvPr/>
        </p:nvSpPr>
        <p:spPr>
          <a:xfrm>
            <a:off x="5940425" y="0"/>
            <a:ext cx="3203575" cy="3455988"/>
          </a:xfrm>
          <a:prstGeom prst="rect">
            <a:avLst/>
          </a:prstGeom>
          <a:solidFill>
            <a:srgbClr val="FFFF99"/>
          </a:solidFill>
          <a:ln w="9525" cap="flat" cmpd="sng">
            <a:solidFill>
              <a:srgbClr val="FF0000"/>
            </a:solidFill>
            <a:prstDash val="solid"/>
            <a:miter/>
            <a:headEnd type="none" w="med" len="med"/>
            <a:tailEnd type="none" w="med" len="med"/>
          </a:ln>
        </p:spPr>
        <p:txBody>
          <a:bodyPr anchor="t"/>
          <a:p>
            <a:pPr marL="342900" indent="-342900">
              <a:spcBef>
                <a:spcPct val="20000"/>
              </a:spcBef>
              <a:buClr>
                <a:schemeClr val="bg2"/>
              </a:buClr>
              <a:buSzPct val="75000"/>
              <a:buFont typeface="Wingdings" panose="05000000000000000000" pitchFamily="2" charset="2"/>
              <a:buChar char="n"/>
            </a:pPr>
            <a:r>
              <a:rPr lang="zh-CN" altLang="en-US" sz="2800" b="1" u="none" dirty="0">
                <a:solidFill>
                  <a:schemeClr val="tx1"/>
                </a:solidFill>
                <a:latin typeface="Times New Roman" panose="02020603050405020304" pitchFamily="18" charset="0"/>
                <a:ea typeface="宋体" panose="02010600030101010101" pitchFamily="2" charset="-122"/>
              </a:rPr>
              <a:t>设</a:t>
            </a:r>
            <a:r>
              <a:rPr lang="en-US" altLang="zh-CN" sz="2800" b="1" u="none" dirty="0">
                <a:solidFill>
                  <a:schemeClr val="tx1"/>
                </a:solidFill>
                <a:latin typeface="Times New Roman" panose="02020603050405020304" pitchFamily="18" charset="0"/>
              </a:rPr>
              <a:t>a</a:t>
            </a:r>
            <a:r>
              <a:rPr lang="zh-CN" altLang="en-US" sz="2800" b="1" u="none" dirty="0">
                <a:solidFill>
                  <a:schemeClr val="tx1"/>
                </a:solidFill>
                <a:latin typeface="Times New Roman" panose="02020603050405020304" pitchFamily="18" charset="0"/>
                <a:ea typeface="宋体" panose="02010600030101010101" pitchFamily="2" charset="-122"/>
              </a:rPr>
              <a:t>是</a:t>
            </a:r>
            <a:r>
              <a:rPr lang="zh-CN" altLang="en-US" sz="2800" b="1" u="none"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u="none" dirty="0">
                <a:solidFill>
                  <a:schemeClr val="tx1"/>
                </a:solidFill>
                <a:latin typeface="Times New Roman" panose="02020603050405020304" pitchFamily="18" charset="0"/>
                <a:ea typeface="宋体" panose="02010600030101010101" pitchFamily="2" charset="-122"/>
              </a:rPr>
              <a:t>中的一个字符，定义</a:t>
            </a:r>
            <a:endParaRPr lang="zh-CN" altLang="en-US" sz="2800" b="1" u="none" dirty="0">
              <a:solidFill>
                <a:schemeClr val="tx1"/>
              </a:solidFill>
              <a:latin typeface="Times New Roman" panose="02020603050405020304" pitchFamily="18" charset="0"/>
              <a:ea typeface="宋体" panose="02010600030101010101" pitchFamily="2" charset="-122"/>
            </a:endParaRPr>
          </a:p>
          <a:p>
            <a:pPr marL="342900" indent="-342900" algn="ctr">
              <a:spcBef>
                <a:spcPct val="20000"/>
              </a:spcBef>
              <a:buClr>
                <a:schemeClr val="bg2"/>
              </a:buClr>
              <a:buSzPct val="75000"/>
              <a:buFont typeface="Wingdings" panose="05000000000000000000" pitchFamily="2" charset="2"/>
            </a:pPr>
            <a:r>
              <a:rPr lang="en-US" altLang="zh-CN" sz="2800" b="1" u="none" dirty="0">
                <a:solidFill>
                  <a:schemeClr val="tx1"/>
                </a:solidFill>
                <a:latin typeface="Times New Roman" panose="02020603050405020304" pitchFamily="18" charset="0"/>
              </a:rPr>
              <a:t>I</a:t>
            </a:r>
            <a:r>
              <a:rPr lang="en-US" altLang="zh-CN" sz="2800" b="1" u="none" baseline="-25000" dirty="0">
                <a:solidFill>
                  <a:schemeClr val="tx1"/>
                </a:solidFill>
                <a:latin typeface="Times New Roman" panose="02020603050405020304" pitchFamily="18" charset="0"/>
              </a:rPr>
              <a:t>a</a:t>
            </a:r>
            <a:r>
              <a:rPr lang="en-US" altLang="zh-CN" sz="2800" b="1" u="none" dirty="0">
                <a:solidFill>
                  <a:schemeClr val="tx1"/>
                </a:solidFill>
                <a:latin typeface="Times New Roman" panose="02020603050405020304" pitchFamily="18" charset="0"/>
              </a:rPr>
              <a:t>= </a:t>
            </a:r>
            <a:r>
              <a:rPr lang="en-US" altLang="zh-CN" sz="2800" b="1" u="none" dirty="0">
                <a:solidFill>
                  <a:schemeClr val="tx1"/>
                </a:solidFill>
                <a:latin typeface="Times New Roman" panose="02020603050405020304" pitchFamily="18" charset="0"/>
                <a:sym typeface="Symbol" panose="05050102010706020507" pitchFamily="18" charset="2"/>
              </a:rPr>
              <a:t>-closure(J)</a:t>
            </a:r>
            <a:endParaRPr lang="en-US" altLang="zh-CN" sz="2800" b="1" u="none" dirty="0">
              <a:solidFill>
                <a:schemeClr val="tx1"/>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800" b="1" u="none" dirty="0">
                <a:solidFill>
                  <a:schemeClr val="tx1"/>
                </a:solidFill>
                <a:latin typeface="Times New Roman" panose="02020603050405020304" pitchFamily="18" charset="0"/>
              </a:rPr>
              <a:t>  </a:t>
            </a:r>
            <a:r>
              <a:rPr lang="zh-CN" altLang="en-US" sz="2800" b="1" u="none" dirty="0">
                <a:solidFill>
                  <a:schemeClr val="tx1"/>
                </a:solidFill>
                <a:latin typeface="Times New Roman" panose="02020603050405020304" pitchFamily="18" charset="0"/>
                <a:ea typeface="宋体" panose="02010600030101010101" pitchFamily="2" charset="-122"/>
              </a:rPr>
              <a:t>其中，</a:t>
            </a:r>
            <a:r>
              <a:rPr lang="en-US" altLang="zh-CN" sz="2800" b="1" u="none" dirty="0">
                <a:solidFill>
                  <a:schemeClr val="tx1"/>
                </a:solidFill>
                <a:latin typeface="Times New Roman" panose="02020603050405020304" pitchFamily="18" charset="0"/>
              </a:rPr>
              <a:t>J</a:t>
            </a:r>
            <a:r>
              <a:rPr lang="zh-CN" altLang="en-US" sz="2800" b="1" u="none" dirty="0">
                <a:solidFill>
                  <a:schemeClr val="tx1"/>
                </a:solidFill>
                <a:latin typeface="Times New Roman" panose="02020603050405020304" pitchFamily="18" charset="0"/>
                <a:ea typeface="宋体" panose="02010600030101010101" pitchFamily="2" charset="-122"/>
              </a:rPr>
              <a:t>为</a:t>
            </a:r>
            <a:r>
              <a:rPr lang="en-US" altLang="zh-CN" sz="2800" b="1" u="none" dirty="0">
                <a:solidFill>
                  <a:schemeClr val="tx1"/>
                </a:solidFill>
                <a:latin typeface="Times New Roman" panose="02020603050405020304" pitchFamily="18" charset="0"/>
              </a:rPr>
              <a:t>I</a:t>
            </a:r>
            <a:r>
              <a:rPr lang="zh-CN" altLang="en-US" sz="2800" b="1" u="none" dirty="0">
                <a:solidFill>
                  <a:schemeClr val="tx1"/>
                </a:solidFill>
                <a:latin typeface="Times New Roman" panose="02020603050405020304" pitchFamily="18" charset="0"/>
                <a:ea typeface="宋体" panose="02010600030101010101" pitchFamily="2" charset="-122"/>
              </a:rPr>
              <a:t>中的某个状态出发经过一条</a:t>
            </a:r>
            <a:r>
              <a:rPr lang="en-US" altLang="zh-CN" sz="2800" b="1" u="none" dirty="0">
                <a:solidFill>
                  <a:schemeClr val="tx1"/>
                </a:solidFill>
                <a:latin typeface="Times New Roman" panose="02020603050405020304" pitchFamily="18" charset="0"/>
              </a:rPr>
              <a:t>a</a:t>
            </a:r>
            <a:r>
              <a:rPr lang="zh-CN" altLang="en-US" sz="2800" b="1" u="none" dirty="0">
                <a:solidFill>
                  <a:schemeClr val="tx1"/>
                </a:solidFill>
                <a:latin typeface="Times New Roman" panose="02020603050405020304" pitchFamily="18" charset="0"/>
                <a:ea typeface="宋体" panose="02010600030101010101" pitchFamily="2" charset="-122"/>
              </a:rPr>
              <a:t>弧而到达的状态集合。</a:t>
            </a:r>
            <a:endParaRPr lang="zh-CN" altLang="en-US" sz="2800" b="1" u="none"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898">
                                            <p:txEl>
                                              <p:charRg st="0" end="24"/>
                                            </p:txEl>
                                          </p:spTgt>
                                        </p:tgtEl>
                                        <p:attrNameLst>
                                          <p:attrName>style.visibility</p:attrName>
                                        </p:attrNameLst>
                                      </p:cBhvr>
                                      <p:to>
                                        <p:strVal val="visible"/>
                                      </p:to>
                                    </p:set>
                                    <p:animEffect transition="in" filter="wipe(left)">
                                      <p:cBhvr>
                                        <p:cTn id="12" dur="500"/>
                                        <p:tgtEl>
                                          <p:spTgt spid="80898">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898">
                                            <p:txEl>
                                              <p:charRg st="24" end="36"/>
                                            </p:txEl>
                                          </p:spTgt>
                                        </p:tgtEl>
                                        <p:attrNameLst>
                                          <p:attrName>style.visibility</p:attrName>
                                        </p:attrNameLst>
                                      </p:cBhvr>
                                      <p:to>
                                        <p:strVal val="visible"/>
                                      </p:to>
                                    </p:set>
                                    <p:animEffect transition="in" filter="wipe(left)">
                                      <p:cBhvr>
                                        <p:cTn id="17" dur="500"/>
                                        <p:tgtEl>
                                          <p:spTgt spid="80898">
                                            <p:txEl>
                                              <p:charRg st="24"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8">
                                            <p:txEl>
                                              <p:charRg st="36" end="75"/>
                                            </p:txEl>
                                          </p:spTgt>
                                        </p:tgtEl>
                                        <p:attrNameLst>
                                          <p:attrName>style.visibility</p:attrName>
                                        </p:attrNameLst>
                                      </p:cBhvr>
                                      <p:to>
                                        <p:strVal val="visible"/>
                                      </p:to>
                                    </p:set>
                                    <p:animEffect transition="in" filter="wipe(left)">
                                      <p:cBhvr>
                                        <p:cTn id="22" dur="500"/>
                                        <p:tgtEl>
                                          <p:spTgt spid="80898">
                                            <p:txEl>
                                              <p:charRg st="36"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898">
                                            <p:txEl>
                                              <p:charRg st="75" end="97"/>
                                            </p:txEl>
                                          </p:spTgt>
                                        </p:tgtEl>
                                        <p:attrNameLst>
                                          <p:attrName>style.visibility</p:attrName>
                                        </p:attrNameLst>
                                      </p:cBhvr>
                                      <p:to>
                                        <p:strVal val="visible"/>
                                      </p:to>
                                    </p:set>
                                    <p:animEffect transition="in" filter="wipe(left)">
                                      <p:cBhvr>
                                        <p:cTn id="27" dur="500"/>
                                        <p:tgtEl>
                                          <p:spTgt spid="80898">
                                            <p:txEl>
                                              <p:charRg st="75" end="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898">
                                            <p:txEl>
                                              <p:charRg st="97" end="116"/>
                                            </p:txEl>
                                          </p:spTgt>
                                        </p:tgtEl>
                                        <p:attrNameLst>
                                          <p:attrName>style.visibility</p:attrName>
                                        </p:attrNameLst>
                                      </p:cBhvr>
                                      <p:to>
                                        <p:strVal val="visible"/>
                                      </p:to>
                                    </p:set>
                                    <p:animEffect transition="in" filter="wipe(left)">
                                      <p:cBhvr>
                                        <p:cTn id="32" dur="500"/>
                                        <p:tgtEl>
                                          <p:spTgt spid="80898">
                                            <p:txEl>
                                              <p:charRg st="97"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81922" name="Rectangle 2"/>
          <p:cNvSpPr>
            <a:spLocks noGrp="1"/>
          </p:cNvSpPr>
          <p:nvPr>
            <p:ph idx="1"/>
          </p:nvPr>
        </p:nvSpPr>
        <p:spPr>
          <a:xfrm>
            <a:off x="685800" y="1828800"/>
            <a:ext cx="7772400" cy="1676400"/>
          </a:xfrm>
        </p:spPr>
        <p:txBody>
          <a:bodyPr vert="horz" wrap="square" lIns="91440" tIns="45720" rIns="91440" bIns="45720" anchor="t"/>
          <a:p>
            <a:pPr eaLnBrk="1" hangingPunct="1"/>
            <a:r>
              <a:rPr lang="zh-CN" altLang="en-US" b="1" dirty="0">
                <a:latin typeface="宋体" panose="02010600030101010101" pitchFamily="2" charset="-122"/>
              </a:rPr>
              <a:t>把确定化的过程</a:t>
            </a:r>
            <a:r>
              <a:rPr lang="en-US" altLang="zh-CN" b="1" dirty="0">
                <a:latin typeface="宋体" panose="02010600030101010101" pitchFamily="2" charset="-122"/>
              </a:rPr>
              <a:t>:</a:t>
            </a:r>
            <a:endParaRPr lang="en-US" altLang="zh-CN" b="1" dirty="0">
              <a:latin typeface="宋体" panose="02010600030101010101" pitchFamily="2" charset="-122"/>
            </a:endParaRPr>
          </a:p>
          <a:p>
            <a:pPr eaLnBrk="1" hangingPunct="1">
              <a:buNone/>
            </a:pPr>
            <a:r>
              <a:rPr lang="en-US" altLang="zh-CN" b="1" dirty="0">
                <a:latin typeface="宋体" panose="02010600030101010101" pitchFamily="2" charset="-122"/>
              </a:rPr>
              <a:t>  </a:t>
            </a:r>
            <a:r>
              <a:rPr lang="zh-CN" altLang="en-US" b="1" dirty="0">
                <a:latin typeface="宋体" panose="02010600030101010101" pitchFamily="2" charset="-122"/>
              </a:rPr>
              <a:t>不失一般性，设字母表只包含两个</a:t>
            </a:r>
            <a:r>
              <a:rPr lang="en-US" altLang="zh-CN" b="1" dirty="0">
                <a:latin typeface="宋体" panose="02010600030101010101" pitchFamily="2" charset="-122"/>
              </a:rPr>
              <a:t>a</a:t>
            </a:r>
            <a:r>
              <a:rPr lang="zh-CN" altLang="en-US" b="1" dirty="0">
                <a:latin typeface="宋体" panose="02010600030101010101" pitchFamily="2" charset="-122"/>
              </a:rPr>
              <a:t>和</a:t>
            </a:r>
            <a:r>
              <a:rPr lang="en-US" altLang="zh-CN" b="1" dirty="0">
                <a:latin typeface="宋体" panose="02010600030101010101" pitchFamily="2" charset="-122"/>
              </a:rPr>
              <a:t>b</a:t>
            </a:r>
            <a:r>
              <a:rPr lang="zh-CN" altLang="en-US" b="1" dirty="0">
                <a:latin typeface="宋体" panose="02010600030101010101" pitchFamily="2" charset="-122"/>
              </a:rPr>
              <a:t>，我们构造一张表</a:t>
            </a:r>
            <a:r>
              <a:rPr lang="en-US" altLang="zh-CN" b="1" dirty="0">
                <a:latin typeface="宋体" panose="02010600030101010101" pitchFamily="2" charset="-122"/>
              </a:rPr>
              <a:t>:</a:t>
            </a:r>
            <a:endParaRPr lang="en-US" altLang="zh-CN" b="1" dirty="0"/>
          </a:p>
        </p:txBody>
      </p:sp>
      <p:pic>
        <p:nvPicPr>
          <p:cNvPr id="3" name="图片 2"/>
          <p:cNvPicPr>
            <a:picLocks noChangeAspect="1"/>
          </p:cNvPicPr>
          <p:nvPr>
            <p:custDataLst>
              <p:tags r:id="rId1"/>
            </p:custDataLst>
          </p:nvPr>
        </p:nvPicPr>
        <p:blipFill>
          <a:blip r:embed="rId2"/>
          <a:stretch>
            <a:fillRect/>
          </a:stretch>
        </p:blipFill>
        <p:spPr>
          <a:xfrm>
            <a:off x="1043305" y="3501390"/>
            <a:ext cx="6826250" cy="2298700"/>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xEl>
                                              <p:charRg st="0" end="9"/>
                                            </p:txEl>
                                          </p:spTgt>
                                        </p:tgtEl>
                                        <p:attrNameLst>
                                          <p:attrName>style.visibility</p:attrName>
                                        </p:attrNameLst>
                                      </p:cBhvr>
                                      <p:to>
                                        <p:strVal val="visible"/>
                                      </p:to>
                                    </p:set>
                                    <p:animEffect transition="in" filter="wipe(left)">
                                      <p:cBhvr>
                                        <p:cTn id="7" dur="500"/>
                                        <p:tgtEl>
                                          <p:spTgt spid="81922">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2">
                                            <p:txEl>
                                              <p:charRg st="9" end="39"/>
                                            </p:txEl>
                                          </p:spTgt>
                                        </p:tgtEl>
                                        <p:attrNameLst>
                                          <p:attrName>style.visibility</p:attrName>
                                        </p:attrNameLst>
                                      </p:cBhvr>
                                      <p:to>
                                        <p:strVal val="visible"/>
                                      </p:to>
                                    </p:set>
                                    <p:animEffect transition="in" filter="wipe(left)">
                                      <p:cBhvr>
                                        <p:cTn id="12" dur="500"/>
                                        <p:tgtEl>
                                          <p:spTgt spid="81922">
                                            <p:txEl>
                                              <p:charRg st="9"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82946" name="Rectangle 2"/>
          <p:cNvSpPr/>
          <p:nvPr/>
        </p:nvSpPr>
        <p:spPr>
          <a:xfrm>
            <a:off x="806450" y="1268413"/>
            <a:ext cx="7772400" cy="4419600"/>
          </a:xfrm>
          <a:prstGeom prst="rect">
            <a:avLst/>
          </a:prstGeom>
          <a:noFill/>
          <a:ln w="9525">
            <a:noFill/>
          </a:ln>
        </p:spPr>
        <p:txBody>
          <a:bodyPr anchor="t"/>
          <a:p>
            <a:pPr eaLnBrk="0" hangingPunct="0">
              <a:spcBef>
                <a:spcPct val="50000"/>
              </a:spcBef>
            </a:pPr>
            <a:r>
              <a:rPr lang="zh-CN" altLang="en-US" sz="3200" b="1" u="none" dirty="0">
                <a:solidFill>
                  <a:schemeClr val="tx1"/>
                </a:solidFill>
                <a:latin typeface="Times New Roman" panose="02020603050405020304" pitchFamily="18" charset="0"/>
              </a:rPr>
              <a:t>首先，置第</a:t>
            </a:r>
            <a:r>
              <a:rPr lang="en-US" altLang="zh-CN" sz="3200" b="1" u="none" dirty="0">
                <a:solidFill>
                  <a:schemeClr val="tx1"/>
                </a:solidFill>
                <a:latin typeface="Times New Roman" panose="02020603050405020304" pitchFamily="18" charset="0"/>
              </a:rPr>
              <a:t>1</a:t>
            </a:r>
            <a:r>
              <a:rPr lang="zh-CN" altLang="en-US" sz="3200" b="1" u="none" dirty="0">
                <a:solidFill>
                  <a:schemeClr val="tx1"/>
                </a:solidFill>
                <a:latin typeface="Times New Roman" panose="02020603050405020304" pitchFamily="18" charset="0"/>
              </a:rPr>
              <a:t>行第</a:t>
            </a:r>
            <a:r>
              <a:rPr lang="en-US" altLang="zh-CN" sz="3200" b="1" u="none" dirty="0">
                <a:solidFill>
                  <a:schemeClr val="tx1"/>
                </a:solidFill>
                <a:latin typeface="Times New Roman" panose="02020603050405020304" pitchFamily="18" charset="0"/>
              </a:rPr>
              <a:t>1</a:t>
            </a:r>
            <a:r>
              <a:rPr lang="zh-CN" altLang="en-US" sz="3200" b="1" u="none" dirty="0">
                <a:solidFill>
                  <a:schemeClr val="tx1"/>
                </a:solidFill>
                <a:latin typeface="Times New Roman" panose="02020603050405020304" pitchFamily="18" charset="0"/>
              </a:rPr>
              <a:t>列为</a:t>
            </a:r>
            <a:r>
              <a:rPr lang="zh-CN" altLang="en-US" sz="3200" b="1" u="none" dirty="0">
                <a:solidFill>
                  <a:schemeClr val="tx1"/>
                </a:solidFill>
                <a:latin typeface="Times New Roman" panose="02020603050405020304" pitchFamily="18" charset="0"/>
                <a:sym typeface="Symbol" panose="05050102010706020507" pitchFamily="18" charset="2"/>
              </a:rPr>
              <a:t></a:t>
            </a:r>
            <a:r>
              <a:rPr lang="en-US" altLang="zh-CN" sz="3200" b="1" u="none" dirty="0">
                <a:solidFill>
                  <a:schemeClr val="tx1"/>
                </a:solidFill>
                <a:latin typeface="Times New Roman" panose="02020603050405020304" pitchFamily="18" charset="0"/>
                <a:sym typeface="Symbol" panose="05050102010706020507" pitchFamily="18" charset="2"/>
              </a:rPr>
              <a:t>-closure({X})</a:t>
            </a:r>
            <a:r>
              <a:rPr lang="zh-CN" altLang="en-US" sz="3200" b="1" u="none" dirty="0">
                <a:solidFill>
                  <a:schemeClr val="tx1"/>
                </a:solidFill>
                <a:latin typeface="Times New Roman" panose="02020603050405020304" pitchFamily="18" charset="0"/>
              </a:rPr>
              <a:t>求出这一列的</a:t>
            </a:r>
            <a:r>
              <a:rPr lang="en-US" altLang="zh-CN" sz="3200" b="1" u="none" dirty="0">
                <a:solidFill>
                  <a:schemeClr val="tx1"/>
                </a:solidFill>
                <a:latin typeface="Times New Roman" panose="02020603050405020304" pitchFamily="18" charset="0"/>
              </a:rPr>
              <a:t>I</a:t>
            </a:r>
            <a:r>
              <a:rPr lang="en-US" altLang="zh-CN" sz="3200" b="1" u="none" baseline="-25000" dirty="0">
                <a:solidFill>
                  <a:schemeClr val="tx1"/>
                </a:solidFill>
                <a:latin typeface="Times New Roman" panose="02020603050405020304" pitchFamily="18" charset="0"/>
              </a:rPr>
              <a:t>a</a:t>
            </a:r>
            <a:r>
              <a:rPr lang="zh-CN" altLang="en-US" sz="3200" b="1" u="none" dirty="0">
                <a:solidFill>
                  <a:schemeClr val="tx1"/>
                </a:solidFill>
                <a:latin typeface="Times New Roman" panose="02020603050405020304" pitchFamily="18" charset="0"/>
              </a:rPr>
              <a:t>，</a:t>
            </a:r>
            <a:r>
              <a:rPr lang="en-US" altLang="zh-CN" sz="3200" b="1" u="none" dirty="0">
                <a:solidFill>
                  <a:schemeClr val="tx1"/>
                </a:solidFill>
                <a:latin typeface="Times New Roman" panose="02020603050405020304" pitchFamily="18" charset="0"/>
              </a:rPr>
              <a:t>I</a:t>
            </a:r>
            <a:r>
              <a:rPr lang="en-US" altLang="zh-CN" sz="3200" b="1" u="none" baseline="-25000" dirty="0">
                <a:solidFill>
                  <a:schemeClr val="tx1"/>
                </a:solidFill>
                <a:latin typeface="Times New Roman" panose="02020603050405020304" pitchFamily="18" charset="0"/>
              </a:rPr>
              <a:t>b</a:t>
            </a:r>
            <a:r>
              <a:rPr lang="zh-CN" altLang="en-US" sz="3200" b="1" u="none" dirty="0">
                <a:solidFill>
                  <a:schemeClr val="tx1"/>
                </a:solidFill>
                <a:latin typeface="Times New Roman" panose="02020603050405020304" pitchFamily="18" charset="0"/>
              </a:rPr>
              <a:t>；</a:t>
            </a:r>
            <a:endParaRPr lang="zh-CN" altLang="en-US" sz="3200" b="1" u="none" dirty="0">
              <a:solidFill>
                <a:schemeClr val="tx1"/>
              </a:solidFill>
              <a:latin typeface="Times New Roman" panose="02020603050405020304" pitchFamily="18" charset="0"/>
            </a:endParaRPr>
          </a:p>
          <a:p>
            <a:pPr eaLnBrk="0" hangingPunct="0">
              <a:spcBef>
                <a:spcPct val="50000"/>
              </a:spcBef>
            </a:pPr>
            <a:r>
              <a:rPr lang="zh-CN" altLang="en-US" sz="3200" b="1" u="none" dirty="0">
                <a:solidFill>
                  <a:schemeClr val="tx1"/>
                </a:solidFill>
                <a:latin typeface="Times New Roman" panose="02020603050405020304" pitchFamily="18" charset="0"/>
              </a:rPr>
              <a:t>然后，检查这两个</a:t>
            </a:r>
            <a:r>
              <a:rPr lang="en-US" altLang="zh-CN" sz="3200" b="1" u="none" dirty="0">
                <a:solidFill>
                  <a:schemeClr val="tx1"/>
                </a:solidFill>
                <a:latin typeface="Times New Roman" panose="02020603050405020304" pitchFamily="18" charset="0"/>
              </a:rPr>
              <a:t>I</a:t>
            </a:r>
            <a:r>
              <a:rPr lang="en-US" altLang="zh-CN" sz="3200" b="1" u="none" baseline="-25000" dirty="0">
                <a:solidFill>
                  <a:schemeClr val="tx1"/>
                </a:solidFill>
                <a:latin typeface="Times New Roman" panose="02020603050405020304" pitchFamily="18" charset="0"/>
              </a:rPr>
              <a:t>a</a:t>
            </a:r>
            <a:r>
              <a:rPr lang="zh-CN" altLang="en-US" sz="3200" b="1" u="none" dirty="0">
                <a:solidFill>
                  <a:schemeClr val="tx1"/>
                </a:solidFill>
                <a:latin typeface="Times New Roman" panose="02020603050405020304" pitchFamily="18" charset="0"/>
              </a:rPr>
              <a:t>，</a:t>
            </a:r>
            <a:r>
              <a:rPr lang="en-US" altLang="zh-CN" sz="3200" b="1" u="none" dirty="0">
                <a:solidFill>
                  <a:schemeClr val="tx1"/>
                </a:solidFill>
                <a:latin typeface="Times New Roman" panose="02020603050405020304" pitchFamily="18" charset="0"/>
              </a:rPr>
              <a:t>I</a:t>
            </a:r>
            <a:r>
              <a:rPr lang="en-US" altLang="zh-CN" sz="3200" b="1" u="none" baseline="-25000" dirty="0">
                <a:solidFill>
                  <a:schemeClr val="tx1"/>
                </a:solidFill>
                <a:latin typeface="Times New Roman" panose="02020603050405020304" pitchFamily="18" charset="0"/>
              </a:rPr>
              <a:t>b</a:t>
            </a:r>
            <a:r>
              <a:rPr lang="zh-CN" altLang="en-US" sz="3200" b="1" u="none" dirty="0">
                <a:solidFill>
                  <a:schemeClr val="tx1"/>
                </a:solidFill>
                <a:latin typeface="Times New Roman" panose="02020603050405020304" pitchFamily="18" charset="0"/>
              </a:rPr>
              <a:t>，看它们是否已在表中的第一列中出现，把未曾出现的填入后面的空行的第</a:t>
            </a:r>
            <a:r>
              <a:rPr lang="en-US" altLang="zh-CN" sz="3200" b="1" u="none" dirty="0">
                <a:solidFill>
                  <a:schemeClr val="tx1"/>
                </a:solidFill>
                <a:latin typeface="Times New Roman" panose="02020603050405020304" pitchFamily="18" charset="0"/>
              </a:rPr>
              <a:t>1</a:t>
            </a:r>
            <a:r>
              <a:rPr lang="zh-CN" altLang="en-US" sz="3200" b="1" u="none" dirty="0">
                <a:solidFill>
                  <a:schemeClr val="tx1"/>
                </a:solidFill>
                <a:latin typeface="Times New Roman" panose="02020603050405020304" pitchFamily="18" charset="0"/>
              </a:rPr>
              <a:t>列上，求出每行第</a:t>
            </a:r>
            <a:r>
              <a:rPr lang="en-US" altLang="zh-CN" sz="3200" b="1" u="none" dirty="0">
                <a:solidFill>
                  <a:schemeClr val="tx1"/>
                </a:solidFill>
                <a:latin typeface="Times New Roman" panose="02020603050405020304" pitchFamily="18" charset="0"/>
              </a:rPr>
              <a:t>2</a:t>
            </a:r>
            <a:r>
              <a:rPr lang="zh-CN" altLang="en-US" sz="3200" b="1" u="none" dirty="0">
                <a:solidFill>
                  <a:schemeClr val="tx1"/>
                </a:solidFill>
                <a:latin typeface="Times New Roman" panose="02020603050405020304" pitchFamily="18" charset="0"/>
              </a:rPr>
              <a:t>，</a:t>
            </a:r>
            <a:r>
              <a:rPr lang="en-US" altLang="zh-CN" sz="3200" b="1" u="none" dirty="0">
                <a:solidFill>
                  <a:schemeClr val="tx1"/>
                </a:solidFill>
                <a:latin typeface="Times New Roman" panose="02020603050405020304" pitchFamily="18" charset="0"/>
              </a:rPr>
              <a:t>3</a:t>
            </a:r>
            <a:r>
              <a:rPr lang="zh-CN" altLang="en-US" sz="3200" b="1" u="none" dirty="0">
                <a:solidFill>
                  <a:schemeClr val="tx1"/>
                </a:solidFill>
                <a:latin typeface="Times New Roman" panose="02020603050405020304" pitchFamily="18" charset="0"/>
              </a:rPr>
              <a:t>列上的集合</a:t>
            </a:r>
            <a:r>
              <a:rPr lang="en-US" altLang="zh-CN" sz="3200" b="1" u="none" dirty="0">
                <a:solidFill>
                  <a:schemeClr val="tx1"/>
                </a:solidFill>
                <a:latin typeface="Times New Roman" panose="02020603050405020304" pitchFamily="18" charset="0"/>
              </a:rPr>
              <a:t>...</a:t>
            </a:r>
            <a:endParaRPr lang="en-US" altLang="zh-CN" sz="3200" b="1" u="none" dirty="0">
              <a:solidFill>
                <a:schemeClr val="tx1"/>
              </a:solidFill>
              <a:latin typeface="Times New Roman" panose="02020603050405020304" pitchFamily="18" charset="0"/>
            </a:endParaRPr>
          </a:p>
          <a:p>
            <a:pPr eaLnBrk="0" hangingPunct="0">
              <a:spcBef>
                <a:spcPct val="50000"/>
              </a:spcBef>
            </a:pPr>
            <a:r>
              <a:rPr lang="zh-CN" altLang="en-US" sz="3200" b="1" u="none" dirty="0">
                <a:solidFill>
                  <a:schemeClr val="tx1"/>
                </a:solidFill>
                <a:latin typeface="Times New Roman" panose="02020603050405020304" pitchFamily="18" charset="0"/>
              </a:rPr>
              <a:t>重复上述过程，直到所有第</a:t>
            </a:r>
            <a:r>
              <a:rPr lang="en-US" altLang="zh-CN" sz="3200" b="1" u="none" dirty="0">
                <a:solidFill>
                  <a:schemeClr val="tx1"/>
                </a:solidFill>
                <a:latin typeface="Times New Roman" panose="02020603050405020304" pitchFamily="18" charset="0"/>
              </a:rPr>
              <a:t>2</a:t>
            </a:r>
            <a:r>
              <a:rPr lang="zh-CN" altLang="en-US" sz="3200" b="1" u="none" dirty="0">
                <a:solidFill>
                  <a:schemeClr val="tx1"/>
                </a:solidFill>
                <a:latin typeface="Times New Roman" panose="02020603050405020304" pitchFamily="18" charset="0"/>
              </a:rPr>
              <a:t>，</a:t>
            </a:r>
            <a:r>
              <a:rPr lang="en-US" altLang="zh-CN" sz="3200" b="1" u="none" dirty="0">
                <a:solidFill>
                  <a:schemeClr val="tx1"/>
                </a:solidFill>
                <a:latin typeface="Times New Roman" panose="02020603050405020304" pitchFamily="18" charset="0"/>
              </a:rPr>
              <a:t>3</a:t>
            </a:r>
            <a:r>
              <a:rPr lang="zh-CN" altLang="en-US" sz="3200" b="1" u="none" dirty="0">
                <a:solidFill>
                  <a:schemeClr val="tx1"/>
                </a:solidFill>
                <a:latin typeface="Times New Roman" panose="02020603050405020304" pitchFamily="18" charset="0"/>
              </a:rPr>
              <a:t>列子集全部出现在第一列为止。</a:t>
            </a:r>
            <a:endParaRPr lang="zh-CN" altLang="en-US" sz="32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6">
                                            <p:txEl>
                                              <p:charRg st="0" end="38"/>
                                            </p:txEl>
                                          </p:spTgt>
                                        </p:tgtEl>
                                        <p:attrNameLst>
                                          <p:attrName>style.visibility</p:attrName>
                                        </p:attrNameLst>
                                      </p:cBhvr>
                                      <p:to>
                                        <p:strVal val="visible"/>
                                      </p:to>
                                    </p:set>
                                    <p:animEffect transition="in" filter="wipe(left)">
                                      <p:cBhvr>
                                        <p:cTn id="7" dur="500"/>
                                        <p:tgtEl>
                                          <p:spTgt spid="82946">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6">
                                            <p:txEl>
                                              <p:charRg st="38" end="105"/>
                                            </p:txEl>
                                          </p:spTgt>
                                        </p:tgtEl>
                                        <p:attrNameLst>
                                          <p:attrName>style.visibility</p:attrName>
                                        </p:attrNameLst>
                                      </p:cBhvr>
                                      <p:to>
                                        <p:strVal val="visible"/>
                                      </p:to>
                                    </p:set>
                                    <p:animEffect transition="in" filter="wipe(left)">
                                      <p:cBhvr>
                                        <p:cTn id="12" dur="500"/>
                                        <p:tgtEl>
                                          <p:spTgt spid="82946">
                                            <p:txEl>
                                              <p:charRg st="38" end="10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6">
                                            <p:txEl>
                                              <p:charRg st="105" end="135"/>
                                            </p:txEl>
                                          </p:spTgt>
                                        </p:tgtEl>
                                        <p:attrNameLst>
                                          <p:attrName>style.visibility</p:attrName>
                                        </p:attrNameLst>
                                      </p:cBhvr>
                                      <p:to>
                                        <p:strVal val="visible"/>
                                      </p:to>
                                    </p:set>
                                    <p:animEffect transition="in" filter="wipe(left)">
                                      <p:cBhvr>
                                        <p:cTn id="17" dur="500"/>
                                        <p:tgtEl>
                                          <p:spTgt spid="82946">
                                            <p:txEl>
                                              <p:charRg st="105"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grpSp>
        <p:nvGrpSpPr>
          <p:cNvPr id="2" name="Group 2"/>
          <p:cNvGrpSpPr/>
          <p:nvPr/>
        </p:nvGrpSpPr>
        <p:grpSpPr>
          <a:xfrm>
            <a:off x="990600" y="2362200"/>
            <a:ext cx="7543800" cy="3962400"/>
            <a:chOff x="768" y="1488"/>
            <a:chExt cx="4752" cy="2496"/>
          </a:xfrm>
        </p:grpSpPr>
        <p:sp>
          <p:nvSpPr>
            <p:cNvPr id="61443" name="Line 3"/>
            <p:cNvSpPr/>
            <p:nvPr/>
          </p:nvSpPr>
          <p:spPr>
            <a:xfrm>
              <a:off x="768" y="1872"/>
              <a:ext cx="4752" cy="0"/>
            </a:xfrm>
            <a:prstGeom prst="line">
              <a:avLst/>
            </a:prstGeom>
            <a:ln w="28575" cap="sq" cmpd="sng">
              <a:solidFill>
                <a:schemeClr val="tx1"/>
              </a:solidFill>
              <a:prstDash val="solid"/>
              <a:round/>
              <a:headEnd type="none" w="med" len="med"/>
              <a:tailEnd type="none" w="lg" len="lg"/>
            </a:ln>
          </p:spPr>
        </p:sp>
        <p:sp>
          <p:nvSpPr>
            <p:cNvPr id="61444" name="Line 4"/>
            <p:cNvSpPr/>
            <p:nvPr/>
          </p:nvSpPr>
          <p:spPr>
            <a:xfrm>
              <a:off x="2256" y="1488"/>
              <a:ext cx="0" cy="2496"/>
            </a:xfrm>
            <a:prstGeom prst="line">
              <a:avLst/>
            </a:prstGeom>
            <a:ln w="28575" cap="sq" cmpd="sng">
              <a:solidFill>
                <a:schemeClr val="tx1"/>
              </a:solidFill>
              <a:prstDash val="solid"/>
              <a:round/>
              <a:headEnd type="none" w="med" len="med"/>
              <a:tailEnd type="none" w="lg" len="lg"/>
            </a:ln>
          </p:spPr>
        </p:sp>
        <p:sp>
          <p:nvSpPr>
            <p:cNvPr id="61445" name="Line 5"/>
            <p:cNvSpPr/>
            <p:nvPr/>
          </p:nvSpPr>
          <p:spPr>
            <a:xfrm>
              <a:off x="3984" y="1488"/>
              <a:ext cx="0" cy="2496"/>
            </a:xfrm>
            <a:prstGeom prst="line">
              <a:avLst/>
            </a:prstGeom>
            <a:ln w="28575" cap="sq" cmpd="sng">
              <a:solidFill>
                <a:schemeClr val="tx1"/>
              </a:solidFill>
              <a:prstDash val="solid"/>
              <a:round/>
              <a:headEnd type="none" w="med" len="med"/>
              <a:tailEnd type="none" w="lg" len="lg"/>
            </a:ln>
          </p:spPr>
        </p:sp>
      </p:grpSp>
      <p:sp>
        <p:nvSpPr>
          <p:cNvPr id="118790" name="Rectangle 6"/>
          <p:cNvSpPr/>
          <p:nvPr/>
        </p:nvSpPr>
        <p:spPr>
          <a:xfrm>
            <a:off x="914400" y="24384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I</a:t>
            </a:r>
            <a:endParaRPr lang="en-US" altLang="zh-CN" sz="2600" b="1" u="none" dirty="0">
              <a:solidFill>
                <a:schemeClr val="tx1"/>
              </a:solidFill>
              <a:latin typeface="Times New Roman" panose="02020603050405020304" pitchFamily="18" charset="0"/>
            </a:endParaRPr>
          </a:p>
        </p:txBody>
      </p:sp>
      <p:sp>
        <p:nvSpPr>
          <p:cNvPr id="118791" name="Rectangle 7"/>
          <p:cNvSpPr/>
          <p:nvPr/>
        </p:nvSpPr>
        <p:spPr>
          <a:xfrm>
            <a:off x="3657600" y="24384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I</a:t>
            </a:r>
            <a:r>
              <a:rPr lang="en-US" altLang="zh-CN" sz="2600" b="1" u="none" baseline="-25000" dirty="0">
                <a:solidFill>
                  <a:schemeClr val="tx1"/>
                </a:solidFill>
                <a:latin typeface="Times New Roman" panose="02020603050405020304" pitchFamily="18" charset="0"/>
              </a:rPr>
              <a:t>a</a:t>
            </a:r>
            <a:endParaRPr lang="en-US" altLang="zh-CN" sz="2600" b="1" u="none" dirty="0">
              <a:solidFill>
                <a:schemeClr val="tx1"/>
              </a:solidFill>
              <a:latin typeface="Times New Roman" panose="02020603050405020304" pitchFamily="18" charset="0"/>
            </a:endParaRPr>
          </a:p>
        </p:txBody>
      </p:sp>
      <p:sp>
        <p:nvSpPr>
          <p:cNvPr id="118792" name="Rectangle 8"/>
          <p:cNvSpPr/>
          <p:nvPr/>
        </p:nvSpPr>
        <p:spPr>
          <a:xfrm>
            <a:off x="6324600" y="24384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I</a:t>
            </a:r>
            <a:r>
              <a:rPr lang="en-US" altLang="zh-CN" sz="2600" b="1" u="none" baseline="-25000" dirty="0">
                <a:solidFill>
                  <a:schemeClr val="tx1"/>
                </a:solidFill>
                <a:latin typeface="Times New Roman" panose="02020603050405020304" pitchFamily="18" charset="0"/>
              </a:rPr>
              <a:t>b</a:t>
            </a:r>
            <a:endParaRPr lang="en-US" altLang="zh-CN" sz="2600" b="1" u="none" dirty="0">
              <a:solidFill>
                <a:schemeClr val="tx1"/>
              </a:solidFill>
              <a:latin typeface="Times New Roman" panose="02020603050405020304" pitchFamily="18" charset="0"/>
            </a:endParaRPr>
          </a:p>
        </p:txBody>
      </p:sp>
      <p:sp>
        <p:nvSpPr>
          <p:cNvPr id="118793" name="Rectangle 9"/>
          <p:cNvSpPr/>
          <p:nvPr/>
        </p:nvSpPr>
        <p:spPr>
          <a:xfrm>
            <a:off x="914400" y="2971800"/>
            <a:ext cx="2362200" cy="457200"/>
          </a:xfrm>
          <a:prstGeom prst="rect">
            <a:avLst/>
          </a:prstGeom>
          <a:noFill/>
          <a:ln w="12700">
            <a:noFill/>
          </a:ln>
        </p:spPr>
        <p:txBody>
          <a:bodyPr wrap="none" lIns="90000" tIns="46800" rIns="90000" bIns="46800" anchor="ctr"/>
          <a:p>
            <a:pPr algn="ctr" eaLnBrk="0" hangingPunct="0"/>
            <a:r>
              <a:rPr lang="en-US" altLang="zh-CN" sz="2600" b="1" u="none" dirty="0">
                <a:solidFill>
                  <a:schemeClr val="tx1"/>
                </a:solidFill>
                <a:latin typeface="Times New Roman" panose="02020603050405020304" pitchFamily="18" charset="0"/>
              </a:rPr>
              <a:t>{X,5,1}</a:t>
            </a:r>
            <a:endParaRPr lang="en-US" altLang="zh-CN" sz="2600" b="1" u="none" dirty="0">
              <a:solidFill>
                <a:schemeClr val="tx1"/>
              </a:solidFill>
              <a:latin typeface="Times New Roman" panose="02020603050405020304" pitchFamily="18" charset="0"/>
            </a:endParaRPr>
          </a:p>
        </p:txBody>
      </p:sp>
      <p:sp>
        <p:nvSpPr>
          <p:cNvPr id="118794" name="Rectangle 10"/>
          <p:cNvSpPr/>
          <p:nvPr/>
        </p:nvSpPr>
        <p:spPr>
          <a:xfrm>
            <a:off x="3657600" y="29718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{5,3,1}</a:t>
            </a:r>
            <a:endParaRPr lang="en-US" altLang="zh-CN" sz="2600" b="1" u="none" dirty="0">
              <a:solidFill>
                <a:schemeClr val="tx1"/>
              </a:solidFill>
              <a:latin typeface="Times New Roman" panose="02020603050405020304" pitchFamily="18" charset="0"/>
            </a:endParaRPr>
          </a:p>
        </p:txBody>
      </p:sp>
      <p:sp>
        <p:nvSpPr>
          <p:cNvPr id="118795" name="Rectangle 11"/>
          <p:cNvSpPr/>
          <p:nvPr/>
        </p:nvSpPr>
        <p:spPr>
          <a:xfrm>
            <a:off x="6324600" y="29718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{5,4,1}</a:t>
            </a:r>
            <a:endParaRPr lang="en-US" altLang="zh-CN" sz="2600" b="1" u="none" dirty="0">
              <a:solidFill>
                <a:schemeClr val="tx1"/>
              </a:solidFill>
              <a:latin typeface="Times New Roman" panose="02020603050405020304" pitchFamily="18" charset="0"/>
            </a:endParaRPr>
          </a:p>
        </p:txBody>
      </p:sp>
      <p:sp>
        <p:nvSpPr>
          <p:cNvPr id="118796" name="Rectangle 12"/>
          <p:cNvSpPr/>
          <p:nvPr/>
        </p:nvSpPr>
        <p:spPr>
          <a:xfrm>
            <a:off x="914400" y="34290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{5,3,1}</a:t>
            </a:r>
            <a:endParaRPr lang="en-US" altLang="zh-CN" sz="2600" b="1" u="none" dirty="0">
              <a:solidFill>
                <a:schemeClr val="tx1"/>
              </a:solidFill>
              <a:latin typeface="Times New Roman" panose="02020603050405020304" pitchFamily="18" charset="0"/>
            </a:endParaRPr>
          </a:p>
        </p:txBody>
      </p:sp>
      <p:sp>
        <p:nvSpPr>
          <p:cNvPr id="118797" name="Rectangle 13"/>
          <p:cNvSpPr/>
          <p:nvPr/>
        </p:nvSpPr>
        <p:spPr>
          <a:xfrm>
            <a:off x="3657600" y="34290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118798" name="Rectangle 14"/>
          <p:cNvSpPr/>
          <p:nvPr/>
        </p:nvSpPr>
        <p:spPr>
          <a:xfrm>
            <a:off x="6324600" y="34290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{5,4,1}</a:t>
            </a:r>
            <a:endParaRPr lang="en-US" altLang="zh-CN" sz="2600" b="1" u="none" dirty="0">
              <a:solidFill>
                <a:schemeClr val="tx1"/>
              </a:solidFill>
              <a:latin typeface="Times New Roman" panose="02020603050405020304" pitchFamily="18" charset="0"/>
            </a:endParaRPr>
          </a:p>
        </p:txBody>
      </p:sp>
      <p:sp>
        <p:nvSpPr>
          <p:cNvPr id="118799" name="Rectangle 15"/>
          <p:cNvSpPr/>
          <p:nvPr/>
        </p:nvSpPr>
        <p:spPr>
          <a:xfrm>
            <a:off x="914400" y="38862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{5,4,1}</a:t>
            </a:r>
            <a:endParaRPr lang="en-US" altLang="zh-CN" sz="2600" b="1" u="none" dirty="0">
              <a:solidFill>
                <a:schemeClr val="tx1"/>
              </a:solidFill>
              <a:latin typeface="Times New Roman" panose="02020603050405020304" pitchFamily="18" charset="0"/>
            </a:endParaRPr>
          </a:p>
        </p:txBody>
      </p:sp>
      <p:sp>
        <p:nvSpPr>
          <p:cNvPr id="118800" name="Rectangle 16"/>
          <p:cNvSpPr/>
          <p:nvPr/>
        </p:nvSpPr>
        <p:spPr>
          <a:xfrm>
            <a:off x="3733800" y="38862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{5,3,1}</a:t>
            </a:r>
            <a:endParaRPr lang="en-US" altLang="zh-CN" sz="2600" b="1" u="none" dirty="0">
              <a:solidFill>
                <a:schemeClr val="tx1"/>
              </a:solidFill>
              <a:latin typeface="Times New Roman" panose="02020603050405020304" pitchFamily="18" charset="0"/>
            </a:endParaRPr>
          </a:p>
        </p:txBody>
      </p:sp>
      <p:sp>
        <p:nvSpPr>
          <p:cNvPr id="118801" name="Rectangle 17"/>
          <p:cNvSpPr/>
          <p:nvPr/>
        </p:nvSpPr>
        <p:spPr>
          <a:xfrm>
            <a:off x="6400800" y="38862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118802" name="Rectangle 18"/>
          <p:cNvSpPr/>
          <p:nvPr/>
        </p:nvSpPr>
        <p:spPr>
          <a:xfrm>
            <a:off x="914400" y="43434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118803" name="Rectangle 19"/>
          <p:cNvSpPr/>
          <p:nvPr/>
        </p:nvSpPr>
        <p:spPr>
          <a:xfrm>
            <a:off x="3657600" y="43434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118804" name="Rectangle 20"/>
          <p:cNvSpPr/>
          <p:nvPr/>
        </p:nvSpPr>
        <p:spPr>
          <a:xfrm>
            <a:off x="6324600" y="43434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{5,4,6,1,Y}</a:t>
            </a:r>
            <a:endParaRPr lang="en-US" altLang="zh-CN" sz="2600" b="1" u="none" dirty="0">
              <a:solidFill>
                <a:schemeClr val="tx1"/>
              </a:solidFill>
              <a:latin typeface="Times New Roman" panose="02020603050405020304" pitchFamily="18" charset="0"/>
            </a:endParaRPr>
          </a:p>
        </p:txBody>
      </p:sp>
      <p:sp>
        <p:nvSpPr>
          <p:cNvPr id="118805" name="Rectangle 21"/>
          <p:cNvSpPr/>
          <p:nvPr/>
        </p:nvSpPr>
        <p:spPr>
          <a:xfrm>
            <a:off x="914400" y="48006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{5,4,6,1,Y}</a:t>
            </a:r>
            <a:endParaRPr lang="en-US" altLang="zh-CN" sz="2600" b="1" u="none" dirty="0">
              <a:solidFill>
                <a:schemeClr val="tx1"/>
              </a:solidFill>
              <a:latin typeface="Times New Roman" panose="02020603050405020304" pitchFamily="18" charset="0"/>
            </a:endParaRPr>
          </a:p>
        </p:txBody>
      </p:sp>
      <p:sp>
        <p:nvSpPr>
          <p:cNvPr id="118806" name="Rectangle 22"/>
          <p:cNvSpPr/>
          <p:nvPr/>
        </p:nvSpPr>
        <p:spPr>
          <a:xfrm>
            <a:off x="3657600" y="48006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{5,3,6,1,Y}</a:t>
            </a:r>
            <a:endParaRPr lang="en-US" altLang="zh-CN" sz="2600" b="1" u="none" dirty="0">
              <a:solidFill>
                <a:schemeClr val="tx1"/>
              </a:solidFill>
              <a:latin typeface="Times New Roman" panose="02020603050405020304" pitchFamily="18" charset="0"/>
            </a:endParaRPr>
          </a:p>
        </p:txBody>
      </p:sp>
      <p:sp>
        <p:nvSpPr>
          <p:cNvPr id="118807" name="Rectangle 23"/>
          <p:cNvSpPr/>
          <p:nvPr/>
        </p:nvSpPr>
        <p:spPr>
          <a:xfrm>
            <a:off x="6324600" y="48006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118808" name="Rectangle 24"/>
          <p:cNvSpPr/>
          <p:nvPr/>
        </p:nvSpPr>
        <p:spPr>
          <a:xfrm>
            <a:off x="914400" y="53340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118809" name="Rectangle 25"/>
          <p:cNvSpPr/>
          <p:nvPr/>
        </p:nvSpPr>
        <p:spPr>
          <a:xfrm>
            <a:off x="3657600" y="53340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{5,3,6,1,Y}</a:t>
            </a:r>
            <a:endParaRPr lang="en-US" altLang="zh-CN" sz="2600" b="1" u="none" dirty="0">
              <a:solidFill>
                <a:schemeClr val="tx1"/>
              </a:solidFill>
              <a:latin typeface="Times New Roman" panose="02020603050405020304" pitchFamily="18" charset="0"/>
            </a:endParaRPr>
          </a:p>
        </p:txBody>
      </p:sp>
      <p:sp>
        <p:nvSpPr>
          <p:cNvPr id="118810" name="Rectangle 26"/>
          <p:cNvSpPr/>
          <p:nvPr/>
        </p:nvSpPr>
        <p:spPr>
          <a:xfrm>
            <a:off x="6324600" y="53340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118811" name="Rectangle 27"/>
          <p:cNvSpPr/>
          <p:nvPr/>
        </p:nvSpPr>
        <p:spPr>
          <a:xfrm>
            <a:off x="914400" y="57912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{5,3,6,1,Y}</a:t>
            </a:r>
            <a:endParaRPr lang="en-US" altLang="zh-CN" sz="2600" b="1" u="none" dirty="0">
              <a:solidFill>
                <a:schemeClr val="tx1"/>
              </a:solidFill>
              <a:latin typeface="Times New Roman" panose="02020603050405020304" pitchFamily="18" charset="0"/>
            </a:endParaRPr>
          </a:p>
        </p:txBody>
      </p:sp>
      <p:sp>
        <p:nvSpPr>
          <p:cNvPr id="118812" name="Rectangle 28"/>
          <p:cNvSpPr/>
          <p:nvPr/>
        </p:nvSpPr>
        <p:spPr>
          <a:xfrm>
            <a:off x="3657600" y="57912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118813" name="Rectangle 29"/>
          <p:cNvSpPr/>
          <p:nvPr/>
        </p:nvSpPr>
        <p:spPr>
          <a:xfrm>
            <a:off x="6324600" y="5791200"/>
            <a:ext cx="2362200" cy="457200"/>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{5,4,6,1,Y}</a:t>
            </a:r>
            <a:endParaRPr lang="en-US" altLang="zh-CN" sz="2600" b="1" u="none" dirty="0">
              <a:solidFill>
                <a:schemeClr val="tx1"/>
              </a:solidFill>
              <a:latin typeface="Times New Roman" panose="02020603050405020304" pitchFamily="18" charset="0"/>
            </a:endParaRPr>
          </a:p>
        </p:txBody>
      </p:sp>
      <p:grpSp>
        <p:nvGrpSpPr>
          <p:cNvPr id="3" name="Group 30"/>
          <p:cNvGrpSpPr/>
          <p:nvPr/>
        </p:nvGrpSpPr>
        <p:grpSpPr>
          <a:xfrm>
            <a:off x="1295400" y="228600"/>
            <a:ext cx="6781800" cy="2209800"/>
            <a:chOff x="912" y="1824"/>
            <a:chExt cx="4272" cy="1392"/>
          </a:xfrm>
        </p:grpSpPr>
        <p:sp>
          <p:nvSpPr>
            <p:cNvPr id="61471" name="Oval 31"/>
            <p:cNvSpPr/>
            <p:nvPr/>
          </p:nvSpPr>
          <p:spPr>
            <a:xfrm>
              <a:off x="912"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X</a:t>
              </a:r>
              <a:endParaRPr lang="en-US" altLang="zh-CN" sz="2400" b="1" u="none" dirty="0">
                <a:solidFill>
                  <a:schemeClr val="tx1"/>
                </a:solidFill>
                <a:latin typeface="Times New Roman" panose="02020603050405020304" pitchFamily="18" charset="0"/>
              </a:endParaRPr>
            </a:p>
          </p:txBody>
        </p:sp>
        <p:sp>
          <p:nvSpPr>
            <p:cNvPr id="61472" name="Oval 32"/>
            <p:cNvSpPr/>
            <p:nvPr/>
          </p:nvSpPr>
          <p:spPr>
            <a:xfrm>
              <a:off x="4896" y="2448"/>
              <a:ext cx="288" cy="288"/>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Y</a:t>
              </a:r>
              <a:endParaRPr lang="en-US" altLang="zh-CN" sz="2400" b="1" u="none" dirty="0">
                <a:solidFill>
                  <a:schemeClr val="tx1"/>
                </a:solidFill>
                <a:latin typeface="Times New Roman" panose="02020603050405020304" pitchFamily="18" charset="0"/>
              </a:endParaRPr>
            </a:p>
          </p:txBody>
        </p:sp>
        <p:sp>
          <p:nvSpPr>
            <p:cNvPr id="61473" name="Line 33"/>
            <p:cNvSpPr/>
            <p:nvPr/>
          </p:nvSpPr>
          <p:spPr>
            <a:xfrm>
              <a:off x="1200" y="2592"/>
              <a:ext cx="384" cy="0"/>
            </a:xfrm>
            <a:prstGeom prst="line">
              <a:avLst/>
            </a:prstGeom>
            <a:ln w="28575" cap="sq" cmpd="sng">
              <a:solidFill>
                <a:schemeClr val="tx1"/>
              </a:solidFill>
              <a:prstDash val="solid"/>
              <a:round/>
              <a:headEnd type="none" w="med" len="med"/>
              <a:tailEnd type="stealth" w="lg" len="lg"/>
            </a:ln>
          </p:spPr>
        </p:sp>
        <p:sp>
          <p:nvSpPr>
            <p:cNvPr id="61474" name="Rectangle 34"/>
            <p:cNvSpPr/>
            <p:nvPr/>
          </p:nvSpPr>
          <p:spPr>
            <a:xfrm>
              <a:off x="1200" y="230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75" name="Oval 35"/>
            <p:cNvSpPr/>
            <p:nvPr/>
          </p:nvSpPr>
          <p:spPr>
            <a:xfrm>
              <a:off x="1584"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61476" name="Freeform 36"/>
            <p:cNvSpPr/>
            <p:nvPr/>
          </p:nvSpPr>
          <p:spPr>
            <a:xfrm>
              <a:off x="1520"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61477" name="Freeform 37"/>
            <p:cNvSpPr/>
            <p:nvPr/>
          </p:nvSpPr>
          <p:spPr>
            <a:xfrm>
              <a:off x="1480"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61478" name="Line 38"/>
            <p:cNvSpPr/>
            <p:nvPr/>
          </p:nvSpPr>
          <p:spPr>
            <a:xfrm>
              <a:off x="1872" y="2592"/>
              <a:ext cx="384" cy="0"/>
            </a:xfrm>
            <a:prstGeom prst="line">
              <a:avLst/>
            </a:prstGeom>
            <a:ln w="28575" cap="sq" cmpd="sng">
              <a:solidFill>
                <a:schemeClr val="tx1"/>
              </a:solidFill>
              <a:prstDash val="solid"/>
              <a:round/>
              <a:headEnd type="none" w="med" len="med"/>
              <a:tailEnd type="stealth" w="lg" len="lg"/>
            </a:ln>
          </p:spPr>
        </p:sp>
        <p:sp>
          <p:nvSpPr>
            <p:cNvPr id="61479" name="Oval 39"/>
            <p:cNvSpPr/>
            <p:nvPr/>
          </p:nvSpPr>
          <p:spPr>
            <a:xfrm>
              <a:off x="2256"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61480" name="Oval 40"/>
            <p:cNvSpPr/>
            <p:nvPr/>
          </p:nvSpPr>
          <p:spPr>
            <a:xfrm>
              <a:off x="2880" y="2784"/>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61481" name="Oval 41"/>
            <p:cNvSpPr/>
            <p:nvPr/>
          </p:nvSpPr>
          <p:spPr>
            <a:xfrm>
              <a:off x="3552"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61482" name="Oval 42"/>
            <p:cNvSpPr/>
            <p:nvPr/>
          </p:nvSpPr>
          <p:spPr>
            <a:xfrm>
              <a:off x="2880" y="2016"/>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61483" name="Oval 43"/>
            <p:cNvSpPr/>
            <p:nvPr/>
          </p:nvSpPr>
          <p:spPr>
            <a:xfrm>
              <a:off x="4224"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61484" name="Freeform 44"/>
            <p:cNvSpPr/>
            <p:nvPr/>
          </p:nvSpPr>
          <p:spPr>
            <a:xfrm>
              <a:off x="4168"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61485" name="Freeform 45"/>
            <p:cNvSpPr/>
            <p:nvPr/>
          </p:nvSpPr>
          <p:spPr>
            <a:xfrm>
              <a:off x="4128"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61486" name="Line 46"/>
            <p:cNvSpPr/>
            <p:nvPr/>
          </p:nvSpPr>
          <p:spPr>
            <a:xfrm flipV="1">
              <a:off x="2496" y="2208"/>
              <a:ext cx="384" cy="288"/>
            </a:xfrm>
            <a:prstGeom prst="line">
              <a:avLst/>
            </a:prstGeom>
            <a:ln w="28575" cap="sq" cmpd="sng">
              <a:solidFill>
                <a:schemeClr val="tx1"/>
              </a:solidFill>
              <a:prstDash val="solid"/>
              <a:round/>
              <a:headEnd type="none" w="med" len="med"/>
              <a:tailEnd type="stealth" w="lg" len="lg"/>
            </a:ln>
          </p:spPr>
        </p:sp>
        <p:sp>
          <p:nvSpPr>
            <p:cNvPr id="61487" name="Line 47"/>
            <p:cNvSpPr/>
            <p:nvPr/>
          </p:nvSpPr>
          <p:spPr>
            <a:xfrm>
              <a:off x="2496" y="2688"/>
              <a:ext cx="384" cy="192"/>
            </a:xfrm>
            <a:prstGeom prst="line">
              <a:avLst/>
            </a:prstGeom>
            <a:ln w="28575" cap="sq" cmpd="sng">
              <a:solidFill>
                <a:schemeClr val="tx1"/>
              </a:solidFill>
              <a:prstDash val="solid"/>
              <a:round/>
              <a:headEnd type="none" w="med" len="med"/>
              <a:tailEnd type="stealth" w="lg" len="lg"/>
            </a:ln>
          </p:spPr>
        </p:sp>
        <p:sp>
          <p:nvSpPr>
            <p:cNvPr id="61488" name="Line 48"/>
            <p:cNvSpPr/>
            <p:nvPr/>
          </p:nvSpPr>
          <p:spPr>
            <a:xfrm>
              <a:off x="3168" y="2208"/>
              <a:ext cx="432" cy="288"/>
            </a:xfrm>
            <a:prstGeom prst="line">
              <a:avLst/>
            </a:prstGeom>
            <a:ln w="28575" cap="sq" cmpd="sng">
              <a:solidFill>
                <a:schemeClr val="tx1"/>
              </a:solidFill>
              <a:prstDash val="solid"/>
              <a:round/>
              <a:headEnd type="none" w="med" len="med"/>
              <a:tailEnd type="stealth" w="lg" len="lg"/>
            </a:ln>
          </p:spPr>
        </p:sp>
        <p:sp>
          <p:nvSpPr>
            <p:cNvPr id="61489" name="Line 49"/>
            <p:cNvSpPr/>
            <p:nvPr/>
          </p:nvSpPr>
          <p:spPr>
            <a:xfrm flipV="1">
              <a:off x="3168" y="2736"/>
              <a:ext cx="432" cy="192"/>
            </a:xfrm>
            <a:prstGeom prst="line">
              <a:avLst/>
            </a:prstGeom>
            <a:ln w="28575" cap="sq" cmpd="sng">
              <a:solidFill>
                <a:schemeClr val="tx1"/>
              </a:solidFill>
              <a:prstDash val="solid"/>
              <a:round/>
              <a:headEnd type="none" w="med" len="med"/>
              <a:tailEnd type="stealth" w="lg" len="lg"/>
            </a:ln>
          </p:spPr>
        </p:sp>
        <p:sp>
          <p:nvSpPr>
            <p:cNvPr id="61490" name="Line 50"/>
            <p:cNvSpPr/>
            <p:nvPr/>
          </p:nvSpPr>
          <p:spPr>
            <a:xfrm>
              <a:off x="3840" y="2592"/>
              <a:ext cx="384" cy="0"/>
            </a:xfrm>
            <a:prstGeom prst="line">
              <a:avLst/>
            </a:prstGeom>
            <a:ln w="28575" cap="sq" cmpd="sng">
              <a:solidFill>
                <a:schemeClr val="tx1"/>
              </a:solidFill>
              <a:prstDash val="solid"/>
              <a:round/>
              <a:headEnd type="none" w="med" len="med"/>
              <a:tailEnd type="stealth" w="lg" len="lg"/>
            </a:ln>
          </p:spPr>
        </p:sp>
        <p:sp>
          <p:nvSpPr>
            <p:cNvPr id="61491" name="Line 51"/>
            <p:cNvSpPr/>
            <p:nvPr/>
          </p:nvSpPr>
          <p:spPr>
            <a:xfrm>
              <a:off x="4512" y="2592"/>
              <a:ext cx="384" cy="0"/>
            </a:xfrm>
            <a:prstGeom prst="line">
              <a:avLst/>
            </a:prstGeom>
            <a:ln w="28575" cap="sq" cmpd="sng">
              <a:solidFill>
                <a:schemeClr val="tx1"/>
              </a:solidFill>
              <a:prstDash val="solid"/>
              <a:round/>
              <a:headEnd type="none" w="med" len="med"/>
              <a:tailEnd type="stealth" w="lg" len="lg"/>
            </a:ln>
          </p:spPr>
        </p:sp>
        <p:sp>
          <p:nvSpPr>
            <p:cNvPr id="61492" name="Rectangle 52"/>
            <p:cNvSpPr/>
            <p:nvPr/>
          </p:nvSpPr>
          <p:spPr>
            <a:xfrm>
              <a:off x="1584" y="1872"/>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93" name="Rectangle 53"/>
            <p:cNvSpPr/>
            <p:nvPr/>
          </p:nvSpPr>
          <p:spPr>
            <a:xfrm>
              <a:off x="1632" y="2928"/>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94" name="Rectangle 54"/>
            <p:cNvSpPr/>
            <p:nvPr/>
          </p:nvSpPr>
          <p:spPr>
            <a:xfrm>
              <a:off x="1920" y="230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95" name="Rectangle 55"/>
            <p:cNvSpPr/>
            <p:nvPr/>
          </p:nvSpPr>
          <p:spPr>
            <a:xfrm>
              <a:off x="3840" y="2352"/>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96" name="Rectangle 56"/>
            <p:cNvSpPr/>
            <p:nvPr/>
          </p:nvSpPr>
          <p:spPr>
            <a:xfrm>
              <a:off x="4560" y="2352"/>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97" name="Rectangle 57"/>
            <p:cNvSpPr/>
            <p:nvPr/>
          </p:nvSpPr>
          <p:spPr>
            <a:xfrm>
              <a:off x="4272" y="182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98" name="Rectangle 58"/>
            <p:cNvSpPr/>
            <p:nvPr/>
          </p:nvSpPr>
          <p:spPr>
            <a:xfrm>
              <a:off x="4320" y="2880"/>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499" name="Rectangle 59"/>
            <p:cNvSpPr/>
            <p:nvPr/>
          </p:nvSpPr>
          <p:spPr>
            <a:xfrm>
              <a:off x="2496" y="206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500" name="Rectangle 60"/>
            <p:cNvSpPr/>
            <p:nvPr/>
          </p:nvSpPr>
          <p:spPr>
            <a:xfrm>
              <a:off x="2496" y="2736"/>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501" name="Rectangle 61"/>
            <p:cNvSpPr/>
            <p:nvPr/>
          </p:nvSpPr>
          <p:spPr>
            <a:xfrm>
              <a:off x="3264" y="206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61502" name="Rectangle 62"/>
            <p:cNvSpPr/>
            <p:nvPr/>
          </p:nvSpPr>
          <p:spPr>
            <a:xfrm>
              <a:off x="3312" y="278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790"/>
                                        </p:tgtEl>
                                        <p:attrNameLst>
                                          <p:attrName>style.visibility</p:attrName>
                                        </p:attrNameLst>
                                      </p:cBhvr>
                                      <p:to>
                                        <p:strVal val="visible"/>
                                      </p:to>
                                    </p:set>
                                    <p:animEffect transition="in" filter="wipe(left)">
                                      <p:cBhvr>
                                        <p:cTn id="15" dur="500"/>
                                        <p:tgtEl>
                                          <p:spTgt spid="11879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8791"/>
                                        </p:tgtEl>
                                        <p:attrNameLst>
                                          <p:attrName>style.visibility</p:attrName>
                                        </p:attrNameLst>
                                      </p:cBhvr>
                                      <p:to>
                                        <p:strVal val="visible"/>
                                      </p:to>
                                    </p:set>
                                    <p:animEffect transition="in" filter="wipe(left)">
                                      <p:cBhvr>
                                        <p:cTn id="20" dur="500"/>
                                        <p:tgtEl>
                                          <p:spTgt spid="11879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8792"/>
                                        </p:tgtEl>
                                        <p:attrNameLst>
                                          <p:attrName>style.visibility</p:attrName>
                                        </p:attrNameLst>
                                      </p:cBhvr>
                                      <p:to>
                                        <p:strVal val="visible"/>
                                      </p:to>
                                    </p:set>
                                    <p:animEffect transition="in" filter="wipe(left)">
                                      <p:cBhvr>
                                        <p:cTn id="25" dur="500"/>
                                        <p:tgtEl>
                                          <p:spTgt spid="1187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8793"/>
                                        </p:tgtEl>
                                        <p:attrNameLst>
                                          <p:attrName>style.visibility</p:attrName>
                                        </p:attrNameLst>
                                      </p:cBhvr>
                                      <p:to>
                                        <p:strVal val="visible"/>
                                      </p:to>
                                    </p:set>
                                    <p:animEffect transition="in" filter="wipe(left)">
                                      <p:cBhvr>
                                        <p:cTn id="30" dur="500"/>
                                        <p:tgtEl>
                                          <p:spTgt spid="11879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8794"/>
                                        </p:tgtEl>
                                        <p:attrNameLst>
                                          <p:attrName>style.visibility</p:attrName>
                                        </p:attrNameLst>
                                      </p:cBhvr>
                                      <p:to>
                                        <p:strVal val="visible"/>
                                      </p:to>
                                    </p:set>
                                    <p:animEffect transition="in" filter="wipe(left)">
                                      <p:cBhvr>
                                        <p:cTn id="35" dur="500"/>
                                        <p:tgtEl>
                                          <p:spTgt spid="11879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8795"/>
                                        </p:tgtEl>
                                        <p:attrNameLst>
                                          <p:attrName>style.visibility</p:attrName>
                                        </p:attrNameLst>
                                      </p:cBhvr>
                                      <p:to>
                                        <p:strVal val="visible"/>
                                      </p:to>
                                    </p:set>
                                    <p:animEffect transition="in" filter="wipe(left)">
                                      <p:cBhvr>
                                        <p:cTn id="40" dur="500"/>
                                        <p:tgtEl>
                                          <p:spTgt spid="11879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8796"/>
                                        </p:tgtEl>
                                        <p:attrNameLst>
                                          <p:attrName>style.visibility</p:attrName>
                                        </p:attrNameLst>
                                      </p:cBhvr>
                                      <p:to>
                                        <p:strVal val="visible"/>
                                      </p:to>
                                    </p:set>
                                    <p:animEffect transition="in" filter="wipe(left)">
                                      <p:cBhvr>
                                        <p:cTn id="45" dur="500"/>
                                        <p:tgtEl>
                                          <p:spTgt spid="11879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8797"/>
                                        </p:tgtEl>
                                        <p:attrNameLst>
                                          <p:attrName>style.visibility</p:attrName>
                                        </p:attrNameLst>
                                      </p:cBhvr>
                                      <p:to>
                                        <p:strVal val="visible"/>
                                      </p:to>
                                    </p:set>
                                    <p:animEffect transition="in" filter="wipe(left)">
                                      <p:cBhvr>
                                        <p:cTn id="50" dur="500"/>
                                        <p:tgtEl>
                                          <p:spTgt spid="11879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8798"/>
                                        </p:tgtEl>
                                        <p:attrNameLst>
                                          <p:attrName>style.visibility</p:attrName>
                                        </p:attrNameLst>
                                      </p:cBhvr>
                                      <p:to>
                                        <p:strVal val="visible"/>
                                      </p:to>
                                    </p:set>
                                    <p:animEffect transition="in" filter="wipe(left)">
                                      <p:cBhvr>
                                        <p:cTn id="55" dur="500"/>
                                        <p:tgtEl>
                                          <p:spTgt spid="11879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8799"/>
                                        </p:tgtEl>
                                        <p:attrNameLst>
                                          <p:attrName>style.visibility</p:attrName>
                                        </p:attrNameLst>
                                      </p:cBhvr>
                                      <p:to>
                                        <p:strVal val="visible"/>
                                      </p:to>
                                    </p:set>
                                    <p:animEffect transition="in" filter="wipe(left)">
                                      <p:cBhvr>
                                        <p:cTn id="60" dur="500"/>
                                        <p:tgtEl>
                                          <p:spTgt spid="11879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8800"/>
                                        </p:tgtEl>
                                        <p:attrNameLst>
                                          <p:attrName>style.visibility</p:attrName>
                                        </p:attrNameLst>
                                      </p:cBhvr>
                                      <p:to>
                                        <p:strVal val="visible"/>
                                      </p:to>
                                    </p:set>
                                    <p:animEffect transition="in" filter="wipe(left)">
                                      <p:cBhvr>
                                        <p:cTn id="65" dur="500"/>
                                        <p:tgtEl>
                                          <p:spTgt spid="11880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8801"/>
                                        </p:tgtEl>
                                        <p:attrNameLst>
                                          <p:attrName>style.visibility</p:attrName>
                                        </p:attrNameLst>
                                      </p:cBhvr>
                                      <p:to>
                                        <p:strVal val="visible"/>
                                      </p:to>
                                    </p:set>
                                    <p:animEffect transition="in" filter="wipe(left)">
                                      <p:cBhvr>
                                        <p:cTn id="70" dur="500"/>
                                        <p:tgtEl>
                                          <p:spTgt spid="11880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18802"/>
                                        </p:tgtEl>
                                        <p:attrNameLst>
                                          <p:attrName>style.visibility</p:attrName>
                                        </p:attrNameLst>
                                      </p:cBhvr>
                                      <p:to>
                                        <p:strVal val="visible"/>
                                      </p:to>
                                    </p:set>
                                    <p:animEffect transition="in" filter="wipe(left)">
                                      <p:cBhvr>
                                        <p:cTn id="75" dur="500"/>
                                        <p:tgtEl>
                                          <p:spTgt spid="11880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8803"/>
                                        </p:tgtEl>
                                        <p:attrNameLst>
                                          <p:attrName>style.visibility</p:attrName>
                                        </p:attrNameLst>
                                      </p:cBhvr>
                                      <p:to>
                                        <p:strVal val="visible"/>
                                      </p:to>
                                    </p:set>
                                    <p:animEffect transition="in" filter="wipe(left)">
                                      <p:cBhvr>
                                        <p:cTn id="80" dur="500"/>
                                        <p:tgtEl>
                                          <p:spTgt spid="11880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18804"/>
                                        </p:tgtEl>
                                        <p:attrNameLst>
                                          <p:attrName>style.visibility</p:attrName>
                                        </p:attrNameLst>
                                      </p:cBhvr>
                                      <p:to>
                                        <p:strVal val="visible"/>
                                      </p:to>
                                    </p:set>
                                    <p:animEffect transition="in" filter="wipe(left)">
                                      <p:cBhvr>
                                        <p:cTn id="85" dur="500"/>
                                        <p:tgtEl>
                                          <p:spTgt spid="11880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18805"/>
                                        </p:tgtEl>
                                        <p:attrNameLst>
                                          <p:attrName>style.visibility</p:attrName>
                                        </p:attrNameLst>
                                      </p:cBhvr>
                                      <p:to>
                                        <p:strVal val="visible"/>
                                      </p:to>
                                    </p:set>
                                    <p:animEffect transition="in" filter="wipe(left)">
                                      <p:cBhvr>
                                        <p:cTn id="90" dur="500"/>
                                        <p:tgtEl>
                                          <p:spTgt spid="11880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18806"/>
                                        </p:tgtEl>
                                        <p:attrNameLst>
                                          <p:attrName>style.visibility</p:attrName>
                                        </p:attrNameLst>
                                      </p:cBhvr>
                                      <p:to>
                                        <p:strVal val="visible"/>
                                      </p:to>
                                    </p:set>
                                    <p:animEffect transition="in" filter="wipe(left)">
                                      <p:cBhvr>
                                        <p:cTn id="95" dur="500"/>
                                        <p:tgtEl>
                                          <p:spTgt spid="11880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18807"/>
                                        </p:tgtEl>
                                        <p:attrNameLst>
                                          <p:attrName>style.visibility</p:attrName>
                                        </p:attrNameLst>
                                      </p:cBhvr>
                                      <p:to>
                                        <p:strVal val="visible"/>
                                      </p:to>
                                    </p:set>
                                    <p:animEffect transition="in" filter="wipe(left)">
                                      <p:cBhvr>
                                        <p:cTn id="100" dur="500"/>
                                        <p:tgtEl>
                                          <p:spTgt spid="11880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18808"/>
                                        </p:tgtEl>
                                        <p:attrNameLst>
                                          <p:attrName>style.visibility</p:attrName>
                                        </p:attrNameLst>
                                      </p:cBhvr>
                                      <p:to>
                                        <p:strVal val="visible"/>
                                      </p:to>
                                    </p:set>
                                    <p:animEffect transition="in" filter="wipe(left)">
                                      <p:cBhvr>
                                        <p:cTn id="105" dur="500"/>
                                        <p:tgtEl>
                                          <p:spTgt spid="11880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18809"/>
                                        </p:tgtEl>
                                        <p:attrNameLst>
                                          <p:attrName>style.visibility</p:attrName>
                                        </p:attrNameLst>
                                      </p:cBhvr>
                                      <p:to>
                                        <p:strVal val="visible"/>
                                      </p:to>
                                    </p:set>
                                    <p:animEffect transition="in" filter="wipe(left)">
                                      <p:cBhvr>
                                        <p:cTn id="110" dur="500"/>
                                        <p:tgtEl>
                                          <p:spTgt spid="11880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18810"/>
                                        </p:tgtEl>
                                        <p:attrNameLst>
                                          <p:attrName>style.visibility</p:attrName>
                                        </p:attrNameLst>
                                      </p:cBhvr>
                                      <p:to>
                                        <p:strVal val="visible"/>
                                      </p:to>
                                    </p:set>
                                    <p:animEffect transition="in" filter="wipe(left)">
                                      <p:cBhvr>
                                        <p:cTn id="115" dur="500"/>
                                        <p:tgtEl>
                                          <p:spTgt spid="11881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118811"/>
                                        </p:tgtEl>
                                        <p:attrNameLst>
                                          <p:attrName>style.visibility</p:attrName>
                                        </p:attrNameLst>
                                      </p:cBhvr>
                                      <p:to>
                                        <p:strVal val="visible"/>
                                      </p:to>
                                    </p:set>
                                    <p:animEffect transition="in" filter="wipe(left)">
                                      <p:cBhvr>
                                        <p:cTn id="120" dur="500"/>
                                        <p:tgtEl>
                                          <p:spTgt spid="11881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18812"/>
                                        </p:tgtEl>
                                        <p:attrNameLst>
                                          <p:attrName>style.visibility</p:attrName>
                                        </p:attrNameLst>
                                      </p:cBhvr>
                                      <p:to>
                                        <p:strVal val="visible"/>
                                      </p:to>
                                    </p:set>
                                    <p:animEffect transition="in" filter="wipe(left)">
                                      <p:cBhvr>
                                        <p:cTn id="125" dur="500"/>
                                        <p:tgtEl>
                                          <p:spTgt spid="118812"/>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118813"/>
                                        </p:tgtEl>
                                        <p:attrNameLst>
                                          <p:attrName>style.visibility</p:attrName>
                                        </p:attrNameLst>
                                      </p:cBhvr>
                                      <p:to>
                                        <p:strVal val="visible"/>
                                      </p:to>
                                    </p:set>
                                    <p:animEffect transition="in" filter="wipe(left)">
                                      <p:cBhvr>
                                        <p:cTn id="130" dur="500"/>
                                        <p:tgtEl>
                                          <p:spTgt spid="11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P spid="118791" grpId="0"/>
      <p:bldP spid="118792" grpId="0"/>
      <p:bldP spid="118793" grpId="0"/>
      <p:bldP spid="118794" grpId="0"/>
      <p:bldP spid="118795" grpId="0"/>
      <p:bldP spid="118796" grpId="0"/>
      <p:bldP spid="118797" grpId="0"/>
      <p:bldP spid="118798" grpId="0"/>
      <p:bldP spid="118799" grpId="0"/>
      <p:bldP spid="118800" grpId="0"/>
      <p:bldP spid="118801" grpId="0"/>
      <p:bldP spid="118802" grpId="0"/>
      <p:bldP spid="118803" grpId="0"/>
      <p:bldP spid="118804" grpId="0"/>
      <p:bldP spid="118808" grpId="0"/>
      <p:bldP spid="118809" grpId="0"/>
      <p:bldP spid="1188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84994" name="Rectangle 2"/>
          <p:cNvSpPr>
            <a:spLocks noGrp="1"/>
          </p:cNvSpPr>
          <p:nvPr>
            <p:ph idx="1"/>
          </p:nvPr>
        </p:nvSpPr>
        <p:spPr>
          <a:xfrm>
            <a:off x="685800" y="1752600"/>
            <a:ext cx="7924800" cy="3581400"/>
          </a:xfrm>
        </p:spPr>
        <p:txBody>
          <a:bodyPr vert="horz" wrap="square" lIns="91440" tIns="45720" rIns="91440" bIns="45720" anchor="t"/>
          <a:p>
            <a:pPr eaLnBrk="1" hangingPunct="1">
              <a:spcBef>
                <a:spcPct val="50000"/>
              </a:spcBef>
            </a:pPr>
            <a:r>
              <a:rPr lang="zh-CN" altLang="en-US" b="1" dirty="0"/>
              <a:t>现在把这张表看成一个状态转换矩阵，把其中的每个子集看成一个状态。</a:t>
            </a:r>
            <a:endParaRPr lang="zh-CN" altLang="en-US" b="1" dirty="0"/>
          </a:p>
          <a:p>
            <a:pPr eaLnBrk="1" hangingPunct="1">
              <a:spcBef>
                <a:spcPct val="50000"/>
              </a:spcBef>
            </a:pPr>
            <a:r>
              <a:rPr lang="zh-CN" altLang="en-US" b="1" dirty="0"/>
              <a:t>这张表唯一刻划了一个确定的有限自动机</a:t>
            </a:r>
            <a:r>
              <a:rPr lang="en-US" altLang="zh-CN" b="1" dirty="0"/>
              <a:t>M</a:t>
            </a:r>
            <a:r>
              <a:rPr lang="zh-CN" altLang="en-US" b="1" dirty="0"/>
              <a:t>，它的初态是</a:t>
            </a:r>
            <a:r>
              <a:rPr lang="zh-CN" altLang="en-US" b="1" dirty="0">
                <a:sym typeface="Symbol" panose="05050102010706020507" pitchFamily="18" charset="2"/>
              </a:rPr>
              <a:t></a:t>
            </a:r>
            <a:r>
              <a:rPr lang="en-US" altLang="zh-CN" b="1" dirty="0">
                <a:sym typeface="Symbol" panose="05050102010706020507" pitchFamily="18" charset="2"/>
              </a:rPr>
              <a:t>-closure({X})</a:t>
            </a:r>
            <a:r>
              <a:rPr lang="en-US" altLang="zh-CN" b="1" dirty="0"/>
              <a:t> </a:t>
            </a:r>
            <a:r>
              <a:rPr lang="zh-CN" altLang="en-US" b="1" dirty="0"/>
              <a:t>，它的终态是含有原终态</a:t>
            </a:r>
            <a:r>
              <a:rPr lang="en-US" altLang="zh-CN" b="1" dirty="0"/>
              <a:t>Y</a:t>
            </a:r>
            <a:r>
              <a:rPr lang="zh-CN" altLang="en-US" b="1" dirty="0"/>
              <a:t>的子集。</a:t>
            </a:r>
            <a:endParaRPr lang="zh-CN" altLang="en-US" b="1" dirty="0"/>
          </a:p>
          <a:p>
            <a:pPr eaLnBrk="1" hangingPunct="1">
              <a:spcBef>
                <a:spcPct val="50000"/>
              </a:spcBef>
            </a:pPr>
            <a:r>
              <a:rPr lang="zh-CN" altLang="en-US" b="1" dirty="0"/>
              <a:t>不难看出，这个</a:t>
            </a:r>
            <a:r>
              <a:rPr lang="en-US" altLang="zh-CN" b="1" dirty="0"/>
              <a:t>DFA M</a:t>
            </a:r>
            <a:r>
              <a:rPr lang="zh-CN" altLang="en-US" b="1" dirty="0"/>
              <a:t>与</a:t>
            </a:r>
            <a:r>
              <a:rPr lang="en-US" altLang="zh-CN" b="1" dirty="0"/>
              <a:t>M’</a:t>
            </a:r>
            <a:r>
              <a:rPr lang="zh-CN" altLang="en-US" b="1" dirty="0"/>
              <a:t>等价。</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4">
                                            <p:txEl>
                                              <p:charRg st="0" end="33"/>
                                            </p:txEl>
                                          </p:spTgt>
                                        </p:tgtEl>
                                        <p:attrNameLst>
                                          <p:attrName>style.visibility</p:attrName>
                                        </p:attrNameLst>
                                      </p:cBhvr>
                                      <p:to>
                                        <p:strVal val="visible"/>
                                      </p:to>
                                    </p:set>
                                    <p:animEffect transition="in" filter="wipe(left)">
                                      <p:cBhvr>
                                        <p:cTn id="7" dur="500"/>
                                        <p:tgtEl>
                                          <p:spTgt spid="84994">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4">
                                            <p:txEl>
                                              <p:charRg st="33" end="90"/>
                                            </p:txEl>
                                          </p:spTgt>
                                        </p:tgtEl>
                                        <p:attrNameLst>
                                          <p:attrName>style.visibility</p:attrName>
                                        </p:attrNameLst>
                                      </p:cBhvr>
                                      <p:to>
                                        <p:strVal val="visible"/>
                                      </p:to>
                                    </p:set>
                                    <p:animEffect transition="in" filter="wipe(left)">
                                      <p:cBhvr>
                                        <p:cTn id="12" dur="500"/>
                                        <p:tgtEl>
                                          <p:spTgt spid="84994">
                                            <p:txEl>
                                              <p:charRg st="33"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4">
                                            <p:txEl>
                                              <p:charRg st="90" end="109"/>
                                            </p:txEl>
                                          </p:spTgt>
                                        </p:tgtEl>
                                        <p:attrNameLst>
                                          <p:attrName>style.visibility</p:attrName>
                                        </p:attrNameLst>
                                      </p:cBhvr>
                                      <p:to>
                                        <p:strVal val="visible"/>
                                      </p:to>
                                    </p:set>
                                    <p:animEffect transition="in" filter="wipe(left)">
                                      <p:cBhvr>
                                        <p:cTn id="17" dur="500"/>
                                        <p:tgtEl>
                                          <p:spTgt spid="84994">
                                            <p:txEl>
                                              <p:charRg st="90"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grpSp>
        <p:nvGrpSpPr>
          <p:cNvPr id="2" name="Group 2"/>
          <p:cNvGrpSpPr/>
          <p:nvPr/>
        </p:nvGrpSpPr>
        <p:grpSpPr>
          <a:xfrm>
            <a:off x="2555875" y="188913"/>
            <a:ext cx="4905375" cy="3124200"/>
            <a:chOff x="576" y="1488"/>
            <a:chExt cx="4896" cy="2496"/>
          </a:xfrm>
        </p:grpSpPr>
        <p:grpSp>
          <p:nvGrpSpPr>
            <p:cNvPr id="63491" name="Group 3"/>
            <p:cNvGrpSpPr/>
            <p:nvPr/>
          </p:nvGrpSpPr>
          <p:grpSpPr>
            <a:xfrm>
              <a:off x="624" y="1488"/>
              <a:ext cx="4752" cy="2496"/>
              <a:chOff x="768" y="1488"/>
              <a:chExt cx="4752" cy="2496"/>
            </a:xfrm>
          </p:grpSpPr>
          <p:sp>
            <p:nvSpPr>
              <p:cNvPr id="63492" name="Line 4"/>
              <p:cNvSpPr/>
              <p:nvPr/>
            </p:nvSpPr>
            <p:spPr>
              <a:xfrm>
                <a:off x="768" y="1872"/>
                <a:ext cx="4752" cy="0"/>
              </a:xfrm>
              <a:prstGeom prst="line">
                <a:avLst/>
              </a:prstGeom>
              <a:ln w="28575" cap="sq" cmpd="sng">
                <a:solidFill>
                  <a:schemeClr val="tx1"/>
                </a:solidFill>
                <a:prstDash val="solid"/>
                <a:round/>
                <a:headEnd type="none" w="med" len="med"/>
                <a:tailEnd type="none" w="lg" len="lg"/>
              </a:ln>
            </p:spPr>
          </p:sp>
          <p:sp>
            <p:nvSpPr>
              <p:cNvPr id="63493" name="Line 5"/>
              <p:cNvSpPr/>
              <p:nvPr/>
            </p:nvSpPr>
            <p:spPr>
              <a:xfrm>
                <a:off x="2256" y="1488"/>
                <a:ext cx="0" cy="2496"/>
              </a:xfrm>
              <a:prstGeom prst="line">
                <a:avLst/>
              </a:prstGeom>
              <a:ln w="28575" cap="sq" cmpd="sng">
                <a:solidFill>
                  <a:schemeClr val="tx1"/>
                </a:solidFill>
                <a:prstDash val="solid"/>
                <a:round/>
                <a:headEnd type="none" w="med" len="med"/>
                <a:tailEnd type="none" w="lg" len="lg"/>
              </a:ln>
            </p:spPr>
          </p:sp>
          <p:sp>
            <p:nvSpPr>
              <p:cNvPr id="63494" name="Line 6"/>
              <p:cNvSpPr/>
              <p:nvPr/>
            </p:nvSpPr>
            <p:spPr>
              <a:xfrm>
                <a:off x="3984" y="1488"/>
                <a:ext cx="0" cy="2496"/>
              </a:xfrm>
              <a:prstGeom prst="line">
                <a:avLst/>
              </a:prstGeom>
              <a:ln w="28575" cap="sq" cmpd="sng">
                <a:solidFill>
                  <a:schemeClr val="tx1"/>
                </a:solidFill>
                <a:prstDash val="solid"/>
                <a:round/>
                <a:headEnd type="none" w="med" len="med"/>
                <a:tailEnd type="none" w="lg" len="lg"/>
              </a:ln>
            </p:spPr>
          </p:sp>
        </p:grpSp>
        <p:sp>
          <p:nvSpPr>
            <p:cNvPr id="63495" name="Rectangle 7"/>
            <p:cNvSpPr/>
            <p:nvPr/>
          </p:nvSpPr>
          <p:spPr>
            <a:xfrm>
              <a:off x="576" y="15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I</a:t>
              </a:r>
              <a:endParaRPr lang="en-US" altLang="zh-CN" sz="3000" b="1" u="none" dirty="0">
                <a:solidFill>
                  <a:schemeClr val="tx1"/>
                </a:solidFill>
                <a:latin typeface="Times New Roman" panose="02020603050405020304" pitchFamily="18" charset="0"/>
              </a:endParaRPr>
            </a:p>
          </p:txBody>
        </p:sp>
        <p:sp>
          <p:nvSpPr>
            <p:cNvPr id="63496" name="Rectangle 8"/>
            <p:cNvSpPr/>
            <p:nvPr/>
          </p:nvSpPr>
          <p:spPr>
            <a:xfrm>
              <a:off x="2304" y="15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a</a:t>
              </a:r>
              <a:endParaRPr lang="en-US" altLang="zh-CN" sz="3000" b="1" u="none" dirty="0">
                <a:solidFill>
                  <a:schemeClr val="tx1"/>
                </a:solidFill>
                <a:latin typeface="Times New Roman" panose="02020603050405020304" pitchFamily="18" charset="0"/>
              </a:endParaRPr>
            </a:p>
          </p:txBody>
        </p:sp>
        <p:sp>
          <p:nvSpPr>
            <p:cNvPr id="63497" name="Rectangle 9"/>
            <p:cNvSpPr/>
            <p:nvPr/>
          </p:nvSpPr>
          <p:spPr>
            <a:xfrm>
              <a:off x="3984" y="15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b</a:t>
              </a:r>
              <a:endParaRPr lang="en-US" altLang="zh-CN" sz="3000" b="1" u="none" dirty="0">
                <a:solidFill>
                  <a:schemeClr val="tx1"/>
                </a:solidFill>
                <a:latin typeface="Times New Roman" panose="02020603050405020304" pitchFamily="18" charset="0"/>
              </a:endParaRPr>
            </a:p>
          </p:txBody>
        </p:sp>
        <p:sp>
          <p:nvSpPr>
            <p:cNvPr id="63498" name="Rectangle 10"/>
            <p:cNvSpPr/>
            <p:nvPr/>
          </p:nvSpPr>
          <p:spPr>
            <a:xfrm>
              <a:off x="576" y="1872"/>
              <a:ext cx="1488" cy="288"/>
            </a:xfrm>
            <a:prstGeom prst="rect">
              <a:avLst/>
            </a:prstGeom>
            <a:noFill/>
            <a:ln w="12700">
              <a:noFill/>
            </a:ln>
          </p:spPr>
          <p:txBody>
            <a:bodyPr wrap="none" lIns="90000" tIns="46800" rIns="90000" bIns="46800" anchor="ctr"/>
            <a:p>
              <a:pPr algn="ctr" eaLnBrk="0" hangingPunct="0"/>
              <a:r>
                <a:rPr lang="en-US" altLang="zh-CN" sz="3000" b="1" dirty="0">
                  <a:solidFill>
                    <a:schemeClr val="tx1"/>
                  </a:solidFill>
                  <a:latin typeface="Times New Roman" panose="02020603050405020304" pitchFamily="18" charset="0"/>
                </a:rPr>
                <a:t>0</a:t>
              </a:r>
              <a:endParaRPr lang="en-US" altLang="zh-CN" sz="3000" b="1" dirty="0">
                <a:solidFill>
                  <a:schemeClr val="tx1"/>
                </a:solidFill>
                <a:latin typeface="Times New Roman" panose="02020603050405020304" pitchFamily="18" charset="0"/>
              </a:endParaRPr>
            </a:p>
          </p:txBody>
        </p:sp>
        <p:sp>
          <p:nvSpPr>
            <p:cNvPr id="63499" name="Rectangle 11"/>
            <p:cNvSpPr/>
            <p:nvPr/>
          </p:nvSpPr>
          <p:spPr>
            <a:xfrm>
              <a:off x="2304" y="1872"/>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1</a:t>
              </a:r>
              <a:endParaRPr lang="en-US" altLang="zh-CN" sz="3000" b="1" u="none" dirty="0">
                <a:solidFill>
                  <a:schemeClr val="tx1"/>
                </a:solidFill>
                <a:latin typeface="Times New Roman" panose="02020603050405020304" pitchFamily="18" charset="0"/>
              </a:endParaRPr>
            </a:p>
          </p:txBody>
        </p:sp>
        <p:sp>
          <p:nvSpPr>
            <p:cNvPr id="63500" name="Rectangle 12"/>
            <p:cNvSpPr/>
            <p:nvPr/>
          </p:nvSpPr>
          <p:spPr>
            <a:xfrm>
              <a:off x="3984" y="1872"/>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2</a:t>
              </a:r>
              <a:endParaRPr lang="en-US" altLang="zh-CN" sz="3000" b="1" u="none" dirty="0">
                <a:solidFill>
                  <a:schemeClr val="tx1"/>
                </a:solidFill>
                <a:latin typeface="Times New Roman" panose="02020603050405020304" pitchFamily="18" charset="0"/>
              </a:endParaRPr>
            </a:p>
          </p:txBody>
        </p:sp>
        <p:sp>
          <p:nvSpPr>
            <p:cNvPr id="63501" name="Rectangle 13"/>
            <p:cNvSpPr/>
            <p:nvPr/>
          </p:nvSpPr>
          <p:spPr>
            <a:xfrm>
              <a:off x="576" y="21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1</a:t>
              </a:r>
              <a:endParaRPr lang="en-US" altLang="zh-CN" sz="3000" b="1" u="none" dirty="0">
                <a:solidFill>
                  <a:schemeClr val="tx1"/>
                </a:solidFill>
                <a:latin typeface="Times New Roman" panose="02020603050405020304" pitchFamily="18" charset="0"/>
              </a:endParaRPr>
            </a:p>
          </p:txBody>
        </p:sp>
        <p:sp>
          <p:nvSpPr>
            <p:cNvPr id="63502" name="Rectangle 14"/>
            <p:cNvSpPr/>
            <p:nvPr/>
          </p:nvSpPr>
          <p:spPr>
            <a:xfrm>
              <a:off x="2304" y="21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63503" name="Rectangle 15"/>
            <p:cNvSpPr/>
            <p:nvPr/>
          </p:nvSpPr>
          <p:spPr>
            <a:xfrm>
              <a:off x="3984" y="21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2</a:t>
              </a:r>
              <a:endParaRPr lang="en-US" altLang="zh-CN" sz="3000" b="1" u="none" dirty="0">
                <a:solidFill>
                  <a:schemeClr val="tx1"/>
                </a:solidFill>
                <a:latin typeface="Times New Roman" panose="02020603050405020304" pitchFamily="18" charset="0"/>
              </a:endParaRPr>
            </a:p>
          </p:txBody>
        </p:sp>
        <p:sp>
          <p:nvSpPr>
            <p:cNvPr id="63504" name="Rectangle 16"/>
            <p:cNvSpPr/>
            <p:nvPr/>
          </p:nvSpPr>
          <p:spPr>
            <a:xfrm>
              <a:off x="576" y="24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2</a:t>
              </a:r>
              <a:endParaRPr lang="en-US" altLang="zh-CN" sz="3000" b="1" u="none" dirty="0">
                <a:solidFill>
                  <a:schemeClr val="tx1"/>
                </a:solidFill>
                <a:latin typeface="Times New Roman" panose="02020603050405020304" pitchFamily="18" charset="0"/>
              </a:endParaRPr>
            </a:p>
          </p:txBody>
        </p:sp>
        <p:sp>
          <p:nvSpPr>
            <p:cNvPr id="63505" name="Rectangle 17"/>
            <p:cNvSpPr/>
            <p:nvPr/>
          </p:nvSpPr>
          <p:spPr>
            <a:xfrm>
              <a:off x="2301" y="24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1</a:t>
              </a:r>
              <a:endParaRPr lang="en-US" altLang="zh-CN" sz="3000" b="1" u="none" dirty="0">
                <a:solidFill>
                  <a:schemeClr val="tx1"/>
                </a:solidFill>
                <a:latin typeface="Times New Roman" panose="02020603050405020304" pitchFamily="18" charset="0"/>
              </a:endParaRPr>
            </a:p>
          </p:txBody>
        </p:sp>
        <p:sp>
          <p:nvSpPr>
            <p:cNvPr id="63506" name="Rectangle 18"/>
            <p:cNvSpPr/>
            <p:nvPr/>
          </p:nvSpPr>
          <p:spPr>
            <a:xfrm>
              <a:off x="3954" y="24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63507" name="Rectangle 19"/>
            <p:cNvSpPr/>
            <p:nvPr/>
          </p:nvSpPr>
          <p:spPr>
            <a:xfrm>
              <a:off x="576" y="27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63508" name="Rectangle 20"/>
            <p:cNvSpPr/>
            <p:nvPr/>
          </p:nvSpPr>
          <p:spPr>
            <a:xfrm>
              <a:off x="2304" y="27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63509" name="Rectangle 21"/>
            <p:cNvSpPr/>
            <p:nvPr/>
          </p:nvSpPr>
          <p:spPr>
            <a:xfrm>
              <a:off x="3984" y="27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4</a:t>
              </a:r>
              <a:endParaRPr lang="en-US" altLang="zh-CN" sz="3000" b="1" u="none" dirty="0">
                <a:solidFill>
                  <a:schemeClr val="tx1"/>
                </a:solidFill>
                <a:latin typeface="Times New Roman" panose="02020603050405020304" pitchFamily="18" charset="0"/>
              </a:endParaRPr>
            </a:p>
          </p:txBody>
        </p:sp>
        <p:sp>
          <p:nvSpPr>
            <p:cNvPr id="63510" name="Rectangle 22"/>
            <p:cNvSpPr/>
            <p:nvPr/>
          </p:nvSpPr>
          <p:spPr>
            <a:xfrm>
              <a:off x="576" y="3024"/>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4</a:t>
              </a:r>
              <a:endParaRPr lang="en-US" altLang="zh-CN" sz="3000" b="1" u="none" dirty="0">
                <a:solidFill>
                  <a:schemeClr val="tx1"/>
                </a:solidFill>
                <a:latin typeface="Times New Roman" panose="02020603050405020304" pitchFamily="18" charset="0"/>
              </a:endParaRPr>
            </a:p>
          </p:txBody>
        </p:sp>
        <p:sp>
          <p:nvSpPr>
            <p:cNvPr id="63511" name="Rectangle 23"/>
            <p:cNvSpPr/>
            <p:nvPr/>
          </p:nvSpPr>
          <p:spPr>
            <a:xfrm>
              <a:off x="2304" y="3024"/>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6</a:t>
              </a:r>
              <a:endParaRPr lang="en-US" altLang="zh-CN" sz="3000" b="1" u="none" dirty="0">
                <a:solidFill>
                  <a:schemeClr val="tx1"/>
                </a:solidFill>
                <a:latin typeface="Times New Roman" panose="02020603050405020304" pitchFamily="18" charset="0"/>
              </a:endParaRPr>
            </a:p>
          </p:txBody>
        </p:sp>
        <p:sp>
          <p:nvSpPr>
            <p:cNvPr id="63512" name="Rectangle 24"/>
            <p:cNvSpPr/>
            <p:nvPr/>
          </p:nvSpPr>
          <p:spPr>
            <a:xfrm>
              <a:off x="3984" y="3024"/>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63513" name="Rectangle 25"/>
            <p:cNvSpPr/>
            <p:nvPr/>
          </p:nvSpPr>
          <p:spPr>
            <a:xfrm>
              <a:off x="576" y="33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63514" name="Rectangle 26"/>
            <p:cNvSpPr/>
            <p:nvPr/>
          </p:nvSpPr>
          <p:spPr>
            <a:xfrm>
              <a:off x="2304" y="33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6</a:t>
              </a:r>
              <a:endParaRPr lang="en-US" altLang="zh-CN" sz="3000" b="1" u="none" dirty="0">
                <a:solidFill>
                  <a:schemeClr val="tx1"/>
                </a:solidFill>
                <a:latin typeface="Times New Roman" panose="02020603050405020304" pitchFamily="18" charset="0"/>
              </a:endParaRPr>
            </a:p>
          </p:txBody>
        </p:sp>
        <p:sp>
          <p:nvSpPr>
            <p:cNvPr id="63515" name="Rectangle 27"/>
            <p:cNvSpPr/>
            <p:nvPr/>
          </p:nvSpPr>
          <p:spPr>
            <a:xfrm>
              <a:off x="3984" y="33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63516" name="Rectangle 28"/>
            <p:cNvSpPr/>
            <p:nvPr/>
          </p:nvSpPr>
          <p:spPr>
            <a:xfrm>
              <a:off x="576" y="36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6</a:t>
              </a:r>
              <a:endParaRPr lang="en-US" altLang="zh-CN" sz="3000" b="1" u="none" dirty="0">
                <a:solidFill>
                  <a:schemeClr val="tx1"/>
                </a:solidFill>
                <a:latin typeface="Times New Roman" panose="02020603050405020304" pitchFamily="18" charset="0"/>
              </a:endParaRPr>
            </a:p>
          </p:txBody>
        </p:sp>
        <p:sp>
          <p:nvSpPr>
            <p:cNvPr id="63517" name="Rectangle 29"/>
            <p:cNvSpPr/>
            <p:nvPr/>
          </p:nvSpPr>
          <p:spPr>
            <a:xfrm>
              <a:off x="2304" y="36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63518" name="Rectangle 30"/>
            <p:cNvSpPr/>
            <p:nvPr/>
          </p:nvSpPr>
          <p:spPr>
            <a:xfrm>
              <a:off x="3984" y="36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4</a:t>
              </a:r>
              <a:endParaRPr lang="en-US" altLang="zh-CN" sz="3000" b="1" u="none" dirty="0">
                <a:solidFill>
                  <a:schemeClr val="tx1"/>
                </a:solidFill>
                <a:latin typeface="Times New Roman" panose="02020603050405020304" pitchFamily="18" charset="0"/>
              </a:endParaRPr>
            </a:p>
          </p:txBody>
        </p:sp>
      </p:grpSp>
      <p:grpSp>
        <p:nvGrpSpPr>
          <p:cNvPr id="4" name="Group 31"/>
          <p:cNvGrpSpPr/>
          <p:nvPr/>
        </p:nvGrpSpPr>
        <p:grpSpPr>
          <a:xfrm>
            <a:off x="1728788" y="3213100"/>
            <a:ext cx="5867400" cy="2984500"/>
            <a:chOff x="816" y="2208"/>
            <a:chExt cx="3696" cy="1880"/>
          </a:xfrm>
        </p:grpSpPr>
        <p:sp>
          <p:nvSpPr>
            <p:cNvPr id="63520" name="Oval 32"/>
            <p:cNvSpPr/>
            <p:nvPr/>
          </p:nvSpPr>
          <p:spPr>
            <a:xfrm>
              <a:off x="816" y="3024"/>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63521" name="Oval 33"/>
            <p:cNvSpPr/>
            <p:nvPr/>
          </p:nvSpPr>
          <p:spPr>
            <a:xfrm>
              <a:off x="1680" y="2592"/>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63522" name="Oval 34"/>
            <p:cNvSpPr/>
            <p:nvPr/>
          </p:nvSpPr>
          <p:spPr>
            <a:xfrm>
              <a:off x="1680" y="3408"/>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63523" name="Oval 35"/>
            <p:cNvSpPr/>
            <p:nvPr/>
          </p:nvSpPr>
          <p:spPr>
            <a:xfrm>
              <a:off x="2880"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63524" name="Oval 36"/>
            <p:cNvSpPr/>
            <p:nvPr/>
          </p:nvSpPr>
          <p:spPr>
            <a:xfrm>
              <a:off x="2880"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63525" name="Oval 37"/>
            <p:cNvSpPr/>
            <p:nvPr/>
          </p:nvSpPr>
          <p:spPr>
            <a:xfrm>
              <a:off x="3984"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63526" name="Oval 38"/>
            <p:cNvSpPr/>
            <p:nvPr/>
          </p:nvSpPr>
          <p:spPr>
            <a:xfrm>
              <a:off x="3984"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63527" name="Line 39"/>
            <p:cNvSpPr/>
            <p:nvPr/>
          </p:nvSpPr>
          <p:spPr>
            <a:xfrm flipV="1">
              <a:off x="1152" y="2784"/>
              <a:ext cx="528" cy="336"/>
            </a:xfrm>
            <a:prstGeom prst="line">
              <a:avLst/>
            </a:prstGeom>
            <a:ln w="28575" cap="sq" cmpd="sng">
              <a:solidFill>
                <a:schemeClr val="tx1"/>
              </a:solidFill>
              <a:prstDash val="solid"/>
              <a:round/>
              <a:headEnd type="none" w="med" len="med"/>
              <a:tailEnd type="stealth" w="lg" len="lg"/>
            </a:ln>
          </p:spPr>
        </p:sp>
        <p:sp>
          <p:nvSpPr>
            <p:cNvPr id="63528" name="Line 40"/>
            <p:cNvSpPr/>
            <p:nvPr/>
          </p:nvSpPr>
          <p:spPr>
            <a:xfrm>
              <a:off x="2064" y="2784"/>
              <a:ext cx="816" cy="0"/>
            </a:xfrm>
            <a:prstGeom prst="line">
              <a:avLst/>
            </a:prstGeom>
            <a:ln w="28575" cap="sq" cmpd="sng">
              <a:solidFill>
                <a:schemeClr val="tx1"/>
              </a:solidFill>
              <a:prstDash val="solid"/>
              <a:round/>
              <a:headEnd type="none" w="med" len="med"/>
              <a:tailEnd type="stealth" w="lg" len="lg"/>
            </a:ln>
          </p:spPr>
        </p:sp>
        <p:sp>
          <p:nvSpPr>
            <p:cNvPr id="63529" name="Line 41"/>
            <p:cNvSpPr/>
            <p:nvPr/>
          </p:nvSpPr>
          <p:spPr>
            <a:xfrm>
              <a:off x="3264" y="2784"/>
              <a:ext cx="720" cy="0"/>
            </a:xfrm>
            <a:prstGeom prst="line">
              <a:avLst/>
            </a:prstGeom>
            <a:ln w="28575" cap="sq" cmpd="sng">
              <a:solidFill>
                <a:schemeClr val="tx1"/>
              </a:solidFill>
              <a:prstDash val="solid"/>
              <a:round/>
              <a:headEnd type="none" w="med" len="med"/>
              <a:tailEnd type="stealth" w="lg" len="lg"/>
            </a:ln>
          </p:spPr>
        </p:sp>
        <p:sp>
          <p:nvSpPr>
            <p:cNvPr id="63530" name="Line 42"/>
            <p:cNvSpPr/>
            <p:nvPr/>
          </p:nvSpPr>
          <p:spPr>
            <a:xfrm>
              <a:off x="1152" y="3360"/>
              <a:ext cx="528" cy="240"/>
            </a:xfrm>
            <a:prstGeom prst="line">
              <a:avLst/>
            </a:prstGeom>
            <a:ln w="28575" cap="sq" cmpd="sng">
              <a:solidFill>
                <a:schemeClr val="tx1"/>
              </a:solidFill>
              <a:prstDash val="solid"/>
              <a:round/>
              <a:headEnd type="none" w="med" len="med"/>
              <a:tailEnd type="stealth" w="lg" len="lg"/>
            </a:ln>
          </p:spPr>
        </p:sp>
        <p:sp>
          <p:nvSpPr>
            <p:cNvPr id="63531" name="Line 43"/>
            <p:cNvSpPr/>
            <p:nvPr/>
          </p:nvSpPr>
          <p:spPr>
            <a:xfrm>
              <a:off x="2064" y="3600"/>
              <a:ext cx="816" cy="0"/>
            </a:xfrm>
            <a:prstGeom prst="line">
              <a:avLst/>
            </a:prstGeom>
            <a:ln w="28575" cap="sq" cmpd="sng">
              <a:solidFill>
                <a:schemeClr val="tx1"/>
              </a:solidFill>
              <a:prstDash val="solid"/>
              <a:round/>
              <a:headEnd type="none" w="med" len="med"/>
              <a:tailEnd type="stealth" w="lg" len="lg"/>
            </a:ln>
          </p:spPr>
        </p:sp>
        <p:sp>
          <p:nvSpPr>
            <p:cNvPr id="63532" name="Line 44"/>
            <p:cNvSpPr/>
            <p:nvPr/>
          </p:nvSpPr>
          <p:spPr>
            <a:xfrm>
              <a:off x="3264" y="3600"/>
              <a:ext cx="720" cy="0"/>
            </a:xfrm>
            <a:prstGeom prst="line">
              <a:avLst/>
            </a:prstGeom>
            <a:ln w="28575" cap="sq" cmpd="sng">
              <a:solidFill>
                <a:schemeClr val="tx1"/>
              </a:solidFill>
              <a:prstDash val="solid"/>
              <a:round/>
              <a:headEnd type="none" w="med" len="med"/>
              <a:tailEnd type="stealth" w="lg" len="lg"/>
            </a:ln>
          </p:spPr>
        </p:sp>
        <p:sp>
          <p:nvSpPr>
            <p:cNvPr id="63533" name="Line 45"/>
            <p:cNvSpPr/>
            <p:nvPr/>
          </p:nvSpPr>
          <p:spPr>
            <a:xfrm>
              <a:off x="1920" y="2976"/>
              <a:ext cx="0" cy="432"/>
            </a:xfrm>
            <a:prstGeom prst="line">
              <a:avLst/>
            </a:prstGeom>
            <a:ln w="28575" cap="sq" cmpd="sng">
              <a:solidFill>
                <a:schemeClr val="tx1"/>
              </a:solidFill>
              <a:prstDash val="solid"/>
              <a:round/>
              <a:headEnd type="none" w="med" len="med"/>
              <a:tailEnd type="stealth" w="lg" len="lg"/>
            </a:ln>
          </p:spPr>
        </p:sp>
        <p:sp>
          <p:nvSpPr>
            <p:cNvPr id="63534" name="Line 46"/>
            <p:cNvSpPr/>
            <p:nvPr/>
          </p:nvSpPr>
          <p:spPr>
            <a:xfrm flipV="1">
              <a:off x="1776" y="2976"/>
              <a:ext cx="0" cy="432"/>
            </a:xfrm>
            <a:prstGeom prst="line">
              <a:avLst/>
            </a:prstGeom>
            <a:ln w="28575" cap="sq" cmpd="sng">
              <a:solidFill>
                <a:schemeClr val="tx1"/>
              </a:solidFill>
              <a:prstDash val="solid"/>
              <a:round/>
              <a:headEnd type="none" w="med" len="med"/>
              <a:tailEnd type="stealth" w="lg" len="lg"/>
            </a:ln>
          </p:spPr>
        </p:sp>
        <p:sp>
          <p:nvSpPr>
            <p:cNvPr id="63535" name="Line 47"/>
            <p:cNvSpPr/>
            <p:nvPr/>
          </p:nvSpPr>
          <p:spPr>
            <a:xfrm flipV="1">
              <a:off x="4128" y="2976"/>
              <a:ext cx="0" cy="432"/>
            </a:xfrm>
            <a:prstGeom prst="line">
              <a:avLst/>
            </a:prstGeom>
            <a:ln w="28575" cap="sq" cmpd="sng">
              <a:solidFill>
                <a:schemeClr val="tx1"/>
              </a:solidFill>
              <a:prstDash val="solid"/>
              <a:round/>
              <a:headEnd type="none" w="med" len="med"/>
              <a:tailEnd type="stealth" w="lg" len="lg"/>
            </a:ln>
          </p:spPr>
        </p:sp>
        <p:sp>
          <p:nvSpPr>
            <p:cNvPr id="63536" name="Line 48"/>
            <p:cNvSpPr/>
            <p:nvPr/>
          </p:nvSpPr>
          <p:spPr>
            <a:xfrm>
              <a:off x="4272" y="2976"/>
              <a:ext cx="0" cy="432"/>
            </a:xfrm>
            <a:prstGeom prst="line">
              <a:avLst/>
            </a:prstGeom>
            <a:ln w="28575" cap="sq" cmpd="sng">
              <a:solidFill>
                <a:schemeClr val="tx1"/>
              </a:solidFill>
              <a:prstDash val="solid"/>
              <a:round/>
              <a:headEnd type="none" w="med" len="med"/>
              <a:tailEnd type="stealth" w="lg" len="lg"/>
            </a:ln>
          </p:spPr>
        </p:sp>
        <p:sp>
          <p:nvSpPr>
            <p:cNvPr id="63537" name="Line 49"/>
            <p:cNvSpPr/>
            <p:nvPr/>
          </p:nvSpPr>
          <p:spPr>
            <a:xfrm flipH="1">
              <a:off x="3216" y="2928"/>
              <a:ext cx="816" cy="576"/>
            </a:xfrm>
            <a:prstGeom prst="line">
              <a:avLst/>
            </a:prstGeom>
            <a:ln w="28575" cap="sq" cmpd="sng">
              <a:solidFill>
                <a:schemeClr val="tx1"/>
              </a:solidFill>
              <a:prstDash val="solid"/>
              <a:round/>
              <a:headEnd type="none" w="med" len="med"/>
              <a:tailEnd type="stealth" w="lg" len="lg"/>
            </a:ln>
          </p:spPr>
        </p:sp>
        <p:sp>
          <p:nvSpPr>
            <p:cNvPr id="63538" name="Line 50"/>
            <p:cNvSpPr/>
            <p:nvPr/>
          </p:nvSpPr>
          <p:spPr>
            <a:xfrm flipH="1" flipV="1">
              <a:off x="3216" y="2880"/>
              <a:ext cx="816" cy="576"/>
            </a:xfrm>
            <a:prstGeom prst="line">
              <a:avLst/>
            </a:prstGeom>
            <a:ln w="28575" cap="sq" cmpd="sng">
              <a:solidFill>
                <a:schemeClr val="tx1"/>
              </a:solidFill>
              <a:prstDash val="solid"/>
              <a:round/>
              <a:headEnd type="none" w="med" len="med"/>
              <a:tailEnd type="stealth" w="lg" len="lg"/>
            </a:ln>
          </p:spPr>
        </p:sp>
        <p:sp>
          <p:nvSpPr>
            <p:cNvPr id="63539" name="Rectangle 51"/>
            <p:cNvSpPr/>
            <p:nvPr/>
          </p:nvSpPr>
          <p:spPr>
            <a:xfrm>
              <a:off x="1104" y="268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63540" name="Rectangle 52"/>
            <p:cNvSpPr/>
            <p:nvPr/>
          </p:nvSpPr>
          <p:spPr>
            <a:xfrm>
              <a:off x="22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63541" name="Rectangle 53"/>
            <p:cNvSpPr/>
            <p:nvPr/>
          </p:nvSpPr>
          <p:spPr>
            <a:xfrm>
              <a:off x="34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63542" name="Rectangle 54"/>
            <p:cNvSpPr/>
            <p:nvPr/>
          </p:nvSpPr>
          <p:spPr>
            <a:xfrm>
              <a:off x="1200" y="34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63543" name="Rectangle 55"/>
            <p:cNvSpPr/>
            <p:nvPr/>
          </p:nvSpPr>
          <p:spPr>
            <a:xfrm>
              <a:off x="2256" y="355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63544" name="Rectangle 56"/>
            <p:cNvSpPr/>
            <p:nvPr/>
          </p:nvSpPr>
          <p:spPr>
            <a:xfrm>
              <a:off x="3408" y="350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63545" name="Rectangle 57"/>
            <p:cNvSpPr/>
            <p:nvPr/>
          </p:nvSpPr>
          <p:spPr>
            <a:xfrm>
              <a:off x="1824" y="2976"/>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63546" name="Rectangle 58"/>
            <p:cNvSpPr/>
            <p:nvPr/>
          </p:nvSpPr>
          <p:spPr>
            <a:xfrm>
              <a:off x="1536"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63547" name="Rectangle 59"/>
            <p:cNvSpPr/>
            <p:nvPr/>
          </p:nvSpPr>
          <p:spPr>
            <a:xfrm>
              <a:off x="4176" y="302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63548" name="Rectangle 60"/>
            <p:cNvSpPr/>
            <p:nvPr/>
          </p:nvSpPr>
          <p:spPr>
            <a:xfrm>
              <a:off x="3888"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63549" name="Rectangle 61"/>
            <p:cNvSpPr/>
            <p:nvPr/>
          </p:nvSpPr>
          <p:spPr>
            <a:xfrm>
              <a:off x="3168" y="2880"/>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63550" name="Rectangle 62"/>
            <p:cNvSpPr/>
            <p:nvPr/>
          </p:nvSpPr>
          <p:spPr>
            <a:xfrm>
              <a:off x="3168" y="316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63551" name="Freeform 63"/>
            <p:cNvSpPr/>
            <p:nvPr/>
          </p:nvSpPr>
          <p:spPr>
            <a:xfrm>
              <a:off x="2928" y="2256"/>
              <a:ext cx="288" cy="384"/>
            </a:xfrm>
            <a:custGeom>
              <a:avLst/>
              <a:gdLst/>
              <a:ahLst/>
              <a:cxnLst>
                <a:cxn ang="0">
                  <a:pos x="288" y="384"/>
                </a:cxn>
                <a:cxn ang="0">
                  <a:pos x="144" y="0"/>
                </a:cxn>
                <a:cxn ang="0">
                  <a:pos x="0" y="384"/>
                </a:cxn>
              </a:cxnLst>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63552" name="Freeform 64"/>
            <p:cNvSpPr/>
            <p:nvPr/>
          </p:nvSpPr>
          <p:spPr>
            <a:xfrm>
              <a:off x="2928" y="3624"/>
              <a:ext cx="360" cy="464"/>
            </a:xfrm>
            <a:custGeom>
              <a:avLst/>
              <a:gdLst/>
              <a:ahLst/>
              <a:cxnLst>
                <a:cxn ang="0">
                  <a:pos x="336" y="24"/>
                </a:cxn>
                <a:cxn ang="0">
                  <a:pos x="336" y="72"/>
                </a:cxn>
                <a:cxn ang="0">
                  <a:pos x="192" y="456"/>
                </a:cxn>
                <a:cxn ang="0">
                  <a:pos x="0" y="120"/>
                </a:cxn>
              </a:cxnLst>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63553" name="Rectangle 65"/>
            <p:cNvSpPr/>
            <p:nvPr/>
          </p:nvSpPr>
          <p:spPr>
            <a:xfrm>
              <a:off x="2736" y="22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63554" name="Rectangle 66"/>
            <p:cNvSpPr/>
            <p:nvPr/>
          </p:nvSpPr>
          <p:spPr>
            <a:xfrm>
              <a:off x="3120" y="379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165890" name="Rectangle 2"/>
          <p:cNvSpPr/>
          <p:nvPr/>
        </p:nvSpPr>
        <p:spPr>
          <a:xfrm>
            <a:off x="3708400" y="2276475"/>
            <a:ext cx="2016125" cy="2808288"/>
          </a:xfrm>
          <a:prstGeom prst="rect">
            <a:avLst/>
          </a:prstGeom>
          <a:solidFill>
            <a:srgbClr val="CCFFCC"/>
          </a:solidFill>
          <a:ln w="12700" cap="flat" cmpd="sng">
            <a:solidFill>
              <a:schemeClr val="tx1"/>
            </a:solidFill>
            <a:prstDash val="solid"/>
            <a:miter/>
            <a:headEnd type="none" w="med" len="med"/>
            <a:tailEnd type="none" w="lg" len="lg"/>
          </a:ln>
        </p:spPr>
        <p:txBody>
          <a:bodyPr wrap="none" anchor="t"/>
          <a:p>
            <a:pPr algn="ctr"/>
            <a:r>
              <a:rPr lang="en-GB" altLang="zh-CN" b="1" u="none" dirty="0">
                <a:solidFill>
                  <a:srgbClr val="3217BB"/>
                </a:solidFill>
                <a:latin typeface="Verdana" panose="020B0604030504040204" pitchFamily="34" charset="0"/>
              </a:rPr>
              <a:t>FA</a:t>
            </a:r>
            <a:endParaRPr lang="en-GB" altLang="zh-CN" b="1" u="none" dirty="0">
              <a:solidFill>
                <a:srgbClr val="3217BB"/>
              </a:solidFill>
              <a:latin typeface="Verdana" panose="020B0604030504040204" pitchFamily="34" charset="0"/>
            </a:endParaRPr>
          </a:p>
        </p:txBody>
      </p:sp>
      <p:sp>
        <p:nvSpPr>
          <p:cNvPr id="64515" name="Rectangle 3"/>
          <p:cNvSpPr>
            <a:spLocks noGrp="1"/>
          </p:cNvSpPr>
          <p:nvPr>
            <p:ph type="title"/>
          </p:nvPr>
        </p:nvSpPr>
        <p:spPr/>
        <p:txBody>
          <a:bodyPr vert="horz" wrap="square" lIns="91440" tIns="45720" rIns="91440" bIns="45720" anchor="b"/>
          <a:p>
            <a:pPr eaLnBrk="1" hangingPunct="1"/>
            <a:endParaRPr lang="en-GB" altLang="zh-CN" dirty="0"/>
          </a:p>
        </p:txBody>
      </p:sp>
      <p:sp>
        <p:nvSpPr>
          <p:cNvPr id="165892" name="Rectangle 4"/>
          <p:cNvSpPr/>
          <p:nvPr/>
        </p:nvSpPr>
        <p:spPr>
          <a:xfrm>
            <a:off x="971550"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正规集</a:t>
            </a:r>
            <a:endParaRPr lang="en-GB" altLang="zh-CN" sz="2400" b="1" u="none" dirty="0">
              <a:solidFill>
                <a:srgbClr val="3217BB"/>
              </a:solidFill>
              <a:latin typeface="Verdana" panose="020B0604030504040204" pitchFamily="34" charset="0"/>
            </a:endParaRPr>
          </a:p>
        </p:txBody>
      </p:sp>
      <p:sp>
        <p:nvSpPr>
          <p:cNvPr id="165893" name="Rectangle 5"/>
          <p:cNvSpPr/>
          <p:nvPr/>
        </p:nvSpPr>
        <p:spPr>
          <a:xfrm>
            <a:off x="97155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正规式</a:t>
            </a:r>
            <a:endParaRPr lang="zh-CN" altLang="en-GB" sz="2400" b="1" u="none" dirty="0">
              <a:solidFill>
                <a:srgbClr val="3217BB"/>
              </a:solidFill>
              <a:latin typeface="Verdana" panose="020B0604030504040204" pitchFamily="34" charset="0"/>
            </a:endParaRPr>
          </a:p>
        </p:txBody>
      </p:sp>
      <p:sp>
        <p:nvSpPr>
          <p:cNvPr id="165894" name="Rectangle 6"/>
          <p:cNvSpPr/>
          <p:nvPr/>
        </p:nvSpPr>
        <p:spPr>
          <a:xfrm>
            <a:off x="4067175"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DFA</a:t>
            </a:r>
            <a:endParaRPr lang="en-GB" altLang="zh-CN" sz="2400" b="1" u="none" dirty="0">
              <a:solidFill>
                <a:srgbClr val="3217BB"/>
              </a:solidFill>
              <a:latin typeface="Verdana" panose="020B0604030504040204" pitchFamily="34" charset="0"/>
            </a:endParaRPr>
          </a:p>
        </p:txBody>
      </p:sp>
      <p:sp>
        <p:nvSpPr>
          <p:cNvPr id="165895" name="Rectangle 7"/>
          <p:cNvSpPr/>
          <p:nvPr/>
        </p:nvSpPr>
        <p:spPr>
          <a:xfrm>
            <a:off x="4067175"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NFA</a:t>
            </a:r>
            <a:endParaRPr lang="en-GB" altLang="zh-CN" sz="2400" b="1" u="none" dirty="0">
              <a:solidFill>
                <a:srgbClr val="3217BB"/>
              </a:solidFill>
              <a:latin typeface="Verdana" panose="020B0604030504040204" pitchFamily="34" charset="0"/>
            </a:endParaRPr>
          </a:p>
        </p:txBody>
      </p:sp>
      <p:sp>
        <p:nvSpPr>
          <p:cNvPr id="165896" name="Rectangle 8"/>
          <p:cNvSpPr/>
          <p:nvPr/>
        </p:nvSpPr>
        <p:spPr>
          <a:xfrm>
            <a:off x="694690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正规文法</a:t>
            </a:r>
            <a:endParaRPr lang="zh-CN" altLang="en-GB" sz="2400" b="1" u="none" dirty="0">
              <a:solidFill>
                <a:srgbClr val="3217BB"/>
              </a:solidFill>
              <a:latin typeface="Verdana" panose="020B0604030504040204" pitchFamily="34" charset="0"/>
            </a:endParaRPr>
          </a:p>
        </p:txBody>
      </p:sp>
      <p:sp>
        <p:nvSpPr>
          <p:cNvPr id="165898" name="AutoShape 10"/>
          <p:cNvSpPr/>
          <p:nvPr/>
        </p:nvSpPr>
        <p:spPr>
          <a:xfrm>
            <a:off x="5722938" y="4508500"/>
            <a:ext cx="1223962" cy="288925"/>
          </a:xfrm>
          <a:prstGeom prst="leftRightArrow">
            <a:avLst>
              <a:gd name="adj1" fmla="val 50000"/>
              <a:gd name="adj2" fmla="val 84646"/>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65899" name="AutoShape 11"/>
          <p:cNvSpPr/>
          <p:nvPr/>
        </p:nvSpPr>
        <p:spPr>
          <a:xfrm>
            <a:off x="1619250" y="3255963"/>
            <a:ext cx="360363" cy="1081087"/>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65900" name="AutoShape 12"/>
          <p:cNvSpPr/>
          <p:nvPr/>
        </p:nvSpPr>
        <p:spPr>
          <a:xfrm>
            <a:off x="4643438" y="3270250"/>
            <a:ext cx="360362" cy="1081088"/>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65901" name="Text Box 13"/>
          <p:cNvSpPr txBox="1"/>
          <p:nvPr/>
        </p:nvSpPr>
        <p:spPr>
          <a:xfrm>
            <a:off x="755650" y="3500438"/>
            <a:ext cx="862013"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3.3.1</a:t>
            </a:r>
            <a:endParaRPr lang="en-GB" altLang="zh-CN" sz="2400" b="1" u="none" dirty="0">
              <a:solidFill>
                <a:srgbClr val="FF3300"/>
              </a:solidFill>
              <a:latin typeface="Arial" panose="020B0604020202020204" pitchFamily="34" charset="0"/>
            </a:endParaRPr>
          </a:p>
        </p:txBody>
      </p:sp>
      <p:sp>
        <p:nvSpPr>
          <p:cNvPr id="165902" name="Text Box 14"/>
          <p:cNvSpPr txBox="1"/>
          <p:nvPr/>
        </p:nvSpPr>
        <p:spPr>
          <a:xfrm>
            <a:off x="3851275" y="3357563"/>
            <a:ext cx="862013" cy="830262"/>
          </a:xfrm>
          <a:prstGeom prst="rect">
            <a:avLst/>
          </a:prstGeom>
          <a:noFill/>
          <a:ln w="12700">
            <a:noFill/>
          </a:ln>
        </p:spPr>
        <p:txBody>
          <a:bodyPr anchor="t">
            <a:spAutoFit/>
          </a:bodyPr>
          <a:p>
            <a:pPr algn="ctr"/>
            <a:r>
              <a:rPr lang="en-GB" altLang="zh-CN" sz="2400" b="1" u="none" dirty="0">
                <a:solidFill>
                  <a:srgbClr val="FF3300"/>
                </a:solidFill>
                <a:latin typeface="Arial" panose="020B0604020202020204" pitchFamily="34" charset="0"/>
              </a:rPr>
              <a:t>3.3.2</a:t>
            </a:r>
            <a:endParaRPr lang="en-GB" altLang="zh-CN" sz="2400" b="1" u="none" dirty="0">
              <a:solidFill>
                <a:srgbClr val="FF3300"/>
              </a:solidFill>
              <a:latin typeface="Arial" panose="020B0604020202020204" pitchFamily="34" charset="0"/>
            </a:endParaRPr>
          </a:p>
          <a:p>
            <a:pPr algn="ctr"/>
            <a:r>
              <a:rPr lang="en-GB" altLang="zh-CN" sz="2400" b="1" u="none" dirty="0">
                <a:solidFill>
                  <a:srgbClr val="FF3300"/>
                </a:solidFill>
                <a:latin typeface="Arial" panose="020B0604020202020204" pitchFamily="34" charset="0"/>
              </a:rPr>
              <a:t>3.3.3</a:t>
            </a:r>
            <a:endParaRPr lang="en-GB" altLang="zh-CN" sz="2400" b="1" u="none" dirty="0">
              <a:solidFill>
                <a:srgbClr val="FF3300"/>
              </a:solidFill>
              <a:latin typeface="Arial" panose="020B0604020202020204" pitchFamily="34" charset="0"/>
            </a:endParaRPr>
          </a:p>
        </p:txBody>
      </p:sp>
      <p:sp>
        <p:nvSpPr>
          <p:cNvPr id="165903" name="Text Box 15"/>
          <p:cNvSpPr txBox="1"/>
          <p:nvPr/>
        </p:nvSpPr>
        <p:spPr>
          <a:xfrm>
            <a:off x="5938838" y="4076700"/>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3.3.4</a:t>
            </a:r>
            <a:endParaRPr lang="en-GB" altLang="zh-CN" sz="2400" b="1" u="none" dirty="0">
              <a:solidFill>
                <a:srgbClr val="FF3300"/>
              </a:solidFill>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901"/>
                                        </p:tgtEl>
                                        <p:attrNameLst>
                                          <p:attrName>style.visibility</p:attrName>
                                        </p:attrNameLst>
                                      </p:cBhvr>
                                      <p:to>
                                        <p:strVal val="visible"/>
                                      </p:to>
                                    </p:set>
                                    <p:animEffect transition="in" filter="wipe(left)">
                                      <p:cBhvr>
                                        <p:cTn id="7" dur="500"/>
                                        <p:tgtEl>
                                          <p:spTgt spid="1659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Effect transition="in" filter="blinds(horizontal)">
                                      <p:cBhvr>
                                        <p:cTn id="12" dur="500"/>
                                        <p:tgtEl>
                                          <p:spTgt spid="16589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5893"/>
                                        </p:tgtEl>
                                        <p:attrNameLst>
                                          <p:attrName>style.visibility</p:attrName>
                                        </p:attrNameLst>
                                      </p:cBhvr>
                                      <p:to>
                                        <p:strVal val="visible"/>
                                      </p:to>
                                    </p:set>
                                    <p:animEffect transition="in" filter="blinds(horizontal)">
                                      <p:cBhvr>
                                        <p:cTn id="15" dur="500"/>
                                        <p:tgtEl>
                                          <p:spTgt spid="165893"/>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65899"/>
                                        </p:tgtEl>
                                        <p:attrNameLst>
                                          <p:attrName>style.visibility</p:attrName>
                                        </p:attrNameLst>
                                      </p:cBhvr>
                                      <p:to>
                                        <p:strVal val="visible"/>
                                      </p:to>
                                    </p:set>
                                    <p:anim calcmode="lin" valueType="num">
                                      <p:cBhvr>
                                        <p:cTn id="20" dur="500" fill="hold"/>
                                        <p:tgtEl>
                                          <p:spTgt spid="165899"/>
                                        </p:tgtEl>
                                        <p:attrNameLst>
                                          <p:attrName>ppt_w</p:attrName>
                                        </p:attrNameLst>
                                      </p:cBhvr>
                                      <p:tavLst>
                                        <p:tav tm="0">
                                          <p:val>
                                            <p:fltVal val="0.000000"/>
                                          </p:val>
                                        </p:tav>
                                        <p:tav tm="100000">
                                          <p:val>
                                            <p:strVal val="#ppt_w"/>
                                          </p:val>
                                        </p:tav>
                                      </p:tavLst>
                                    </p:anim>
                                    <p:anim calcmode="lin" valueType="num">
                                      <p:cBhvr>
                                        <p:cTn id="21" dur="500" fill="hold"/>
                                        <p:tgtEl>
                                          <p:spTgt spid="165899"/>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5902"/>
                                        </p:tgtEl>
                                        <p:attrNameLst>
                                          <p:attrName>style.visibility</p:attrName>
                                        </p:attrNameLst>
                                      </p:cBhvr>
                                      <p:to>
                                        <p:strVal val="visible"/>
                                      </p:to>
                                    </p:set>
                                    <p:animEffect transition="in" filter="blinds(horizontal)">
                                      <p:cBhvr>
                                        <p:cTn id="26" dur="500"/>
                                        <p:tgtEl>
                                          <p:spTgt spid="16590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5894"/>
                                        </p:tgtEl>
                                        <p:attrNameLst>
                                          <p:attrName>style.visibility</p:attrName>
                                        </p:attrNameLst>
                                      </p:cBhvr>
                                      <p:to>
                                        <p:strVal val="visible"/>
                                      </p:to>
                                    </p:set>
                                    <p:animEffect transition="in" filter="wipe(left)">
                                      <p:cBhvr>
                                        <p:cTn id="31" dur="500"/>
                                        <p:tgtEl>
                                          <p:spTgt spid="16589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5895"/>
                                        </p:tgtEl>
                                        <p:attrNameLst>
                                          <p:attrName>style.visibility</p:attrName>
                                        </p:attrNameLst>
                                      </p:cBhvr>
                                      <p:to>
                                        <p:strVal val="visible"/>
                                      </p:to>
                                    </p:set>
                                    <p:animEffect transition="in" filter="wipe(left)">
                                      <p:cBhvr>
                                        <p:cTn id="34" dur="500"/>
                                        <p:tgtEl>
                                          <p:spTgt spid="16589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8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65900"/>
                                        </p:tgtEl>
                                        <p:attrNameLst>
                                          <p:attrName>style.visibility</p:attrName>
                                        </p:attrNameLst>
                                      </p:cBhvr>
                                      <p:to>
                                        <p:strVal val="visible"/>
                                      </p:to>
                                    </p:set>
                                    <p:anim calcmode="lin" valueType="num">
                                      <p:cBhvr>
                                        <p:cTn id="43" dur="500" fill="hold"/>
                                        <p:tgtEl>
                                          <p:spTgt spid="165900"/>
                                        </p:tgtEl>
                                        <p:attrNameLst>
                                          <p:attrName>ppt_w</p:attrName>
                                        </p:attrNameLst>
                                      </p:cBhvr>
                                      <p:tavLst>
                                        <p:tav tm="0">
                                          <p:val>
                                            <p:fltVal val="0.000000"/>
                                          </p:val>
                                        </p:tav>
                                        <p:tav tm="100000">
                                          <p:val>
                                            <p:strVal val="#ppt_w"/>
                                          </p:val>
                                        </p:tav>
                                      </p:tavLst>
                                    </p:anim>
                                    <p:anim calcmode="lin" valueType="num">
                                      <p:cBhvr>
                                        <p:cTn id="44" dur="500" fill="hold"/>
                                        <p:tgtEl>
                                          <p:spTgt spid="165900"/>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5903"/>
                                        </p:tgtEl>
                                        <p:attrNameLst>
                                          <p:attrName>style.visibility</p:attrName>
                                        </p:attrNameLst>
                                      </p:cBhvr>
                                      <p:to>
                                        <p:strVal val="visible"/>
                                      </p:to>
                                    </p:set>
                                    <p:animEffect transition="in" filter="wipe(left)">
                                      <p:cBhvr>
                                        <p:cTn id="49" dur="500"/>
                                        <p:tgtEl>
                                          <p:spTgt spid="16590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65896"/>
                                        </p:tgtEl>
                                        <p:attrNameLst>
                                          <p:attrName>style.visibility</p:attrName>
                                        </p:attrNameLst>
                                      </p:cBhvr>
                                      <p:to>
                                        <p:strVal val="visible"/>
                                      </p:to>
                                    </p:set>
                                    <p:animEffect transition="in" filter="blinds(horizontal)">
                                      <p:cBhvr>
                                        <p:cTn id="54" dur="500"/>
                                        <p:tgtEl>
                                          <p:spTgt spid="165896"/>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65898"/>
                                        </p:tgtEl>
                                        <p:attrNameLst>
                                          <p:attrName>style.visibility</p:attrName>
                                        </p:attrNameLst>
                                      </p:cBhvr>
                                      <p:to>
                                        <p:strVal val="visible"/>
                                      </p:to>
                                    </p:set>
                                    <p:anim calcmode="lin" valueType="num">
                                      <p:cBhvr>
                                        <p:cTn id="59" dur="500" fill="hold"/>
                                        <p:tgtEl>
                                          <p:spTgt spid="165898"/>
                                        </p:tgtEl>
                                        <p:attrNameLst>
                                          <p:attrName>ppt_w</p:attrName>
                                        </p:attrNameLst>
                                      </p:cBhvr>
                                      <p:tavLst>
                                        <p:tav tm="0">
                                          <p:val>
                                            <p:fltVal val="0.000000"/>
                                          </p:val>
                                        </p:tav>
                                        <p:tav tm="100000">
                                          <p:val>
                                            <p:strVal val="#ppt_w"/>
                                          </p:val>
                                        </p:tav>
                                      </p:tavLst>
                                    </p:anim>
                                    <p:anim calcmode="lin" valueType="num">
                                      <p:cBhvr>
                                        <p:cTn id="60" dur="500" fill="hold"/>
                                        <p:tgtEl>
                                          <p:spTgt spid="16589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nimBg="1"/>
      <p:bldP spid="165892" grpId="0" animBg="1"/>
      <p:bldP spid="165893" grpId="0" animBg="1"/>
      <p:bldP spid="165894" grpId="0" animBg="1"/>
      <p:bldP spid="165895" grpId="0" animBg="1"/>
      <p:bldP spid="165896" grpId="0" animBg="1"/>
      <p:bldP spid="165898" grpId="0" animBg="1"/>
      <p:bldP spid="165899" grpId="0" animBg="1"/>
      <p:bldP spid="165900" grpId="0" animBg="1"/>
      <p:bldP spid="165901" grpId="0"/>
      <p:bldP spid="165902" grpId="0"/>
      <p:bldP spid="16590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65538" name="Rectangle 2"/>
          <p:cNvSpPr>
            <a:spLocks noGrp="1"/>
          </p:cNvSpPr>
          <p:nvPr>
            <p:ph type="title"/>
          </p:nvPr>
        </p:nvSpPr>
        <p:spPr>
          <a:xfrm>
            <a:off x="107950" y="-26987"/>
            <a:ext cx="8807450" cy="1143000"/>
          </a:xfrm>
        </p:spPr>
        <p:txBody>
          <a:bodyPr vert="horz" wrap="square" lIns="91440" tIns="45720" rIns="91440" bIns="45720" anchor="b"/>
          <a:p>
            <a:pPr eaLnBrk="1" hangingPunct="1"/>
            <a:r>
              <a:rPr lang="en-US" altLang="zh-CN" sz="3800" b="1" dirty="0"/>
              <a:t>3.3.4 </a:t>
            </a:r>
            <a:r>
              <a:rPr lang="zh-CN" altLang="en-US" sz="3800" b="1" dirty="0"/>
              <a:t>正规文法与有限自动机的等价性</a:t>
            </a:r>
            <a:endParaRPr lang="zh-CN" altLang="en-US" b="1" dirty="0">
              <a:latin typeface="宋体" panose="02010600030101010101" pitchFamily="2" charset="-122"/>
            </a:endParaRPr>
          </a:p>
        </p:txBody>
      </p:sp>
      <p:sp>
        <p:nvSpPr>
          <p:cNvPr id="45059" name="Rectangle 3"/>
          <p:cNvSpPr>
            <a:spLocks noGrp="1"/>
          </p:cNvSpPr>
          <p:nvPr>
            <p:ph idx="1"/>
          </p:nvPr>
        </p:nvSpPr>
        <p:spPr>
          <a:xfrm>
            <a:off x="838200" y="1752600"/>
            <a:ext cx="7772400" cy="4419600"/>
          </a:xfrm>
        </p:spPr>
        <p:txBody>
          <a:bodyPr vert="horz" wrap="square" lIns="91440" tIns="45720" rIns="91440" bIns="45720" anchor="t"/>
          <a:p>
            <a:pPr eaLnBrk="1" hangingPunct="1"/>
            <a:r>
              <a:rPr lang="zh-CN" altLang="en-US" b="1" dirty="0"/>
              <a:t>对于正规文法</a:t>
            </a:r>
            <a:r>
              <a:rPr lang="en-US" altLang="zh-CN" b="1" dirty="0"/>
              <a:t>G</a:t>
            </a:r>
            <a:r>
              <a:rPr lang="zh-CN" altLang="en-US" b="1" dirty="0"/>
              <a:t>和有限自动机</a:t>
            </a:r>
            <a:r>
              <a:rPr lang="en-US" altLang="zh-CN" b="1" dirty="0"/>
              <a:t>M</a:t>
            </a:r>
            <a:r>
              <a:rPr lang="zh-CN" altLang="en-US" b="1" dirty="0"/>
              <a:t>，如果</a:t>
            </a:r>
            <a:r>
              <a:rPr lang="en-US" altLang="zh-CN" b="1" dirty="0"/>
              <a:t>L(G)</a:t>
            </a:r>
            <a:r>
              <a:rPr lang="zh-CN" altLang="en-US" b="1" dirty="0"/>
              <a:t>＝</a:t>
            </a:r>
            <a:r>
              <a:rPr lang="en-US" altLang="zh-CN" b="1" dirty="0"/>
              <a:t>L(M)</a:t>
            </a:r>
            <a:r>
              <a:rPr lang="zh-CN" altLang="en-US" b="1" dirty="0"/>
              <a:t>，则称</a:t>
            </a:r>
            <a:r>
              <a:rPr lang="en-US" altLang="zh-CN" b="1" dirty="0"/>
              <a:t>G</a:t>
            </a:r>
            <a:r>
              <a:rPr lang="zh-CN" altLang="en-US" b="1" dirty="0"/>
              <a:t>和</a:t>
            </a:r>
            <a:r>
              <a:rPr lang="en-US" altLang="zh-CN" b="1" dirty="0"/>
              <a:t>M</a:t>
            </a:r>
            <a:r>
              <a:rPr lang="zh-CN" altLang="en-US" b="1" dirty="0"/>
              <a:t>是</a:t>
            </a:r>
            <a:r>
              <a:rPr lang="zh-CN" altLang="en-US" b="1" dirty="0">
                <a:solidFill>
                  <a:srgbClr val="FF3300"/>
                </a:solidFill>
                <a:ea typeface="黑体" panose="02010609060101010101" pitchFamily="49" charset="-122"/>
              </a:rPr>
              <a:t>等价</a:t>
            </a:r>
            <a:r>
              <a:rPr lang="zh-CN" altLang="en-US" b="1" dirty="0"/>
              <a:t>的。关于正规文法和有限自动机的等价性，有以下结论：</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059">
                                            <p:txEl>
                                              <p:charRg st="0" end="61"/>
                                            </p:txEl>
                                          </p:spTgt>
                                        </p:tgtEl>
                                        <p:attrNameLst>
                                          <p:attrName>style.visibility</p:attrName>
                                        </p:attrNameLst>
                                      </p:cBhvr>
                                      <p:to>
                                        <p:strVal val="visible"/>
                                      </p:to>
                                    </p:set>
                                    <p:animEffect transition="in" filter="wipe(up)">
                                      <p:cBhvr>
                                        <p:cTn id="7" dur="500"/>
                                        <p:tgtEl>
                                          <p:spTgt spid="45059">
                                            <p:txEl>
                                              <p:charRg st="0"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3314" name="Rectangle 2"/>
          <p:cNvSpPr>
            <a:spLocks noGrp="1"/>
          </p:cNvSpPr>
          <p:nvPr>
            <p:ph type="title"/>
          </p:nvPr>
        </p:nvSpPr>
        <p:spPr>
          <a:xfrm>
            <a:off x="574675" y="404813"/>
            <a:ext cx="8001000" cy="755650"/>
          </a:xfrm>
        </p:spPr>
        <p:txBody>
          <a:bodyPr vert="horz" wrap="square" lIns="91440" tIns="45720" rIns="91440" bIns="45720" anchor="b"/>
          <a:p>
            <a:pPr eaLnBrk="1" hangingPunct="1"/>
            <a:r>
              <a:rPr lang="zh-CN" altLang="en-US" b="1" dirty="0">
                <a:latin typeface="宋体" panose="02010600030101010101" pitchFamily="2" charset="-122"/>
              </a:rPr>
              <a:t>例  </a:t>
            </a:r>
            <a:r>
              <a:rPr lang="en-US" altLang="zh-CN" b="1" dirty="0">
                <a:latin typeface="Times New Roman" panose="02020603050405020304" pitchFamily="18" charset="0"/>
              </a:rPr>
              <a:t>C</a:t>
            </a:r>
            <a:r>
              <a:rPr lang="zh-CN" altLang="en-US" b="1" dirty="0">
                <a:latin typeface="Times New Roman" panose="02020603050405020304" pitchFamily="18" charset="0"/>
              </a:rPr>
              <a:t>程序</a:t>
            </a:r>
            <a:endParaRPr lang="zh-CN" altLang="en-US" b="1" dirty="0">
              <a:latin typeface="Times New Roman" panose="02020603050405020304" pitchFamily="18" charset="0"/>
            </a:endParaRPr>
          </a:p>
        </p:txBody>
      </p:sp>
      <p:sp>
        <p:nvSpPr>
          <p:cNvPr id="12291" name="Rectangle 3"/>
          <p:cNvSpPr>
            <a:spLocks noGrp="1"/>
          </p:cNvSpPr>
          <p:nvPr>
            <p:ph idx="1"/>
          </p:nvPr>
        </p:nvSpPr>
        <p:spPr>
          <a:xfrm>
            <a:off x="827088" y="1268413"/>
            <a:ext cx="7543800" cy="5029200"/>
          </a:xfrm>
        </p:spPr>
        <p:txBody>
          <a:bodyPr vert="horz" wrap="square" lIns="91440" tIns="45720" rIns="91440" bIns="45720" anchor="t"/>
          <a:p>
            <a:pPr indent="323850" eaLnBrk="1" hangingPunct="1">
              <a:lnSpc>
                <a:spcPct val="90000"/>
              </a:lnSpc>
            </a:pPr>
            <a:r>
              <a:rPr lang="en-US" altLang="zh-CN" b="1" dirty="0"/>
              <a:t> while (i&gt;=j) i--;</a:t>
            </a:r>
            <a:endParaRPr lang="en-US" altLang="zh-CN" b="1" dirty="0"/>
          </a:p>
          <a:p>
            <a:pPr indent="323850" eaLnBrk="1" hangingPunct="1">
              <a:lnSpc>
                <a:spcPct val="90000"/>
              </a:lnSpc>
            </a:pPr>
            <a:r>
              <a:rPr lang="zh-CN" altLang="en-US" b="1" dirty="0">
                <a:latin typeface="宋体" panose="02010600030101010101" pitchFamily="2" charset="-122"/>
              </a:rPr>
              <a:t>输出单词符号：</a:t>
            </a:r>
            <a:endParaRPr lang="zh-CN" altLang="en-US" b="1" dirty="0"/>
          </a:p>
          <a:p>
            <a:pPr marL="1562100" lvl="2" indent="-394970" eaLnBrk="1" hangingPunct="1">
              <a:lnSpc>
                <a:spcPct val="90000"/>
              </a:lnSpc>
              <a:spcBef>
                <a:spcPct val="0"/>
              </a:spcBef>
              <a:buNone/>
            </a:pPr>
            <a:r>
              <a:rPr lang="en-US" altLang="zh-CN" sz="3200" b="1" dirty="0"/>
              <a:t>&lt; while,  - &gt;</a:t>
            </a:r>
            <a:endParaRPr lang="en-US" altLang="zh-CN" sz="3200" b="1" dirty="0"/>
          </a:p>
          <a:p>
            <a:pPr marL="1562100" lvl="2" indent="-394970" eaLnBrk="1" hangingPunct="1">
              <a:lnSpc>
                <a:spcPct val="90000"/>
              </a:lnSpc>
              <a:spcBef>
                <a:spcPct val="0"/>
              </a:spcBef>
              <a:buNone/>
            </a:pPr>
            <a:r>
              <a:rPr lang="en-US" altLang="zh-CN" sz="3200" b="1" dirty="0"/>
              <a:t>&lt; (,  - &gt;</a:t>
            </a:r>
            <a:endParaRPr lang="en-US" altLang="zh-CN" sz="3200" b="1" dirty="0"/>
          </a:p>
          <a:p>
            <a:pPr marL="1562100" lvl="2" indent="-394970" eaLnBrk="1" hangingPunct="1">
              <a:lnSpc>
                <a:spcPct val="90000"/>
              </a:lnSpc>
              <a:spcBef>
                <a:spcPct val="0"/>
              </a:spcBef>
              <a:buNone/>
            </a:pPr>
            <a:r>
              <a:rPr lang="en-US" altLang="zh-CN" sz="3200" b="1" dirty="0"/>
              <a:t>&lt; id,  </a:t>
            </a:r>
            <a:r>
              <a:rPr lang="zh-CN" altLang="en-US" sz="3200" b="1" dirty="0"/>
              <a:t>指向</a:t>
            </a:r>
            <a:r>
              <a:rPr lang="en-US" altLang="zh-CN" sz="3200" b="1" dirty="0"/>
              <a:t>i</a:t>
            </a:r>
            <a:r>
              <a:rPr lang="zh-CN" altLang="en-US" sz="3200" b="1" dirty="0"/>
              <a:t>的符号表项的指针 </a:t>
            </a:r>
            <a:r>
              <a:rPr lang="en-US" altLang="zh-CN" sz="3200" b="1" dirty="0"/>
              <a:t>&gt;</a:t>
            </a:r>
            <a:endParaRPr lang="en-US" altLang="zh-CN" sz="3200" b="1" dirty="0"/>
          </a:p>
          <a:p>
            <a:pPr marL="1562100" lvl="2" indent="-394970" eaLnBrk="1" hangingPunct="1">
              <a:lnSpc>
                <a:spcPct val="90000"/>
              </a:lnSpc>
              <a:spcBef>
                <a:spcPct val="0"/>
              </a:spcBef>
              <a:buNone/>
            </a:pPr>
            <a:r>
              <a:rPr lang="en-US" altLang="zh-CN" sz="3200" b="1" dirty="0"/>
              <a:t>&lt; &gt;=,  - &gt;</a:t>
            </a:r>
            <a:endParaRPr lang="en-US" altLang="zh-CN" sz="3200" b="1" dirty="0"/>
          </a:p>
          <a:p>
            <a:pPr marL="1562100" lvl="2" indent="-394970" eaLnBrk="1" hangingPunct="1">
              <a:lnSpc>
                <a:spcPct val="90000"/>
              </a:lnSpc>
              <a:spcBef>
                <a:spcPct val="0"/>
              </a:spcBef>
              <a:buNone/>
            </a:pPr>
            <a:r>
              <a:rPr lang="en-US" altLang="zh-CN" sz="3200" b="1" dirty="0"/>
              <a:t>&lt; id,  </a:t>
            </a:r>
            <a:r>
              <a:rPr lang="zh-CN" altLang="en-US" sz="3200" b="1" dirty="0"/>
              <a:t>指向</a:t>
            </a:r>
            <a:r>
              <a:rPr lang="en-US" altLang="zh-CN" sz="3200" b="1" dirty="0"/>
              <a:t>j</a:t>
            </a:r>
            <a:r>
              <a:rPr lang="zh-CN" altLang="en-US" sz="3200" b="1" dirty="0"/>
              <a:t>的符号表项的指针 </a:t>
            </a:r>
            <a:r>
              <a:rPr lang="en-US" altLang="zh-CN" sz="3200" b="1" dirty="0"/>
              <a:t>&gt;</a:t>
            </a:r>
            <a:endParaRPr lang="en-US" altLang="zh-CN" sz="3200" b="1" dirty="0"/>
          </a:p>
          <a:p>
            <a:pPr marL="1562100" lvl="2" indent="-394970" eaLnBrk="1" hangingPunct="1">
              <a:lnSpc>
                <a:spcPct val="90000"/>
              </a:lnSpc>
              <a:spcBef>
                <a:spcPct val="0"/>
              </a:spcBef>
              <a:buNone/>
            </a:pPr>
            <a:r>
              <a:rPr lang="en-US" altLang="zh-CN" sz="3200" b="1" dirty="0"/>
              <a:t>&lt; ),  - &gt;</a:t>
            </a:r>
            <a:endParaRPr lang="en-US" altLang="zh-CN" sz="3200" b="1" dirty="0"/>
          </a:p>
          <a:p>
            <a:pPr marL="1562100" lvl="2" indent="-394970" eaLnBrk="1" hangingPunct="1">
              <a:lnSpc>
                <a:spcPct val="90000"/>
              </a:lnSpc>
              <a:spcBef>
                <a:spcPct val="0"/>
              </a:spcBef>
              <a:buNone/>
            </a:pPr>
            <a:r>
              <a:rPr lang="en-US" altLang="zh-CN" sz="3200" b="1" dirty="0"/>
              <a:t>&lt; id,  </a:t>
            </a:r>
            <a:r>
              <a:rPr lang="zh-CN" altLang="en-US" sz="3200" b="1" dirty="0"/>
              <a:t>指向</a:t>
            </a:r>
            <a:r>
              <a:rPr lang="en-US" altLang="zh-CN" sz="3200" b="1" dirty="0"/>
              <a:t>i</a:t>
            </a:r>
            <a:r>
              <a:rPr lang="zh-CN" altLang="en-US" sz="3200" b="1" dirty="0"/>
              <a:t>的符号表项的指针 </a:t>
            </a:r>
            <a:r>
              <a:rPr lang="en-US" altLang="zh-CN" sz="3200" b="1" dirty="0"/>
              <a:t>&gt;</a:t>
            </a:r>
            <a:endParaRPr lang="en-US" altLang="zh-CN" sz="3200" b="1" dirty="0"/>
          </a:p>
          <a:p>
            <a:pPr marL="1562100" lvl="2" indent="-394970" eaLnBrk="1" hangingPunct="1">
              <a:lnSpc>
                <a:spcPct val="90000"/>
              </a:lnSpc>
              <a:spcBef>
                <a:spcPct val="0"/>
              </a:spcBef>
              <a:buNone/>
            </a:pPr>
            <a:r>
              <a:rPr lang="en-US" altLang="zh-CN" sz="3200" b="1" dirty="0"/>
              <a:t>&lt; --,  - &gt;</a:t>
            </a:r>
            <a:endParaRPr lang="en-US" altLang="zh-CN" sz="3200" b="1" dirty="0"/>
          </a:p>
          <a:p>
            <a:pPr marL="1562100" lvl="2" indent="-394970" eaLnBrk="1" hangingPunct="1">
              <a:lnSpc>
                <a:spcPct val="90000"/>
              </a:lnSpc>
              <a:spcBef>
                <a:spcPct val="0"/>
              </a:spcBef>
              <a:buNone/>
            </a:pPr>
            <a:r>
              <a:rPr lang="en-US" altLang="zh-CN" sz="3200" b="1" dirty="0"/>
              <a:t>&lt; ;,  - &gt;</a:t>
            </a:r>
            <a:endParaRPr lang="en-US" altLang="zh-CN" sz="3200"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charRg st="19" end="2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charRg st="27" end="4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6000"/>
                                  </p:stCondLst>
                                  <p:childTnLst>
                                    <p:set>
                                      <p:cBhvr>
                                        <p:cTn id="17" dur="1" fill="hold">
                                          <p:stCondLst>
                                            <p:cond delay="0"/>
                                          </p:stCondLst>
                                        </p:cTn>
                                        <p:tgtEl>
                                          <p:spTgt spid="12291">
                                            <p:txEl>
                                              <p:charRg st="41" end="51"/>
                                            </p:txEl>
                                          </p:spTgt>
                                        </p:tgtEl>
                                        <p:attrNameLst>
                                          <p:attrName>style.visibility</p:attrName>
                                        </p:attrNameLst>
                                      </p:cBhvr>
                                      <p:to>
                                        <p:strVal val="visible"/>
                                      </p:to>
                                    </p:set>
                                  </p:childTnLst>
                                </p:cTn>
                              </p:par>
                            </p:childTnLst>
                          </p:cTn>
                        </p:par>
                        <p:par>
                          <p:cTn id="18" fill="hold">
                            <p:stCondLst>
                              <p:cond delay="6000"/>
                            </p:stCondLst>
                            <p:childTnLst>
                              <p:par>
                                <p:cTn id="19" presetID="1" presetClass="entr" presetSubtype="0" fill="hold" grpId="0" nodeType="afterEffect">
                                  <p:stCondLst>
                                    <p:cond delay="6000"/>
                                  </p:stCondLst>
                                  <p:childTnLst>
                                    <p:set>
                                      <p:cBhvr>
                                        <p:cTn id="20" dur="1" fill="hold">
                                          <p:stCondLst>
                                            <p:cond delay="0"/>
                                          </p:stCondLst>
                                        </p:cTn>
                                        <p:tgtEl>
                                          <p:spTgt spid="12291">
                                            <p:txEl>
                                              <p:charRg st="51" end="72"/>
                                            </p:txEl>
                                          </p:spTgt>
                                        </p:tgtEl>
                                        <p:attrNameLst>
                                          <p:attrName>style.visibility</p:attrName>
                                        </p:attrNameLst>
                                      </p:cBhvr>
                                      <p:to>
                                        <p:strVal val="visible"/>
                                      </p:to>
                                    </p:set>
                                  </p:childTnLst>
                                </p:cTn>
                              </p:par>
                            </p:childTnLst>
                          </p:cTn>
                        </p:par>
                        <p:par>
                          <p:cTn id="21" fill="hold">
                            <p:stCondLst>
                              <p:cond delay="12000"/>
                            </p:stCondLst>
                            <p:childTnLst>
                              <p:par>
                                <p:cTn id="22" presetID="1" presetClass="entr" presetSubtype="0" fill="hold" grpId="0" nodeType="afterEffect">
                                  <p:stCondLst>
                                    <p:cond delay="6000"/>
                                  </p:stCondLst>
                                  <p:childTnLst>
                                    <p:set>
                                      <p:cBhvr>
                                        <p:cTn id="23" dur="1" fill="hold">
                                          <p:stCondLst>
                                            <p:cond delay="0"/>
                                          </p:stCondLst>
                                        </p:cTn>
                                        <p:tgtEl>
                                          <p:spTgt spid="12291">
                                            <p:txEl>
                                              <p:charRg st="72" end="83"/>
                                            </p:txEl>
                                          </p:spTgt>
                                        </p:tgtEl>
                                        <p:attrNameLst>
                                          <p:attrName>style.visibility</p:attrName>
                                        </p:attrNameLst>
                                      </p:cBhvr>
                                      <p:to>
                                        <p:strVal val="visible"/>
                                      </p:to>
                                    </p:set>
                                  </p:childTnLst>
                                </p:cTn>
                              </p:par>
                            </p:childTnLst>
                          </p:cTn>
                        </p:par>
                        <p:par>
                          <p:cTn id="24" fill="hold">
                            <p:stCondLst>
                              <p:cond delay="18000"/>
                            </p:stCondLst>
                            <p:childTnLst>
                              <p:par>
                                <p:cTn id="25" presetID="1" presetClass="entr" presetSubtype="0" fill="hold" grpId="0" nodeType="afterEffect">
                                  <p:stCondLst>
                                    <p:cond delay="6000"/>
                                  </p:stCondLst>
                                  <p:childTnLst>
                                    <p:set>
                                      <p:cBhvr>
                                        <p:cTn id="26" dur="1" fill="hold">
                                          <p:stCondLst>
                                            <p:cond delay="0"/>
                                          </p:stCondLst>
                                        </p:cTn>
                                        <p:tgtEl>
                                          <p:spTgt spid="12291">
                                            <p:txEl>
                                              <p:charRg st="83" end="104"/>
                                            </p:txEl>
                                          </p:spTgt>
                                        </p:tgtEl>
                                        <p:attrNameLst>
                                          <p:attrName>style.visibility</p:attrName>
                                        </p:attrNameLst>
                                      </p:cBhvr>
                                      <p:to>
                                        <p:strVal val="visible"/>
                                      </p:to>
                                    </p:set>
                                  </p:childTnLst>
                                </p:cTn>
                              </p:par>
                            </p:childTnLst>
                          </p:cTn>
                        </p:par>
                        <p:par>
                          <p:cTn id="27" fill="hold">
                            <p:stCondLst>
                              <p:cond delay="24000"/>
                            </p:stCondLst>
                            <p:childTnLst>
                              <p:par>
                                <p:cTn id="28" presetID="1" presetClass="entr" presetSubtype="0" fill="hold" grpId="0" nodeType="afterEffect">
                                  <p:stCondLst>
                                    <p:cond delay="6000"/>
                                  </p:stCondLst>
                                  <p:childTnLst>
                                    <p:set>
                                      <p:cBhvr>
                                        <p:cTn id="29" dur="1" fill="hold">
                                          <p:stCondLst>
                                            <p:cond delay="0"/>
                                          </p:stCondLst>
                                        </p:cTn>
                                        <p:tgtEl>
                                          <p:spTgt spid="12291">
                                            <p:txEl>
                                              <p:charRg st="104" end="114"/>
                                            </p:txEl>
                                          </p:spTgt>
                                        </p:tgtEl>
                                        <p:attrNameLst>
                                          <p:attrName>style.visibility</p:attrName>
                                        </p:attrNameLst>
                                      </p:cBhvr>
                                      <p:to>
                                        <p:strVal val="visible"/>
                                      </p:to>
                                    </p:set>
                                  </p:childTnLst>
                                </p:cTn>
                              </p:par>
                            </p:childTnLst>
                          </p:cTn>
                        </p:par>
                        <p:par>
                          <p:cTn id="30" fill="hold">
                            <p:stCondLst>
                              <p:cond delay="30000"/>
                            </p:stCondLst>
                            <p:childTnLst>
                              <p:par>
                                <p:cTn id="31" presetID="1" presetClass="entr" presetSubtype="0" fill="hold" grpId="0" nodeType="afterEffect">
                                  <p:stCondLst>
                                    <p:cond delay="6000"/>
                                  </p:stCondLst>
                                  <p:childTnLst>
                                    <p:set>
                                      <p:cBhvr>
                                        <p:cTn id="32" dur="1" fill="hold">
                                          <p:stCondLst>
                                            <p:cond delay="0"/>
                                          </p:stCondLst>
                                        </p:cTn>
                                        <p:tgtEl>
                                          <p:spTgt spid="12291">
                                            <p:txEl>
                                              <p:charRg st="114" end="135"/>
                                            </p:txEl>
                                          </p:spTgt>
                                        </p:tgtEl>
                                        <p:attrNameLst>
                                          <p:attrName>style.visibility</p:attrName>
                                        </p:attrNameLst>
                                      </p:cBhvr>
                                      <p:to>
                                        <p:strVal val="visible"/>
                                      </p:to>
                                    </p:set>
                                  </p:childTnLst>
                                </p:cTn>
                              </p:par>
                            </p:childTnLst>
                          </p:cTn>
                        </p:par>
                        <p:par>
                          <p:cTn id="33" fill="hold">
                            <p:stCondLst>
                              <p:cond delay="36000"/>
                            </p:stCondLst>
                            <p:childTnLst>
                              <p:par>
                                <p:cTn id="34" presetID="1" presetClass="entr" presetSubtype="0" fill="hold" grpId="0" nodeType="afterEffect">
                                  <p:stCondLst>
                                    <p:cond delay="6000"/>
                                  </p:stCondLst>
                                  <p:childTnLst>
                                    <p:set>
                                      <p:cBhvr>
                                        <p:cTn id="35" dur="1" fill="hold">
                                          <p:stCondLst>
                                            <p:cond delay="0"/>
                                          </p:stCondLst>
                                        </p:cTn>
                                        <p:tgtEl>
                                          <p:spTgt spid="12291">
                                            <p:txEl>
                                              <p:charRg st="135" end="146"/>
                                            </p:txEl>
                                          </p:spTgt>
                                        </p:tgtEl>
                                        <p:attrNameLst>
                                          <p:attrName>style.visibility</p:attrName>
                                        </p:attrNameLst>
                                      </p:cBhvr>
                                      <p:to>
                                        <p:strVal val="visible"/>
                                      </p:to>
                                    </p:set>
                                  </p:childTnLst>
                                </p:cTn>
                              </p:par>
                            </p:childTnLst>
                          </p:cTn>
                        </p:par>
                        <p:par>
                          <p:cTn id="36" fill="hold">
                            <p:stCondLst>
                              <p:cond delay="42000"/>
                            </p:stCondLst>
                            <p:childTnLst>
                              <p:par>
                                <p:cTn id="37" presetID="1" presetClass="entr" presetSubtype="0" fill="hold" grpId="0" nodeType="afterEffect">
                                  <p:stCondLst>
                                    <p:cond delay="6000"/>
                                  </p:stCondLst>
                                  <p:childTnLst>
                                    <p:set>
                                      <p:cBhvr>
                                        <p:cTn id="38" dur="1" fill="hold">
                                          <p:stCondLst>
                                            <p:cond delay="0"/>
                                          </p:stCondLst>
                                        </p:cTn>
                                        <p:tgtEl>
                                          <p:spTgt spid="12291">
                                            <p:txEl>
                                              <p:charRg st="146" end="1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3"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p:nvPr/>
        </p:nvSpPr>
        <p:spPr>
          <a:xfrm>
            <a:off x="609600" y="620713"/>
            <a:ext cx="8391525" cy="5616575"/>
          </a:xfrm>
          <a:prstGeom prst="rect">
            <a:avLst/>
          </a:prstGeom>
          <a:noFill/>
          <a:ln w="9525">
            <a:noFill/>
          </a:ln>
        </p:spPr>
        <p:txBody>
          <a:bodyPr lIns="92075" tIns="46038" rIns="92075" bIns="46038" anchor="t"/>
          <a:p>
            <a:pPr eaLnBrk="0" hangingPunct="0">
              <a:spcBef>
                <a:spcPct val="70000"/>
              </a:spcBef>
              <a:buClr>
                <a:schemeClr val="accent2"/>
              </a:buClr>
              <a:buFont typeface="Symbol" panose="05050102010706020507" pitchFamily="18" charset="2"/>
              <a:buChar char="¨"/>
            </a:pPr>
            <a:r>
              <a:rPr lang="en-US" altLang="en-US" sz="3200" b="1" u="none" dirty="0">
                <a:latin typeface="Times New Roman" panose="02020603050405020304" pitchFamily="18" charset="0"/>
              </a:rPr>
              <a:t>正规文法</a:t>
            </a:r>
            <a:r>
              <a:rPr lang="zh-CN" altLang="en-US" sz="3200" b="1" u="none" dirty="0">
                <a:latin typeface="Times New Roman" panose="02020603050405020304" pitchFamily="18" charset="0"/>
              </a:rPr>
              <a:t>：</a:t>
            </a:r>
            <a:endParaRPr lang="zh-CN" altLang="en-US" sz="3200" b="1" u="none" dirty="0">
              <a:latin typeface="Times New Roman" panose="02020603050405020304" pitchFamily="18" charset="0"/>
            </a:endParaRPr>
          </a:p>
          <a:p>
            <a:pPr lvl="1" indent="0" algn="l" eaLnBrk="0" hangingPunct="0"/>
            <a:r>
              <a:rPr lang="zh-CN" altLang="en-US" sz="3200" b="1" u="none" dirty="0">
                <a:latin typeface="Times New Roman" panose="02020603050405020304" pitchFamily="18" charset="0"/>
              </a:rPr>
              <a:t>  </a:t>
            </a:r>
            <a:r>
              <a:rPr lang="en-US" altLang="zh-CN" sz="3200" b="1" u="none" dirty="0">
                <a:latin typeface="Times New Roman" panose="02020603050405020304" pitchFamily="18" charset="0"/>
              </a:rPr>
              <a:t>1</a:t>
            </a:r>
            <a:r>
              <a:rPr lang="zh-CN" altLang="en-US" sz="3200" b="1" u="none" dirty="0">
                <a:latin typeface="Times New Roman" panose="02020603050405020304" pitchFamily="18" charset="0"/>
              </a:rPr>
              <a:t>）右线形文法</a:t>
            </a:r>
            <a:endParaRPr lang="en-US" altLang="zh-CN" sz="3200" b="1" u="none" dirty="0">
              <a:latin typeface="Times New Roman" panose="02020603050405020304" pitchFamily="18" charset="0"/>
            </a:endParaRPr>
          </a:p>
          <a:p>
            <a:pPr lvl="1" indent="0" algn="l" eaLnBrk="0" hangingPunct="0"/>
            <a:r>
              <a:rPr lang="zh-CN" altLang="en-US" sz="3200" b="1" u="none" dirty="0">
                <a:latin typeface="Times New Roman" panose="02020603050405020304" pitchFamily="18" charset="0"/>
              </a:rPr>
              <a:t>  产生式形如：</a:t>
            </a:r>
            <a:r>
              <a:rPr lang="zh-CN" altLang="en-US" sz="3200" b="1" u="none" dirty="0">
                <a:latin typeface="Times New Roman" panose="02020603050405020304" pitchFamily="18" charset="0"/>
                <a:sym typeface="Symbol" panose="05050102010706020507" pitchFamily="18" charset="2"/>
              </a:rPr>
              <a:t> </a:t>
            </a:r>
            <a:r>
              <a:rPr lang="en-US" altLang="zh-CN" sz="3200" b="1" u="none" dirty="0">
                <a:latin typeface="Times New Roman" panose="02020603050405020304" pitchFamily="18" charset="0"/>
                <a:sym typeface="Symbol" panose="05050102010706020507" pitchFamily="18" charset="2"/>
              </a:rPr>
              <a:t>A  B </a:t>
            </a:r>
            <a:r>
              <a:rPr lang="zh-CN" altLang="en-US" sz="3200" b="1" u="none" dirty="0">
                <a:latin typeface="Times New Roman" panose="02020603050405020304" pitchFamily="18" charset="0"/>
              </a:rPr>
              <a:t>或 </a:t>
            </a:r>
            <a:r>
              <a:rPr lang="en-US" altLang="zh-CN" sz="3200" b="1" u="none" dirty="0">
                <a:latin typeface="Times New Roman" panose="02020603050405020304" pitchFamily="18" charset="0"/>
                <a:sym typeface="Symbol" panose="05050102010706020507" pitchFamily="18" charset="2"/>
              </a:rPr>
              <a:t>A  </a:t>
            </a:r>
            <a:endParaRPr lang="en-US" altLang="zh-CN" sz="3200" b="1" u="none" dirty="0">
              <a:latin typeface="Times New Roman" panose="02020603050405020304" pitchFamily="18" charset="0"/>
            </a:endParaRPr>
          </a:p>
          <a:p>
            <a:pPr lvl="1" indent="0" algn="l" eaLnBrk="0" hangingPunct="0"/>
            <a:r>
              <a:rPr lang="en-US" altLang="zh-CN" sz="3200" b="1" u="none" dirty="0">
                <a:latin typeface="Times New Roman" panose="02020603050405020304" pitchFamily="18" charset="0"/>
              </a:rPr>
              <a:t>  </a:t>
            </a:r>
            <a:r>
              <a:rPr lang="zh-CN" altLang="en-US" sz="3200" b="1" u="none" dirty="0">
                <a:latin typeface="Times New Roman" panose="02020603050405020304" pitchFamily="18" charset="0"/>
              </a:rPr>
              <a:t>其中：</a:t>
            </a:r>
            <a:r>
              <a:rPr lang="zh-CN" altLang="en-US" sz="3200" b="1" u="none" dirty="0">
                <a:latin typeface="Times New Roman" panose="02020603050405020304" pitchFamily="18" charset="0"/>
                <a:sym typeface="Symbol" panose="05050102010706020507" pitchFamily="18" charset="2"/>
              </a:rPr>
              <a:t>  </a:t>
            </a:r>
            <a:r>
              <a:rPr lang="en-US" altLang="zh-CN" sz="3200" b="1" u="none" dirty="0">
                <a:latin typeface="Times New Roman" panose="02020603050405020304" pitchFamily="18" charset="0"/>
              </a:rPr>
              <a:t>V</a:t>
            </a:r>
            <a:r>
              <a:rPr lang="en-US" altLang="zh-CN" sz="3200" b="1" u="none" baseline="-25000" dirty="0">
                <a:latin typeface="Times New Roman" panose="02020603050405020304" pitchFamily="18" charset="0"/>
              </a:rPr>
              <a:t>T</a:t>
            </a:r>
            <a:r>
              <a:rPr lang="en-US" altLang="zh-CN" sz="3200" b="1" u="none" baseline="30000" dirty="0">
                <a:latin typeface="Times New Roman" panose="02020603050405020304" pitchFamily="18" charset="0"/>
              </a:rPr>
              <a:t>*</a:t>
            </a:r>
            <a:r>
              <a:rPr lang="zh-CN" altLang="en-US" sz="3200" b="1" u="none" dirty="0">
                <a:latin typeface="Times New Roman" panose="02020603050405020304" pitchFamily="18" charset="0"/>
              </a:rPr>
              <a:t>；</a:t>
            </a:r>
            <a:r>
              <a:rPr lang="en-US" altLang="zh-CN" sz="3200" b="1" u="none" dirty="0">
                <a:latin typeface="Times New Roman" panose="02020603050405020304" pitchFamily="18" charset="0"/>
                <a:sym typeface="Symbol" panose="05050102010706020507" pitchFamily="18" charset="2"/>
              </a:rPr>
              <a:t>A</a:t>
            </a:r>
            <a:r>
              <a:rPr lang="zh-CN" altLang="en-US" sz="3200" b="1" u="none" dirty="0">
                <a:latin typeface="Times New Roman" panose="02020603050405020304" pitchFamily="18" charset="0"/>
                <a:sym typeface="Symbol" panose="05050102010706020507" pitchFamily="18" charset="2"/>
              </a:rPr>
              <a:t>，</a:t>
            </a:r>
            <a:r>
              <a:rPr lang="en-US" altLang="zh-CN" sz="3200" b="1" u="none" dirty="0">
                <a:latin typeface="Times New Roman" panose="02020603050405020304" pitchFamily="18" charset="0"/>
                <a:sym typeface="Symbol" panose="05050102010706020507" pitchFamily="18" charset="2"/>
              </a:rPr>
              <a:t>B</a:t>
            </a:r>
            <a:r>
              <a:rPr lang="en-US" altLang="zh-CN" sz="3200" b="1" u="none" dirty="0">
                <a:latin typeface="Times New Roman" panose="02020603050405020304" pitchFamily="18" charset="0"/>
              </a:rPr>
              <a:t>V</a:t>
            </a:r>
            <a:r>
              <a:rPr lang="en-US" altLang="zh-CN" sz="3200" b="1" u="none" baseline="-25000" dirty="0">
                <a:latin typeface="Times New Roman" panose="02020603050405020304" pitchFamily="18" charset="0"/>
              </a:rPr>
              <a:t>N</a:t>
            </a:r>
            <a:endParaRPr lang="en-US" altLang="zh-CN" sz="3200" b="1" u="none" baseline="-25000" dirty="0">
              <a:latin typeface="Times New Roman" panose="02020603050405020304" pitchFamily="18" charset="0"/>
            </a:endParaRPr>
          </a:p>
          <a:p>
            <a:pPr lvl="1" indent="0" algn="l" eaLnBrk="0" hangingPunct="0"/>
            <a:endParaRPr lang="en-US" altLang="zh-CN" sz="3200" b="1" u="none" baseline="-25000" dirty="0">
              <a:latin typeface="Times New Roman" panose="02020603050405020304" pitchFamily="18" charset="0"/>
            </a:endParaRPr>
          </a:p>
          <a:p>
            <a:pPr eaLnBrk="0" hangingPunct="0"/>
            <a:r>
              <a:rPr lang="zh-CN" altLang="en-US" sz="3200" b="1" u="none" dirty="0">
                <a:latin typeface="Times New Roman" panose="02020603050405020304" pitchFamily="18" charset="0"/>
              </a:rPr>
              <a:t>      </a:t>
            </a:r>
            <a:r>
              <a:rPr lang="zh-CN" altLang="en-US" sz="3200" b="1" u="none" dirty="0">
                <a:solidFill>
                  <a:srgbClr val="3366CC"/>
                </a:solidFill>
                <a:latin typeface="Times New Roman" panose="02020603050405020304" pitchFamily="18" charset="0"/>
              </a:rPr>
              <a:t> </a:t>
            </a:r>
            <a:r>
              <a:rPr lang="en-US" altLang="zh-CN" sz="3200" b="1" u="none" dirty="0">
                <a:solidFill>
                  <a:srgbClr val="3366CC"/>
                </a:solidFill>
                <a:latin typeface="Times New Roman" panose="02020603050405020304" pitchFamily="18" charset="0"/>
              </a:rPr>
              <a:t>2</a:t>
            </a:r>
            <a:r>
              <a:rPr lang="zh-CN" altLang="en-US" sz="3200" b="1" u="none" dirty="0">
                <a:solidFill>
                  <a:srgbClr val="3366CC"/>
                </a:solidFill>
                <a:latin typeface="Times New Roman" panose="02020603050405020304" pitchFamily="18" charset="0"/>
              </a:rPr>
              <a:t>）左线形文法</a:t>
            </a:r>
            <a:endParaRPr lang="en-US" altLang="zh-CN" sz="3200" b="1" u="none" dirty="0">
              <a:solidFill>
                <a:srgbClr val="3366CC"/>
              </a:solidFill>
              <a:latin typeface="Times New Roman" panose="02020603050405020304" pitchFamily="18" charset="0"/>
            </a:endParaRPr>
          </a:p>
          <a:p>
            <a:pPr eaLnBrk="0" hangingPunct="0"/>
            <a:r>
              <a:rPr lang="en-US" altLang="zh-CN" sz="3200" b="1" u="none" dirty="0">
                <a:solidFill>
                  <a:srgbClr val="3366CC"/>
                </a:solidFill>
                <a:latin typeface="Times New Roman" panose="02020603050405020304" pitchFamily="18" charset="0"/>
              </a:rPr>
              <a:t>       </a:t>
            </a:r>
            <a:r>
              <a:rPr lang="zh-CN" altLang="en-US" sz="3200" b="1" u="none" dirty="0">
                <a:solidFill>
                  <a:srgbClr val="3366CC"/>
                </a:solidFill>
                <a:latin typeface="Times New Roman" panose="02020603050405020304" pitchFamily="18" charset="0"/>
              </a:rPr>
              <a:t>产生式形如：</a:t>
            </a:r>
            <a:r>
              <a:rPr lang="zh-CN" altLang="en-US" sz="3200" b="1" u="none" dirty="0">
                <a:solidFill>
                  <a:srgbClr val="3366CC"/>
                </a:solidFill>
                <a:latin typeface="Times New Roman" panose="02020603050405020304" pitchFamily="18" charset="0"/>
                <a:sym typeface="Symbol" panose="05050102010706020507" pitchFamily="18" charset="2"/>
              </a:rPr>
              <a:t> </a:t>
            </a:r>
            <a:r>
              <a:rPr lang="en-US" altLang="zh-CN" sz="3200" b="1" u="none" dirty="0">
                <a:solidFill>
                  <a:srgbClr val="3366CC"/>
                </a:solidFill>
                <a:latin typeface="Times New Roman" panose="02020603050405020304" pitchFamily="18" charset="0"/>
                <a:sym typeface="Symbol" panose="05050102010706020507" pitchFamily="18" charset="2"/>
              </a:rPr>
              <a:t>A  B </a:t>
            </a:r>
            <a:r>
              <a:rPr lang="zh-CN" altLang="en-US" sz="3200" b="1" u="none" dirty="0">
                <a:solidFill>
                  <a:srgbClr val="3366CC"/>
                </a:solidFill>
                <a:latin typeface="Times New Roman" panose="02020603050405020304" pitchFamily="18" charset="0"/>
              </a:rPr>
              <a:t>或 </a:t>
            </a:r>
            <a:r>
              <a:rPr lang="en-US" altLang="zh-CN" sz="3200" b="1" u="none" dirty="0">
                <a:solidFill>
                  <a:srgbClr val="3366CC"/>
                </a:solidFill>
                <a:latin typeface="Times New Roman" panose="02020603050405020304" pitchFamily="18" charset="0"/>
                <a:sym typeface="Symbol" panose="05050102010706020507" pitchFamily="18" charset="2"/>
              </a:rPr>
              <a:t>A  </a:t>
            </a:r>
            <a:endParaRPr lang="en-US" altLang="zh-CN" sz="3200" b="1" u="none" dirty="0">
              <a:solidFill>
                <a:srgbClr val="3366CC"/>
              </a:solidFill>
              <a:latin typeface="Times New Roman" panose="02020603050405020304" pitchFamily="18" charset="0"/>
            </a:endParaRPr>
          </a:p>
          <a:p>
            <a:pPr lvl="1" indent="0" algn="l" eaLnBrk="0" hangingPunct="0"/>
            <a:r>
              <a:rPr lang="en-US" altLang="zh-CN" sz="3200" b="1" u="none" dirty="0">
                <a:solidFill>
                  <a:srgbClr val="3366CC"/>
                </a:solidFill>
                <a:latin typeface="Times New Roman" panose="02020603050405020304" pitchFamily="18" charset="0"/>
              </a:rPr>
              <a:t>  </a:t>
            </a:r>
            <a:r>
              <a:rPr lang="zh-CN" altLang="en-US" sz="3200" b="1" u="none" dirty="0">
                <a:solidFill>
                  <a:srgbClr val="3366CC"/>
                </a:solidFill>
                <a:latin typeface="Times New Roman" panose="02020603050405020304" pitchFamily="18" charset="0"/>
              </a:rPr>
              <a:t>其中：</a:t>
            </a:r>
            <a:r>
              <a:rPr lang="zh-CN" altLang="en-US" sz="3200" b="1" u="none" dirty="0">
                <a:solidFill>
                  <a:srgbClr val="3366CC"/>
                </a:solidFill>
                <a:latin typeface="Times New Roman" panose="02020603050405020304" pitchFamily="18" charset="0"/>
                <a:sym typeface="Symbol" panose="05050102010706020507" pitchFamily="18" charset="2"/>
              </a:rPr>
              <a:t>  </a:t>
            </a:r>
            <a:r>
              <a:rPr lang="en-US" altLang="zh-CN" sz="3200" b="1" u="none" dirty="0">
                <a:solidFill>
                  <a:srgbClr val="3366CC"/>
                </a:solidFill>
                <a:latin typeface="Times New Roman" panose="02020603050405020304" pitchFamily="18" charset="0"/>
              </a:rPr>
              <a:t>V</a:t>
            </a:r>
            <a:r>
              <a:rPr lang="en-US" altLang="zh-CN" sz="3200" b="1" u="none" baseline="-25000" dirty="0">
                <a:solidFill>
                  <a:srgbClr val="3366CC"/>
                </a:solidFill>
                <a:latin typeface="Times New Roman" panose="02020603050405020304" pitchFamily="18" charset="0"/>
              </a:rPr>
              <a:t>T</a:t>
            </a:r>
            <a:r>
              <a:rPr lang="en-US" altLang="zh-CN" sz="3200" b="1" u="none" baseline="30000" dirty="0">
                <a:solidFill>
                  <a:srgbClr val="3366CC"/>
                </a:solidFill>
                <a:latin typeface="Times New Roman" panose="02020603050405020304" pitchFamily="18" charset="0"/>
              </a:rPr>
              <a:t>*</a:t>
            </a:r>
            <a:r>
              <a:rPr lang="zh-CN" altLang="en-US" sz="3200" b="1" u="none" dirty="0">
                <a:solidFill>
                  <a:srgbClr val="3366CC"/>
                </a:solidFill>
                <a:latin typeface="Times New Roman" panose="02020603050405020304" pitchFamily="18" charset="0"/>
              </a:rPr>
              <a:t>；</a:t>
            </a:r>
            <a:r>
              <a:rPr lang="en-US" altLang="zh-CN" sz="3200" b="1" u="none" dirty="0">
                <a:solidFill>
                  <a:srgbClr val="3366CC"/>
                </a:solidFill>
                <a:latin typeface="Times New Roman" panose="02020603050405020304" pitchFamily="18" charset="0"/>
                <a:sym typeface="Symbol" panose="05050102010706020507" pitchFamily="18" charset="2"/>
              </a:rPr>
              <a:t>A</a:t>
            </a:r>
            <a:r>
              <a:rPr lang="zh-CN" altLang="en-US" sz="3200" b="1" u="none" dirty="0">
                <a:solidFill>
                  <a:srgbClr val="3366CC"/>
                </a:solidFill>
                <a:latin typeface="Times New Roman" panose="02020603050405020304" pitchFamily="18" charset="0"/>
                <a:sym typeface="Symbol" panose="05050102010706020507" pitchFamily="18" charset="2"/>
              </a:rPr>
              <a:t>，</a:t>
            </a:r>
            <a:r>
              <a:rPr lang="en-US" altLang="zh-CN" sz="3200" b="1" u="none" dirty="0">
                <a:solidFill>
                  <a:srgbClr val="3366CC"/>
                </a:solidFill>
                <a:latin typeface="Times New Roman" panose="02020603050405020304" pitchFamily="18" charset="0"/>
                <a:sym typeface="Symbol" panose="05050102010706020507" pitchFamily="18" charset="2"/>
              </a:rPr>
              <a:t>B</a:t>
            </a:r>
            <a:r>
              <a:rPr lang="en-US" altLang="zh-CN" sz="3200" b="1" u="none" dirty="0">
                <a:solidFill>
                  <a:srgbClr val="3366CC"/>
                </a:solidFill>
                <a:latin typeface="Times New Roman" panose="02020603050405020304" pitchFamily="18" charset="0"/>
              </a:rPr>
              <a:t>V</a:t>
            </a:r>
            <a:r>
              <a:rPr lang="en-US" altLang="zh-CN" sz="3200" b="1" u="none" baseline="-25000" dirty="0">
                <a:solidFill>
                  <a:srgbClr val="3366CC"/>
                </a:solidFill>
                <a:latin typeface="Times New Roman" panose="02020603050405020304" pitchFamily="18" charset="0"/>
              </a:rPr>
              <a:t>N</a:t>
            </a:r>
            <a:endParaRPr lang="en-US" altLang="zh-CN" sz="3200" b="1" u="none" dirty="0">
              <a:solidFill>
                <a:srgbClr val="3366CC"/>
              </a:solidFill>
              <a:latin typeface="Times New Roman" panose="02020603050405020304" pitchFamily="18"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0">
                                            <p:txEl>
                                              <p:charRg st="0" end="6"/>
                                            </p:txEl>
                                          </p:spTgt>
                                        </p:tgtEl>
                                        <p:attrNameLst>
                                          <p:attrName>style.visibility</p:attrName>
                                        </p:attrNameLst>
                                      </p:cBhvr>
                                      <p:to>
                                        <p:strVal val="visible"/>
                                      </p:to>
                                    </p:set>
                                    <p:anim calcmode="lin" valueType="num">
                                      <p:cBhvr additive="base">
                                        <p:cTn id="7" dur="500" fill="hold"/>
                                        <p:tgtEl>
                                          <p:spTgt spid="165890">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0">
                                            <p:txEl>
                                              <p:charRg st="0"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5890">
                                            <p:txEl>
                                              <p:charRg st="6" end="16"/>
                                            </p:txEl>
                                          </p:spTgt>
                                        </p:tgtEl>
                                        <p:attrNameLst>
                                          <p:attrName>style.visibility</p:attrName>
                                        </p:attrNameLst>
                                      </p:cBhvr>
                                      <p:to>
                                        <p:strVal val="visible"/>
                                      </p:to>
                                    </p:set>
                                    <p:anim calcmode="lin" valueType="num">
                                      <p:cBhvr additive="base">
                                        <p:cTn id="11" dur="500" fill="hold"/>
                                        <p:tgtEl>
                                          <p:spTgt spid="165890">
                                            <p:txEl>
                                              <p:charRg st="6" end="1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5890">
                                            <p:txEl>
                                              <p:charRg st="6" end="16"/>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5890">
                                            <p:txEl>
                                              <p:charRg st="16" end="40"/>
                                            </p:txEl>
                                          </p:spTgt>
                                        </p:tgtEl>
                                        <p:attrNameLst>
                                          <p:attrName>style.visibility</p:attrName>
                                        </p:attrNameLst>
                                      </p:cBhvr>
                                      <p:to>
                                        <p:strVal val="visible"/>
                                      </p:to>
                                    </p:set>
                                    <p:anim calcmode="lin" valueType="num">
                                      <p:cBhvr additive="base">
                                        <p:cTn id="15" dur="500" fill="hold"/>
                                        <p:tgtEl>
                                          <p:spTgt spid="165890">
                                            <p:txEl>
                                              <p:charRg st="16" end="4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5890">
                                            <p:txEl>
                                              <p:charRg st="16" end="4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5890">
                                            <p:txEl>
                                              <p:charRg st="40" end="60"/>
                                            </p:txEl>
                                          </p:spTgt>
                                        </p:tgtEl>
                                        <p:attrNameLst>
                                          <p:attrName>style.visibility</p:attrName>
                                        </p:attrNameLst>
                                      </p:cBhvr>
                                      <p:to>
                                        <p:strVal val="visible"/>
                                      </p:to>
                                    </p:set>
                                    <p:anim calcmode="lin" valueType="num">
                                      <p:cBhvr additive="base">
                                        <p:cTn id="19" dur="500" fill="hold"/>
                                        <p:tgtEl>
                                          <p:spTgt spid="165890">
                                            <p:txEl>
                                              <p:charRg st="40" end="6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5890">
                                            <p:txEl>
                                              <p:charRg st="40" end="6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5890">
                                            <p:txEl>
                                              <p:charRg st="61" end="76"/>
                                            </p:txEl>
                                          </p:spTgt>
                                        </p:tgtEl>
                                        <p:attrNameLst>
                                          <p:attrName>style.visibility</p:attrName>
                                        </p:attrNameLst>
                                      </p:cBhvr>
                                      <p:to>
                                        <p:strVal val="visible"/>
                                      </p:to>
                                    </p:set>
                                    <p:anim calcmode="lin" valueType="num">
                                      <p:cBhvr additive="base">
                                        <p:cTn id="25" dur="500" fill="hold"/>
                                        <p:tgtEl>
                                          <p:spTgt spid="165890">
                                            <p:txEl>
                                              <p:charRg st="61" end="7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890">
                                            <p:txEl>
                                              <p:charRg st="61" end="7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5890">
                                            <p:txEl>
                                              <p:charRg st="76" end="105"/>
                                            </p:txEl>
                                          </p:spTgt>
                                        </p:tgtEl>
                                        <p:attrNameLst>
                                          <p:attrName>style.visibility</p:attrName>
                                        </p:attrNameLst>
                                      </p:cBhvr>
                                      <p:to>
                                        <p:strVal val="visible"/>
                                      </p:to>
                                    </p:set>
                                    <p:anim calcmode="lin" valueType="num">
                                      <p:cBhvr additive="base">
                                        <p:cTn id="31" dur="500" fill="hold"/>
                                        <p:tgtEl>
                                          <p:spTgt spid="165890">
                                            <p:txEl>
                                              <p:charRg st="76" end="1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5890">
                                            <p:txEl>
                                              <p:charRg st="76" end="10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5890">
                                            <p:txEl>
                                              <p:charRg st="105" end="125"/>
                                            </p:txEl>
                                          </p:spTgt>
                                        </p:tgtEl>
                                        <p:attrNameLst>
                                          <p:attrName>style.visibility</p:attrName>
                                        </p:attrNameLst>
                                      </p:cBhvr>
                                      <p:to>
                                        <p:strVal val="visible"/>
                                      </p:to>
                                    </p:set>
                                    <p:anim calcmode="lin" valueType="num">
                                      <p:cBhvr additive="base">
                                        <p:cTn id="35" dur="500" fill="hold"/>
                                        <p:tgtEl>
                                          <p:spTgt spid="165890">
                                            <p:txEl>
                                              <p:charRg st="105" end="12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5890">
                                            <p:txEl>
                                              <p:charRg st="105" end="12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890">
                                            <p:txEl>
                                              <p:charRg st="61" end="7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5890">
                                            <p:txEl>
                                              <p:charRg st="76" end="10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890">
                                            <p:txEl>
                                              <p:charRg st="105"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67586" name="Rectangle 2"/>
          <p:cNvSpPr>
            <a:spLocks noGrp="1"/>
          </p:cNvSpPr>
          <p:nvPr>
            <p:ph type="title"/>
          </p:nvPr>
        </p:nvSpPr>
        <p:spPr>
          <a:xfrm>
            <a:off x="107950" y="188913"/>
            <a:ext cx="8807450" cy="854075"/>
          </a:xfrm>
        </p:spPr>
        <p:txBody>
          <a:bodyPr vert="horz" wrap="square" lIns="91440" tIns="45720" rIns="91440" bIns="45720" anchor="b"/>
          <a:p>
            <a:pPr eaLnBrk="1" hangingPunct="1"/>
            <a:r>
              <a:rPr lang="en-US" altLang="zh-CN" sz="3800" b="1" dirty="0"/>
              <a:t>3.3.4 </a:t>
            </a:r>
            <a:r>
              <a:rPr lang="zh-CN" altLang="en-US" sz="3800" b="1" dirty="0"/>
              <a:t>正规文法与有限自动机的等价性</a:t>
            </a:r>
            <a:endParaRPr lang="zh-CN" altLang="en-US" b="1" dirty="0">
              <a:latin typeface="宋体" panose="02010600030101010101" pitchFamily="2" charset="-122"/>
            </a:endParaRPr>
          </a:p>
        </p:txBody>
      </p:sp>
      <p:sp>
        <p:nvSpPr>
          <p:cNvPr id="91139" name="Rectangle 3"/>
          <p:cNvSpPr>
            <a:spLocks noGrp="1"/>
          </p:cNvSpPr>
          <p:nvPr>
            <p:ph idx="1"/>
          </p:nvPr>
        </p:nvSpPr>
        <p:spPr>
          <a:xfrm>
            <a:off x="179388" y="1752600"/>
            <a:ext cx="8785225" cy="4419600"/>
          </a:xfrm>
        </p:spPr>
        <p:txBody>
          <a:bodyPr vert="horz" wrap="square" lIns="91440" tIns="45720" rIns="91440" bIns="45720" anchor="t"/>
          <a:p>
            <a:pPr eaLnBrk="1" hangingPunct="1"/>
            <a:r>
              <a:rPr lang="zh-CN" altLang="en-US" b="1" dirty="0"/>
              <a:t>定理：</a:t>
            </a:r>
            <a:endParaRPr lang="zh-CN" altLang="en-US" b="1" dirty="0"/>
          </a:p>
          <a:p>
            <a:pPr eaLnBrk="1" hangingPunct="1">
              <a:spcBef>
                <a:spcPct val="40000"/>
              </a:spcBef>
              <a:buNone/>
            </a:pPr>
            <a:r>
              <a:rPr lang="zh-CN" altLang="en-US" b="1" dirty="0"/>
              <a:t> </a:t>
            </a:r>
            <a:r>
              <a:rPr lang="en-US" altLang="zh-CN" b="1" dirty="0"/>
              <a:t>1.</a:t>
            </a:r>
            <a:r>
              <a:rPr lang="zh-CN" altLang="en-US" b="1" dirty="0"/>
              <a:t>对每一个右线性正规文法</a:t>
            </a:r>
            <a:r>
              <a:rPr lang="en-US" altLang="zh-CN" b="1" dirty="0"/>
              <a:t>G</a:t>
            </a:r>
            <a:r>
              <a:rPr lang="zh-CN" altLang="en-US" b="1" dirty="0"/>
              <a:t>或左线性正规文法</a:t>
            </a:r>
            <a:r>
              <a:rPr lang="en-US" altLang="zh-CN" b="1" dirty="0"/>
              <a:t>G</a:t>
            </a:r>
            <a:r>
              <a:rPr lang="zh-CN" altLang="en-US" b="1" dirty="0"/>
              <a:t>，都存在一个有限自动机</a:t>
            </a:r>
            <a:r>
              <a:rPr lang="en-US" altLang="zh-CN" b="1" dirty="0"/>
              <a:t>(FA) M</a:t>
            </a:r>
            <a:r>
              <a:rPr lang="zh-CN" altLang="en-US" b="1" dirty="0"/>
              <a:t>，使得</a:t>
            </a:r>
            <a:r>
              <a:rPr lang="en-US" altLang="zh-CN" b="1" dirty="0"/>
              <a:t>L(M)</a:t>
            </a:r>
            <a:r>
              <a:rPr lang="zh-CN" altLang="en-US" b="1" dirty="0"/>
              <a:t>＝</a:t>
            </a:r>
            <a:r>
              <a:rPr lang="en-US" altLang="zh-CN" b="1" dirty="0"/>
              <a:t>L(G)</a:t>
            </a:r>
            <a:r>
              <a:rPr lang="zh-CN" altLang="en-US" b="1" dirty="0"/>
              <a:t>。</a:t>
            </a:r>
            <a:endParaRPr lang="zh-CN" altLang="en-US" b="1" dirty="0"/>
          </a:p>
          <a:p>
            <a:pPr eaLnBrk="1" hangingPunct="1">
              <a:spcBef>
                <a:spcPct val="40000"/>
              </a:spcBef>
              <a:buNone/>
            </a:pPr>
            <a:r>
              <a:rPr lang="zh-CN" altLang="en-US" b="1" dirty="0"/>
              <a:t> </a:t>
            </a:r>
            <a:r>
              <a:rPr lang="en-US" altLang="zh-CN" b="1" dirty="0"/>
              <a:t>2.</a:t>
            </a:r>
            <a:r>
              <a:rPr lang="zh-CN" altLang="en-US" b="1" dirty="0"/>
              <a:t>对每一个</a:t>
            </a:r>
            <a:r>
              <a:rPr lang="en-US" altLang="zh-CN" b="1" dirty="0"/>
              <a:t>FA M</a:t>
            </a:r>
            <a:r>
              <a:rPr lang="zh-CN" altLang="en-US" b="1" dirty="0"/>
              <a:t>，都存在一个右线性正规文法</a:t>
            </a:r>
            <a:r>
              <a:rPr lang="en-US" altLang="zh-CN" b="1" dirty="0"/>
              <a:t>G</a:t>
            </a:r>
            <a:r>
              <a:rPr lang="en-US" altLang="zh-CN" b="1" baseline="-25000" dirty="0"/>
              <a:t>R</a:t>
            </a:r>
            <a:r>
              <a:rPr lang="zh-CN" altLang="en-US" b="1" dirty="0"/>
              <a:t>和左线性正规文法</a:t>
            </a:r>
            <a:r>
              <a:rPr lang="en-US" altLang="zh-CN" b="1" dirty="0"/>
              <a:t>G</a:t>
            </a:r>
            <a:r>
              <a:rPr lang="en-US" altLang="zh-CN" b="1" baseline="-25000" dirty="0"/>
              <a:t>L</a:t>
            </a:r>
            <a:r>
              <a:rPr lang="zh-CN" altLang="en-US" b="1" dirty="0"/>
              <a:t>，使得</a:t>
            </a:r>
            <a:r>
              <a:rPr lang="en-US" altLang="zh-CN" b="1" dirty="0"/>
              <a:t>L(M)</a:t>
            </a:r>
            <a:r>
              <a:rPr lang="zh-CN" altLang="en-US" b="1" dirty="0"/>
              <a:t>＝</a:t>
            </a:r>
            <a:r>
              <a:rPr lang="en-US" altLang="zh-CN" b="1" dirty="0"/>
              <a:t>L(G</a:t>
            </a:r>
            <a:r>
              <a:rPr lang="en-US" altLang="zh-CN" b="1" baseline="-25000" dirty="0"/>
              <a:t>R</a:t>
            </a:r>
            <a:r>
              <a:rPr lang="en-US" altLang="zh-CN" b="1" dirty="0"/>
              <a:t>)</a:t>
            </a:r>
            <a:r>
              <a:rPr lang="zh-CN" altLang="en-US" b="1" dirty="0"/>
              <a:t>＝</a:t>
            </a:r>
            <a:r>
              <a:rPr lang="en-US" altLang="zh-CN" b="1" dirty="0"/>
              <a:t>L(G</a:t>
            </a:r>
            <a:r>
              <a:rPr lang="en-US" altLang="zh-CN" b="1" baseline="-25000" dirty="0"/>
              <a:t>L</a:t>
            </a:r>
            <a:r>
              <a:rPr lang="en-US" altLang="zh-CN" b="1" dirty="0"/>
              <a:t>)</a:t>
            </a:r>
            <a:r>
              <a:rPr lang="zh-CN" altLang="en-US" b="1" dirty="0"/>
              <a:t>。</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charRg st="0" end="4"/>
                                            </p:txEl>
                                          </p:spTgt>
                                        </p:tgtEl>
                                        <p:attrNameLst>
                                          <p:attrName>style.visibility</p:attrName>
                                        </p:attrNameLst>
                                      </p:cBhvr>
                                      <p:to>
                                        <p:strVal val="visible"/>
                                      </p:to>
                                    </p:set>
                                    <p:animEffect transition="in" filter="wipe(left)">
                                      <p:cBhvr>
                                        <p:cTn id="7" dur="500"/>
                                        <p:tgtEl>
                                          <p:spTgt spid="91139">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charRg st="4" end="59"/>
                                            </p:txEl>
                                          </p:spTgt>
                                        </p:tgtEl>
                                        <p:attrNameLst>
                                          <p:attrName>style.visibility</p:attrName>
                                        </p:attrNameLst>
                                      </p:cBhvr>
                                      <p:to>
                                        <p:strVal val="visible"/>
                                      </p:to>
                                    </p:set>
                                    <p:animEffect transition="in" filter="wipe(left)">
                                      <p:cBhvr>
                                        <p:cTn id="12" dur="500"/>
                                        <p:tgtEl>
                                          <p:spTgt spid="91139">
                                            <p:txEl>
                                              <p:charRg st="4"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39">
                                            <p:txEl>
                                              <p:charRg st="59" end="116"/>
                                            </p:txEl>
                                          </p:spTgt>
                                        </p:tgtEl>
                                        <p:attrNameLst>
                                          <p:attrName>style.visibility</p:attrName>
                                        </p:attrNameLst>
                                      </p:cBhvr>
                                      <p:to>
                                        <p:strVal val="visible"/>
                                      </p:to>
                                    </p:set>
                                    <p:animEffect transition="in" filter="wipe(left)">
                                      <p:cBhvr>
                                        <p:cTn id="17" dur="500"/>
                                        <p:tgtEl>
                                          <p:spTgt spid="91139">
                                            <p:txEl>
                                              <p:charRg st="59"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46083" name="Rectangle 3"/>
          <p:cNvSpPr>
            <a:spLocks noGrp="1"/>
          </p:cNvSpPr>
          <p:nvPr>
            <p:ph idx="1"/>
          </p:nvPr>
        </p:nvSpPr>
        <p:spPr>
          <a:xfrm>
            <a:off x="609600" y="381000"/>
            <a:ext cx="8077200" cy="5867400"/>
          </a:xfrm>
        </p:spPr>
        <p:txBody>
          <a:bodyPr vert="horz" wrap="square" lIns="91440" tIns="45720" rIns="91440" bIns="45720" anchor="t"/>
          <a:p>
            <a:pPr eaLnBrk="1" hangingPunct="1"/>
            <a:r>
              <a:rPr lang="zh-CN" altLang="en-US" b="1" dirty="0">
                <a:latin typeface="宋体" panose="02010600030101010101" pitchFamily="2" charset="-122"/>
              </a:rPr>
              <a:t>证明： </a:t>
            </a:r>
            <a:endParaRPr lang="zh-CN" altLang="en-US" b="1" dirty="0">
              <a:latin typeface="宋体" panose="02010600030101010101" pitchFamily="2" charset="-122"/>
            </a:endParaRPr>
          </a:p>
          <a:p>
            <a:pPr eaLnBrk="1" hangingPunct="1">
              <a:buNone/>
            </a:pPr>
            <a:r>
              <a:rPr lang="zh-CN" altLang="en-US" b="1" dirty="0">
                <a:latin typeface="宋体" panose="02010600030101010101" pitchFamily="2" charset="-122"/>
              </a:rPr>
              <a:t> </a:t>
            </a:r>
            <a:r>
              <a:rPr lang="en-US" altLang="zh-CN" b="1" dirty="0">
                <a:latin typeface="宋体" panose="02010600030101010101" pitchFamily="2" charset="-122"/>
              </a:rPr>
              <a:t>1. </a:t>
            </a:r>
            <a:r>
              <a:rPr lang="zh-CN" altLang="en-US" b="1" dirty="0"/>
              <a:t>对每一个右线性正规文法</a:t>
            </a:r>
            <a:r>
              <a:rPr lang="en-US" altLang="zh-CN" b="1" dirty="0"/>
              <a:t>G</a:t>
            </a:r>
            <a:r>
              <a:rPr lang="zh-CN" altLang="en-US" b="1" dirty="0"/>
              <a:t>或左线性正规文法</a:t>
            </a:r>
            <a:r>
              <a:rPr lang="en-US" altLang="zh-CN" b="1" dirty="0"/>
              <a:t>G</a:t>
            </a:r>
            <a:r>
              <a:rPr lang="zh-CN" altLang="en-US" b="1" dirty="0"/>
              <a:t>，都构造一个有限自动机（</a:t>
            </a:r>
            <a:r>
              <a:rPr lang="en-US" altLang="zh-CN" b="1" dirty="0"/>
              <a:t>FA</a:t>
            </a:r>
            <a:r>
              <a:rPr lang="zh-CN" altLang="en-US" b="1" dirty="0"/>
              <a:t>） </a:t>
            </a:r>
            <a:r>
              <a:rPr lang="en-US" altLang="zh-CN" b="1" dirty="0"/>
              <a:t>M</a:t>
            </a:r>
            <a:r>
              <a:rPr lang="zh-CN" altLang="en-US" b="1" dirty="0"/>
              <a:t>，使得</a:t>
            </a:r>
            <a:r>
              <a:rPr lang="en-US" altLang="zh-CN" b="1" dirty="0"/>
              <a:t>L(M)</a:t>
            </a:r>
            <a:r>
              <a:rPr lang="zh-CN" altLang="en-US" b="1" dirty="0"/>
              <a:t>＝</a:t>
            </a:r>
            <a:r>
              <a:rPr lang="en-US" altLang="zh-CN" b="1" dirty="0"/>
              <a:t>L(G)</a:t>
            </a:r>
            <a:r>
              <a:rPr lang="zh-CN" altLang="en-US" b="1" dirty="0"/>
              <a:t>。</a:t>
            </a:r>
            <a:endParaRPr lang="zh-CN" altLang="en-US" b="1" dirty="0"/>
          </a:p>
          <a:p>
            <a:pPr marL="1028700" lvl="1" indent="-571500" eaLnBrk="1" hangingPunct="1">
              <a:spcBef>
                <a:spcPct val="50000"/>
              </a:spcBef>
              <a:buNone/>
            </a:pPr>
            <a:r>
              <a:rPr lang="en-US" altLang="zh-CN" b="1" dirty="0"/>
              <a:t>(1) </a:t>
            </a:r>
            <a:r>
              <a:rPr lang="zh-CN" altLang="en-US" sz="3000" b="1" dirty="0"/>
              <a:t>设右线性正规文法</a:t>
            </a:r>
            <a:r>
              <a:rPr lang="en-US" altLang="zh-CN" sz="3000" b="1" dirty="0"/>
              <a:t>G=&lt;V</a:t>
            </a:r>
            <a:r>
              <a:rPr lang="en-US" altLang="zh-CN" sz="3000" b="1" baseline="-25000" dirty="0"/>
              <a:t>T</a:t>
            </a:r>
            <a:r>
              <a:rPr lang="en-US" altLang="zh-CN" sz="3000" b="1" dirty="0"/>
              <a:t>, V</a:t>
            </a:r>
            <a:r>
              <a:rPr lang="en-US" altLang="zh-CN" sz="3000" b="1" baseline="-25000" dirty="0"/>
              <a:t>N</a:t>
            </a:r>
            <a:r>
              <a:rPr lang="en-US" altLang="zh-CN" sz="3000" b="1" dirty="0"/>
              <a:t>, S, P &gt;</a:t>
            </a:r>
            <a:r>
              <a:rPr lang="zh-CN" altLang="en-US" sz="3000" b="1" dirty="0"/>
              <a:t>。将</a:t>
            </a:r>
            <a:r>
              <a:rPr lang="en-US" altLang="zh-CN" sz="3000" b="1" dirty="0"/>
              <a:t>V</a:t>
            </a:r>
            <a:r>
              <a:rPr lang="en-US" altLang="zh-CN" sz="3000" b="1" baseline="-25000" dirty="0"/>
              <a:t>N</a:t>
            </a:r>
            <a:r>
              <a:rPr lang="zh-CN" altLang="en-US" sz="3000" b="1" dirty="0"/>
              <a:t>中的每一非终结符号视为状态符号，并增加一个新的终结状态符号</a:t>
            </a:r>
            <a:r>
              <a:rPr lang="en-US" altLang="zh-CN" sz="3000" b="1" dirty="0"/>
              <a:t>f</a:t>
            </a:r>
            <a:r>
              <a:rPr lang="zh-CN" altLang="en-US" sz="3000" b="1" dirty="0"/>
              <a:t>，</a:t>
            </a:r>
            <a:r>
              <a:rPr lang="en-US" altLang="zh-CN" sz="3000" b="1" dirty="0"/>
              <a:t>f</a:t>
            </a:r>
            <a:r>
              <a:rPr lang="en-US" altLang="zh-CN" sz="3000" b="1" dirty="0">
                <a:sym typeface="Symbol" panose="05050102010706020507" pitchFamily="18" charset="2"/>
              </a:rPr>
              <a:t></a:t>
            </a:r>
            <a:r>
              <a:rPr lang="en-US" altLang="zh-CN" sz="3000" b="1" dirty="0"/>
              <a:t>V</a:t>
            </a:r>
            <a:r>
              <a:rPr lang="en-US" altLang="zh-CN" sz="3000" b="1" baseline="-25000" dirty="0"/>
              <a:t>N</a:t>
            </a:r>
            <a:r>
              <a:rPr lang="zh-CN" altLang="en-US" sz="3000" b="1" dirty="0"/>
              <a:t>。</a:t>
            </a:r>
            <a:endParaRPr lang="zh-CN" altLang="en-US" sz="3000" b="1" dirty="0"/>
          </a:p>
          <a:p>
            <a:pPr marL="1028700" lvl="1" indent="-571500" eaLnBrk="1" hangingPunct="1">
              <a:spcBef>
                <a:spcPct val="50000"/>
              </a:spcBef>
              <a:buNone/>
            </a:pPr>
            <a:r>
              <a:rPr lang="zh-CN" altLang="en-US" sz="3000" b="1" dirty="0"/>
              <a:t>     令</a:t>
            </a:r>
            <a:r>
              <a:rPr lang="en-US" altLang="zh-CN" sz="3000" b="1" dirty="0"/>
              <a:t>M=&lt;V</a:t>
            </a:r>
            <a:r>
              <a:rPr lang="en-US" altLang="zh-CN" sz="3000" b="1" baseline="-25000" dirty="0"/>
              <a:t>N</a:t>
            </a:r>
            <a:r>
              <a:rPr lang="en-US" altLang="zh-CN" sz="3000" b="1" dirty="0">
                <a:latin typeface="宋体" panose="02010600030101010101" pitchFamily="2" charset="-122"/>
              </a:rPr>
              <a:t>∪</a:t>
            </a:r>
            <a:r>
              <a:rPr lang="en-US" altLang="zh-CN" sz="3000" b="1" dirty="0"/>
              <a:t>{f}, V</a:t>
            </a:r>
            <a:r>
              <a:rPr lang="en-US" altLang="zh-CN" sz="3000" b="1" baseline="-25000" dirty="0"/>
              <a:t>T</a:t>
            </a:r>
            <a:r>
              <a:rPr lang="en-US" altLang="zh-CN" sz="3000" b="1" dirty="0"/>
              <a:t>, </a:t>
            </a:r>
            <a:r>
              <a:rPr lang="en-US" altLang="zh-CN" sz="3000" b="1" dirty="0">
                <a:sym typeface="Symbol" panose="05050102010706020507" pitchFamily="18" charset="2"/>
              </a:rPr>
              <a:t></a:t>
            </a:r>
            <a:r>
              <a:rPr lang="en-US" altLang="zh-CN" sz="3000" b="1" dirty="0"/>
              <a:t>, S, {f}&gt;</a:t>
            </a:r>
            <a:r>
              <a:rPr lang="zh-CN" altLang="en-US" sz="3000" b="1" dirty="0"/>
              <a:t>，其中状态转换函数</a:t>
            </a:r>
            <a:r>
              <a:rPr lang="zh-CN" altLang="en-US" sz="3000" b="1" dirty="0">
                <a:sym typeface="Symbol" panose="05050102010706020507" pitchFamily="18" charset="2"/>
              </a:rPr>
              <a:t></a:t>
            </a:r>
            <a:r>
              <a:rPr lang="zh-CN" altLang="en-US" sz="3000" b="1" dirty="0"/>
              <a:t>由以下规则定义：</a:t>
            </a:r>
            <a:endParaRPr lang="zh-CN" altLang="en-US" sz="3000"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3">
                                            <p:txEl>
                                              <p:charRg st="0" end="5"/>
                                            </p:txEl>
                                          </p:spTgt>
                                        </p:tgtEl>
                                        <p:attrNameLst>
                                          <p:attrName>style.visibility</p:attrName>
                                        </p:attrNameLst>
                                      </p:cBhvr>
                                      <p:to>
                                        <p:strVal val="visible"/>
                                      </p:to>
                                    </p:set>
                                    <p:animEffect transition="in" filter="wipe(up)">
                                      <p:cBhvr>
                                        <p:cTn id="7" dur="500"/>
                                        <p:tgtEl>
                                          <p:spTgt spid="46083">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083">
                                            <p:txEl>
                                              <p:charRg st="5" end="61"/>
                                            </p:txEl>
                                          </p:spTgt>
                                        </p:tgtEl>
                                        <p:attrNameLst>
                                          <p:attrName>style.visibility</p:attrName>
                                        </p:attrNameLst>
                                      </p:cBhvr>
                                      <p:to>
                                        <p:strVal val="visible"/>
                                      </p:to>
                                    </p:set>
                                    <p:animEffect transition="in" filter="wipe(up)">
                                      <p:cBhvr>
                                        <p:cTn id="12" dur="500"/>
                                        <p:tgtEl>
                                          <p:spTgt spid="46083">
                                            <p:txEl>
                                              <p:charRg st="5"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083">
                                            <p:txEl>
                                              <p:charRg st="61" end="131"/>
                                            </p:txEl>
                                          </p:spTgt>
                                        </p:tgtEl>
                                        <p:attrNameLst>
                                          <p:attrName>style.visibility</p:attrName>
                                        </p:attrNameLst>
                                      </p:cBhvr>
                                      <p:to>
                                        <p:strVal val="visible"/>
                                      </p:to>
                                    </p:set>
                                    <p:animEffect transition="in" filter="wipe(up)">
                                      <p:cBhvr>
                                        <p:cTn id="17" dur="500"/>
                                        <p:tgtEl>
                                          <p:spTgt spid="46083">
                                            <p:txEl>
                                              <p:charRg st="61"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083">
                                            <p:txEl>
                                              <p:charRg st="131" end="181"/>
                                            </p:txEl>
                                          </p:spTgt>
                                        </p:tgtEl>
                                        <p:attrNameLst>
                                          <p:attrName>style.visibility</p:attrName>
                                        </p:attrNameLst>
                                      </p:cBhvr>
                                      <p:to>
                                        <p:strVal val="visible"/>
                                      </p:to>
                                    </p:set>
                                    <p:animEffect transition="in" filter="wipe(up)">
                                      <p:cBhvr>
                                        <p:cTn id="22" dur="500"/>
                                        <p:tgtEl>
                                          <p:spTgt spid="46083">
                                            <p:txEl>
                                              <p:charRg st="131"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2"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2402" name="Rectangle 2"/>
          <p:cNvSpPr>
            <a:spLocks noGrp="1"/>
          </p:cNvSpPr>
          <p:nvPr>
            <p:ph idx="1"/>
          </p:nvPr>
        </p:nvSpPr>
        <p:spPr>
          <a:xfrm>
            <a:off x="609600" y="1524000"/>
            <a:ext cx="8077200" cy="4724400"/>
          </a:xfrm>
        </p:spPr>
        <p:txBody>
          <a:bodyPr vert="horz" wrap="square" lIns="91440" tIns="45720" rIns="91440" bIns="45720" anchor="t"/>
          <a:p>
            <a:pPr marL="1028700" lvl="1" indent="-571500" eaLnBrk="1" hangingPunct="1">
              <a:buNone/>
            </a:pPr>
            <a:r>
              <a:rPr lang="en-US" altLang="zh-CN" sz="3200" b="1" dirty="0"/>
              <a:t>(a) </a:t>
            </a:r>
            <a:r>
              <a:rPr lang="zh-CN" altLang="en-US" sz="3200" b="1" dirty="0"/>
              <a:t>若对某个</a:t>
            </a:r>
            <a:r>
              <a:rPr lang="en-US" altLang="zh-CN" sz="3200" b="1" dirty="0"/>
              <a:t>A</a:t>
            </a:r>
            <a:r>
              <a:rPr lang="en-US" altLang="zh-CN" sz="3200" b="1" dirty="0">
                <a:sym typeface="Symbol" panose="05050102010706020507" pitchFamily="18" charset="2"/>
              </a:rPr>
              <a:t></a:t>
            </a:r>
            <a:r>
              <a:rPr lang="en-US" altLang="zh-CN" sz="3200" b="1" dirty="0"/>
              <a:t>V</a:t>
            </a:r>
            <a:r>
              <a:rPr lang="en-US" altLang="zh-CN" sz="3200" b="1" baseline="-25000" dirty="0"/>
              <a:t>N</a:t>
            </a:r>
            <a:r>
              <a:rPr lang="zh-CN" altLang="en-US" sz="3200" b="1" dirty="0"/>
              <a:t>及</a:t>
            </a:r>
            <a:r>
              <a:rPr lang="en-US" altLang="zh-CN" sz="3200" b="1" dirty="0"/>
              <a:t>a</a:t>
            </a:r>
            <a:r>
              <a:rPr lang="en-US" altLang="zh-CN" sz="3200" b="1" dirty="0">
                <a:sym typeface="Symbol" panose="05050102010706020507" pitchFamily="18" charset="2"/>
              </a:rPr>
              <a:t></a:t>
            </a:r>
            <a:r>
              <a:rPr lang="en-US" altLang="zh-CN" sz="3200" b="1" dirty="0"/>
              <a:t>V</a:t>
            </a:r>
            <a:r>
              <a:rPr lang="en-US" altLang="zh-CN" sz="3200" b="1" baseline="-25000" dirty="0"/>
              <a:t>T</a:t>
            </a:r>
            <a:r>
              <a:rPr lang="en-US" altLang="zh-CN" sz="3200" b="1" dirty="0">
                <a:latin typeface="宋体" panose="02010600030101010101" pitchFamily="2" charset="-122"/>
              </a:rPr>
              <a:t>∪</a:t>
            </a:r>
            <a:r>
              <a:rPr lang="en-US" altLang="zh-CN" sz="3200" b="1" dirty="0"/>
              <a:t>{</a:t>
            </a:r>
            <a:r>
              <a:rPr lang="en-US" altLang="zh-CN" sz="3200" b="1" dirty="0">
                <a:sym typeface="Symbol" panose="05050102010706020507" pitchFamily="18" charset="2"/>
              </a:rPr>
              <a:t></a:t>
            </a:r>
            <a:r>
              <a:rPr lang="en-US" altLang="zh-CN" sz="3200" b="1" dirty="0"/>
              <a:t>}</a:t>
            </a:r>
            <a:r>
              <a:rPr lang="zh-CN" altLang="en-US" sz="3200" b="1" dirty="0"/>
              <a:t>，</a:t>
            </a:r>
            <a:r>
              <a:rPr lang="en-US" altLang="zh-CN" sz="3200" b="1" dirty="0"/>
              <a:t>P</a:t>
            </a:r>
            <a:r>
              <a:rPr lang="zh-CN" altLang="en-US" sz="3200" b="1" dirty="0"/>
              <a:t>中有产生式</a:t>
            </a:r>
            <a:r>
              <a:rPr lang="en-US" altLang="zh-CN" sz="3200" b="1" dirty="0"/>
              <a:t>A→a</a:t>
            </a:r>
            <a:r>
              <a:rPr lang="zh-CN" altLang="en-US" sz="3200" b="1" dirty="0"/>
              <a:t>，则令</a:t>
            </a:r>
            <a:r>
              <a:rPr lang="zh-CN" altLang="en-US" sz="3200" b="1" dirty="0">
                <a:sym typeface="Symbol" panose="05050102010706020507" pitchFamily="18" charset="2"/>
              </a:rPr>
              <a:t></a:t>
            </a:r>
            <a:r>
              <a:rPr lang="en-US" altLang="zh-CN" sz="3200" b="1" dirty="0"/>
              <a:t>(A,a)=f</a:t>
            </a:r>
            <a:endParaRPr lang="en-US" altLang="zh-CN" sz="3200" b="1" dirty="0"/>
          </a:p>
          <a:p>
            <a:pPr marL="1028700" lvl="1" indent="-571500" eaLnBrk="1" hangingPunct="1">
              <a:spcBef>
                <a:spcPct val="50000"/>
              </a:spcBef>
              <a:buNone/>
            </a:pPr>
            <a:r>
              <a:rPr lang="en-US" altLang="zh-CN" sz="3200" b="1" dirty="0"/>
              <a:t>(b) </a:t>
            </a:r>
            <a:r>
              <a:rPr lang="zh-CN" altLang="en-US" sz="3200" b="1" dirty="0"/>
              <a:t>对任意的</a:t>
            </a:r>
            <a:r>
              <a:rPr lang="en-US" altLang="zh-CN" sz="3200" b="1" dirty="0"/>
              <a:t>A</a:t>
            </a:r>
            <a:r>
              <a:rPr lang="en-US" altLang="zh-CN" sz="3200" b="1" dirty="0">
                <a:sym typeface="Symbol" panose="05050102010706020507" pitchFamily="18" charset="2"/>
              </a:rPr>
              <a:t></a:t>
            </a:r>
            <a:r>
              <a:rPr lang="en-US" altLang="zh-CN" sz="3200" b="1" dirty="0"/>
              <a:t>V</a:t>
            </a:r>
            <a:r>
              <a:rPr lang="en-US" altLang="zh-CN" sz="3200" b="1" baseline="-25000" dirty="0"/>
              <a:t>N</a:t>
            </a:r>
            <a:r>
              <a:rPr lang="zh-CN" altLang="en-US" sz="3200" b="1" dirty="0"/>
              <a:t>及</a:t>
            </a:r>
            <a:r>
              <a:rPr lang="en-US" altLang="zh-CN" sz="3200" b="1" dirty="0"/>
              <a:t>a</a:t>
            </a:r>
            <a:r>
              <a:rPr lang="en-US" altLang="zh-CN" sz="3200" b="1" dirty="0">
                <a:sym typeface="Symbol" panose="05050102010706020507" pitchFamily="18" charset="2"/>
              </a:rPr>
              <a:t></a:t>
            </a:r>
            <a:r>
              <a:rPr lang="en-US" altLang="zh-CN" sz="3200" b="1" dirty="0"/>
              <a:t>V</a:t>
            </a:r>
            <a:r>
              <a:rPr lang="en-US" altLang="zh-CN" sz="3200" b="1" baseline="-25000" dirty="0"/>
              <a:t>T</a:t>
            </a:r>
            <a:r>
              <a:rPr lang="en-US" altLang="zh-CN" sz="3200" b="1" dirty="0"/>
              <a:t>∪{</a:t>
            </a:r>
            <a:r>
              <a:rPr lang="en-US" altLang="zh-CN" sz="3200" b="1" dirty="0">
                <a:sym typeface="Symbol" panose="05050102010706020507" pitchFamily="18" charset="2"/>
              </a:rPr>
              <a:t></a:t>
            </a:r>
            <a:r>
              <a:rPr lang="en-US" altLang="zh-CN" sz="3200" b="1" dirty="0"/>
              <a:t>}</a:t>
            </a:r>
            <a:r>
              <a:rPr lang="zh-CN" altLang="en-US" sz="3200" b="1" dirty="0"/>
              <a:t>，设</a:t>
            </a:r>
            <a:r>
              <a:rPr lang="en-US" altLang="zh-CN" sz="3200" b="1" dirty="0"/>
              <a:t>P</a:t>
            </a:r>
            <a:r>
              <a:rPr lang="zh-CN" altLang="en-US" sz="3200" b="1" dirty="0"/>
              <a:t>中左端为</a:t>
            </a:r>
            <a:r>
              <a:rPr lang="en-US" altLang="zh-CN" sz="3200" b="1" dirty="0"/>
              <a:t>A</a:t>
            </a:r>
            <a:r>
              <a:rPr lang="zh-CN" altLang="en-US" sz="3200" b="1" dirty="0"/>
              <a:t>，右端第一符号为</a:t>
            </a:r>
            <a:r>
              <a:rPr lang="en-US" altLang="zh-CN" sz="3200" b="1" dirty="0"/>
              <a:t>a</a:t>
            </a:r>
            <a:r>
              <a:rPr lang="zh-CN" altLang="en-US" sz="3200" b="1" dirty="0"/>
              <a:t>的所有产生式为：</a:t>
            </a:r>
            <a:endParaRPr lang="zh-CN" altLang="en-US" sz="3200" b="1" dirty="0"/>
          </a:p>
          <a:p>
            <a:pPr marL="1371600" lvl="2" indent="-394970" algn="ctr" eaLnBrk="1" hangingPunct="1">
              <a:buFontTx/>
              <a:buNone/>
            </a:pPr>
            <a:r>
              <a:rPr lang="en-US" altLang="zh-CN" sz="2800" b="1" dirty="0"/>
              <a:t>A→aA</a:t>
            </a:r>
            <a:r>
              <a:rPr lang="en-US" altLang="zh-CN" sz="2800" b="1" baseline="-25000" dirty="0"/>
              <a:t>1</a:t>
            </a:r>
            <a:r>
              <a:rPr lang="en-US" altLang="zh-CN" sz="2800" b="1" dirty="0"/>
              <a:t>|…|aA</a:t>
            </a:r>
            <a:r>
              <a:rPr lang="en-US" altLang="zh-CN" sz="2800" b="1" baseline="-25000" dirty="0"/>
              <a:t>k</a:t>
            </a:r>
            <a:r>
              <a:rPr lang="en-US" altLang="zh-CN" sz="2800" b="1" dirty="0"/>
              <a:t>     </a:t>
            </a:r>
            <a:r>
              <a:rPr lang="zh-CN" altLang="en-US" sz="2800" b="1" dirty="0"/>
              <a:t>（不包括</a:t>
            </a:r>
            <a:r>
              <a:rPr lang="en-US" altLang="zh-CN" sz="2800" b="1" dirty="0"/>
              <a:t>A→a</a:t>
            </a:r>
            <a:r>
              <a:rPr lang="zh-CN" altLang="en-US" sz="2800" b="1" dirty="0"/>
              <a:t>），</a:t>
            </a:r>
            <a:endParaRPr lang="zh-CN" altLang="en-US" sz="2800" b="1" dirty="0"/>
          </a:p>
          <a:p>
            <a:pPr marL="1028700" lvl="1" indent="-571500" eaLnBrk="1" hangingPunct="1">
              <a:buNone/>
            </a:pPr>
            <a:r>
              <a:rPr lang="zh-CN" altLang="en-US" sz="3200" b="1" dirty="0"/>
              <a:t>     则令</a:t>
            </a:r>
            <a:r>
              <a:rPr lang="zh-CN" altLang="en-US" sz="3200" b="1" dirty="0">
                <a:sym typeface="Symbol" panose="05050102010706020507" pitchFamily="18" charset="2"/>
              </a:rPr>
              <a:t></a:t>
            </a:r>
            <a:r>
              <a:rPr lang="en-US" altLang="zh-CN" sz="3200" b="1" dirty="0"/>
              <a:t>(A,a)={A</a:t>
            </a:r>
            <a:r>
              <a:rPr lang="en-US" altLang="zh-CN" sz="3200" b="1" baseline="-25000" dirty="0"/>
              <a:t>1</a:t>
            </a:r>
            <a:r>
              <a:rPr lang="en-US" altLang="zh-CN" sz="3200" b="1" dirty="0"/>
              <a:t>,…,A</a:t>
            </a:r>
            <a:r>
              <a:rPr lang="en-US" altLang="zh-CN" sz="3200" b="1" baseline="-25000" dirty="0"/>
              <a:t>k</a:t>
            </a:r>
            <a:r>
              <a:rPr lang="en-US" altLang="zh-CN" sz="3200" b="1" dirty="0"/>
              <a:t>}</a:t>
            </a:r>
            <a:r>
              <a:rPr lang="zh-CN" altLang="en-US" sz="3200" b="1" dirty="0"/>
              <a:t>。</a:t>
            </a:r>
            <a:endParaRPr lang="zh-CN" altLang="en-US" sz="3200" b="1" dirty="0"/>
          </a:p>
          <a:p>
            <a:pPr marL="1028700" lvl="1" indent="-571500" eaLnBrk="1" hangingPunct="1">
              <a:buNone/>
            </a:pPr>
            <a:r>
              <a:rPr lang="zh-CN" altLang="en-US" sz="3200" b="1" dirty="0"/>
              <a:t> 显然，上述</a:t>
            </a:r>
            <a:r>
              <a:rPr lang="en-US" altLang="zh-CN" sz="3200" b="1" dirty="0"/>
              <a:t>M</a:t>
            </a:r>
            <a:r>
              <a:rPr lang="zh-CN" altLang="en-US" sz="3200" b="1" dirty="0"/>
              <a:t>是一个</a:t>
            </a:r>
            <a:r>
              <a:rPr lang="en-US" altLang="zh-CN" sz="3200" b="1" dirty="0"/>
              <a:t>NFA</a:t>
            </a:r>
            <a:r>
              <a:rPr lang="zh-CN" altLang="en-US" sz="3200" b="1" dirty="0"/>
              <a:t>。</a:t>
            </a:r>
            <a:endParaRPr lang="zh-CN" altLang="en-US" sz="3200"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2">
                                            <p:txEl>
                                              <p:charRg st="0" end="43"/>
                                            </p:txEl>
                                          </p:spTgt>
                                        </p:tgtEl>
                                        <p:attrNameLst>
                                          <p:attrName>style.visibility</p:attrName>
                                        </p:attrNameLst>
                                      </p:cBhvr>
                                      <p:to>
                                        <p:strVal val="visible"/>
                                      </p:to>
                                    </p:set>
                                    <p:anim calcmode="lin" valueType="num">
                                      <p:cBhvr additive="base">
                                        <p:cTn id="7" dur="500" fill="hold"/>
                                        <p:tgtEl>
                                          <p:spTgt spid="102402">
                                            <p:txEl>
                                              <p:charRg st="0"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2">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2">
                                            <p:txEl>
                                              <p:charRg st="43" end="90"/>
                                            </p:txEl>
                                          </p:spTgt>
                                        </p:tgtEl>
                                        <p:attrNameLst>
                                          <p:attrName>style.visibility</p:attrName>
                                        </p:attrNameLst>
                                      </p:cBhvr>
                                      <p:to>
                                        <p:strVal val="visible"/>
                                      </p:to>
                                    </p:set>
                                    <p:anim calcmode="lin" valueType="num">
                                      <p:cBhvr additive="base">
                                        <p:cTn id="13" dur="500" fill="hold"/>
                                        <p:tgtEl>
                                          <p:spTgt spid="102402">
                                            <p:txEl>
                                              <p:charRg st="43" end="9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2">
                                            <p:txEl>
                                              <p:charRg st="43" end="9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2402">
                                            <p:txEl>
                                              <p:charRg st="90" end="116"/>
                                            </p:txEl>
                                          </p:spTgt>
                                        </p:tgtEl>
                                        <p:attrNameLst>
                                          <p:attrName>style.visibility</p:attrName>
                                        </p:attrNameLst>
                                      </p:cBhvr>
                                      <p:to>
                                        <p:strVal val="visible"/>
                                      </p:to>
                                    </p:set>
                                    <p:anim calcmode="lin" valueType="num">
                                      <p:cBhvr additive="base">
                                        <p:cTn id="17" dur="500" fill="hold"/>
                                        <p:tgtEl>
                                          <p:spTgt spid="102402">
                                            <p:txEl>
                                              <p:charRg st="90" end="11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02">
                                            <p:txEl>
                                              <p:charRg st="90" end="11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2402">
                                            <p:txEl>
                                              <p:charRg st="116" end="141"/>
                                            </p:txEl>
                                          </p:spTgt>
                                        </p:tgtEl>
                                        <p:attrNameLst>
                                          <p:attrName>style.visibility</p:attrName>
                                        </p:attrNameLst>
                                      </p:cBhvr>
                                      <p:to>
                                        <p:strVal val="visible"/>
                                      </p:to>
                                    </p:set>
                                    <p:anim calcmode="lin" valueType="num">
                                      <p:cBhvr additive="base">
                                        <p:cTn id="23" dur="500" fill="hold"/>
                                        <p:tgtEl>
                                          <p:spTgt spid="102402">
                                            <p:txEl>
                                              <p:charRg st="116" end="14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02">
                                            <p:txEl>
                                              <p:charRg st="116" end="14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2402">
                                            <p:txEl>
                                              <p:charRg st="141" end="156"/>
                                            </p:txEl>
                                          </p:spTgt>
                                        </p:tgtEl>
                                        <p:attrNameLst>
                                          <p:attrName>style.visibility</p:attrName>
                                        </p:attrNameLst>
                                      </p:cBhvr>
                                      <p:to>
                                        <p:strVal val="visible"/>
                                      </p:to>
                                    </p:set>
                                    <p:anim calcmode="lin" valueType="num">
                                      <p:cBhvr additive="base">
                                        <p:cTn id="29" dur="500" fill="hold"/>
                                        <p:tgtEl>
                                          <p:spTgt spid="102402">
                                            <p:txEl>
                                              <p:charRg st="141" end="15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02">
                                            <p:txEl>
                                              <p:charRg st="141" end="1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ldLvl="2"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4450" name="Rectangle 2"/>
          <p:cNvSpPr>
            <a:spLocks noGrp="1"/>
          </p:cNvSpPr>
          <p:nvPr>
            <p:ph idx="1"/>
          </p:nvPr>
        </p:nvSpPr>
        <p:spPr>
          <a:xfrm>
            <a:off x="107950" y="476250"/>
            <a:ext cx="8785225" cy="5867400"/>
          </a:xfrm>
        </p:spPr>
        <p:txBody>
          <a:bodyPr vert="horz" wrap="square" lIns="91440" tIns="45720" rIns="91440" bIns="45720" anchor="t"/>
          <a:p>
            <a:pPr marL="533400" lvl="1" indent="0" eaLnBrk="1" hangingPunct="1">
              <a:buNone/>
            </a:pPr>
            <a:r>
              <a:rPr lang="zh-CN" altLang="en-US" sz="3000" b="1" dirty="0"/>
              <a:t>对于右线性正规文法</a:t>
            </a:r>
            <a:r>
              <a:rPr lang="en-US" altLang="zh-CN" sz="3000" b="1" dirty="0"/>
              <a:t>G</a:t>
            </a:r>
            <a:r>
              <a:rPr lang="zh-CN" altLang="en-US" sz="3000" b="1" dirty="0"/>
              <a:t>，在</a:t>
            </a:r>
            <a:r>
              <a:rPr lang="en-US" altLang="zh-CN" sz="3000" b="1" dirty="0"/>
              <a:t>S    w</a:t>
            </a:r>
            <a:r>
              <a:rPr lang="zh-CN" altLang="en-US" sz="3000" b="1" dirty="0"/>
              <a:t>的最左推导过程中</a:t>
            </a:r>
            <a:r>
              <a:rPr lang="en-US" altLang="zh-CN" sz="3000" b="1" dirty="0"/>
              <a:t>:</a:t>
            </a:r>
            <a:endParaRPr lang="en-US" altLang="zh-CN" sz="3000" b="1" dirty="0"/>
          </a:p>
          <a:p>
            <a:pPr marL="952500" lvl="2" indent="-394970" eaLnBrk="1" hangingPunct="1">
              <a:buFont typeface="Symbol" panose="05050102010706020507" pitchFamily="18" charset="2"/>
              <a:buChar char="·"/>
            </a:pPr>
            <a:r>
              <a:rPr lang="zh-CN" altLang="en-US" sz="2800" b="1" dirty="0"/>
              <a:t>利用</a:t>
            </a:r>
            <a:r>
              <a:rPr lang="en-US" altLang="zh-CN" sz="2800" b="1" dirty="0"/>
              <a:t>A</a:t>
            </a:r>
            <a:r>
              <a:rPr lang="en-US" altLang="zh-CN" sz="2800" b="1" dirty="0">
                <a:sym typeface="Symbol" panose="05050102010706020507" pitchFamily="18" charset="2"/>
              </a:rPr>
              <a:t></a:t>
            </a:r>
            <a:r>
              <a:rPr lang="en-US" altLang="zh-CN" sz="2800" b="1" dirty="0"/>
              <a:t>aB</a:t>
            </a:r>
            <a:r>
              <a:rPr lang="zh-CN" altLang="en-US" sz="2800" b="1" dirty="0"/>
              <a:t>一次就相当于在</a:t>
            </a:r>
            <a:r>
              <a:rPr lang="en-US" altLang="zh-CN" sz="2800" b="1" dirty="0"/>
              <a:t>M</a:t>
            </a:r>
            <a:r>
              <a:rPr lang="zh-CN" altLang="en-US" sz="2800" b="1" dirty="0"/>
              <a:t>中从状态</a:t>
            </a:r>
            <a:r>
              <a:rPr lang="en-US" altLang="zh-CN" sz="2800" b="1" dirty="0"/>
              <a:t>A</a:t>
            </a:r>
            <a:r>
              <a:rPr lang="zh-CN" altLang="en-US" sz="2800" b="1" dirty="0"/>
              <a:t>经过标记为</a:t>
            </a:r>
            <a:r>
              <a:rPr lang="en-US" altLang="zh-CN" sz="2800" b="1" dirty="0"/>
              <a:t>a</a:t>
            </a:r>
            <a:r>
              <a:rPr lang="zh-CN" altLang="en-US" sz="2800" b="1" dirty="0"/>
              <a:t>的箭弧到达状态</a:t>
            </a:r>
            <a:r>
              <a:rPr lang="en-US" altLang="zh-CN" sz="2800" b="1" dirty="0"/>
              <a:t>B</a:t>
            </a:r>
            <a:r>
              <a:rPr lang="zh-CN" altLang="en-US" sz="2800" b="1" dirty="0"/>
              <a:t>（包括</a:t>
            </a:r>
            <a:r>
              <a:rPr lang="en-US" altLang="zh-CN" sz="2800" b="1" dirty="0"/>
              <a:t>a=</a:t>
            </a:r>
            <a:r>
              <a:rPr lang="en-US" altLang="zh-CN" sz="2800" b="1" dirty="0">
                <a:sym typeface="Symbol" panose="05050102010706020507" pitchFamily="18" charset="2"/>
              </a:rPr>
              <a:t></a:t>
            </a:r>
            <a:r>
              <a:rPr lang="zh-CN" altLang="en-US" sz="2800" b="1" dirty="0"/>
              <a:t>的情形）</a:t>
            </a:r>
            <a:r>
              <a:rPr lang="en-US" altLang="zh-CN" sz="2800" b="1" dirty="0"/>
              <a:t>;</a:t>
            </a:r>
            <a:endParaRPr lang="en-US" altLang="zh-CN" sz="2800" b="1" dirty="0"/>
          </a:p>
          <a:p>
            <a:pPr marL="952500" lvl="2" indent="-394970" eaLnBrk="1" hangingPunct="1">
              <a:buFont typeface="Symbol" panose="05050102010706020507" pitchFamily="18" charset="2"/>
              <a:buChar char="·"/>
            </a:pPr>
            <a:r>
              <a:rPr lang="zh-CN" altLang="en-US" sz="2800" b="1" dirty="0"/>
              <a:t>在推导的最后，利用</a:t>
            </a:r>
            <a:r>
              <a:rPr lang="en-US" altLang="zh-CN" sz="2800" b="1" dirty="0"/>
              <a:t>A</a:t>
            </a:r>
            <a:r>
              <a:rPr lang="en-US" altLang="zh-CN" sz="2800" b="1" dirty="0">
                <a:sym typeface="Symbol" panose="05050102010706020507" pitchFamily="18" charset="2"/>
              </a:rPr>
              <a:t></a:t>
            </a:r>
            <a:r>
              <a:rPr lang="en-US" altLang="zh-CN" sz="2800" b="1" dirty="0"/>
              <a:t>a</a:t>
            </a:r>
            <a:r>
              <a:rPr lang="zh-CN" altLang="en-US" sz="2800" b="1" dirty="0"/>
              <a:t>一次则相当于在</a:t>
            </a:r>
            <a:r>
              <a:rPr lang="en-US" altLang="zh-CN" sz="2800" b="1" dirty="0"/>
              <a:t>M</a:t>
            </a:r>
            <a:r>
              <a:rPr lang="zh-CN" altLang="en-US" sz="2800" b="1" dirty="0"/>
              <a:t>中从状态</a:t>
            </a:r>
            <a:r>
              <a:rPr lang="en-US" altLang="zh-CN" sz="2800" b="1" dirty="0"/>
              <a:t>A</a:t>
            </a:r>
            <a:r>
              <a:rPr lang="zh-CN" altLang="en-US" sz="2800" b="1" dirty="0"/>
              <a:t>经过标记为</a:t>
            </a:r>
            <a:r>
              <a:rPr lang="en-US" altLang="zh-CN" sz="2800" b="1" dirty="0"/>
              <a:t>a</a:t>
            </a:r>
            <a:r>
              <a:rPr lang="zh-CN" altLang="en-US" sz="2800" b="1" dirty="0"/>
              <a:t>的箭弧到达终结状态</a:t>
            </a:r>
            <a:r>
              <a:rPr lang="en-US" altLang="zh-CN" sz="2800" b="1" dirty="0"/>
              <a:t>f</a:t>
            </a:r>
            <a:r>
              <a:rPr lang="zh-CN" altLang="en-US" sz="2800" b="1" dirty="0"/>
              <a:t>（包括</a:t>
            </a:r>
            <a:r>
              <a:rPr lang="en-US" altLang="zh-CN" sz="2800" b="1" dirty="0"/>
              <a:t>a=</a:t>
            </a:r>
            <a:r>
              <a:rPr lang="en-US" altLang="zh-CN" sz="2800" b="1" dirty="0">
                <a:sym typeface="Symbol" panose="05050102010706020507" pitchFamily="18" charset="2"/>
              </a:rPr>
              <a:t></a:t>
            </a:r>
            <a:r>
              <a:rPr lang="zh-CN" altLang="en-US" sz="2800" b="1" dirty="0"/>
              <a:t>的情形）。</a:t>
            </a:r>
            <a:endParaRPr lang="zh-CN" altLang="en-US" sz="2800" b="1" dirty="0"/>
          </a:p>
          <a:p>
            <a:pPr marL="533400" lvl="1" indent="0" eaLnBrk="1" hangingPunct="1">
              <a:buNone/>
            </a:pPr>
            <a:r>
              <a:rPr lang="zh-CN" altLang="en-US" sz="3000" b="1" dirty="0"/>
              <a:t>综上，在正规文法</a:t>
            </a:r>
            <a:r>
              <a:rPr lang="en-US" altLang="zh-CN" sz="3000" b="1" dirty="0"/>
              <a:t>G</a:t>
            </a:r>
            <a:r>
              <a:rPr lang="zh-CN" altLang="en-US" sz="3000" b="1" dirty="0"/>
              <a:t>中，</a:t>
            </a:r>
            <a:r>
              <a:rPr lang="en-US" altLang="zh-CN" sz="3000" b="1" dirty="0"/>
              <a:t>S     w</a:t>
            </a:r>
            <a:r>
              <a:rPr lang="zh-CN" altLang="en-US" sz="3000" b="1" dirty="0"/>
              <a:t>的充要条件是：在</a:t>
            </a:r>
            <a:r>
              <a:rPr lang="en-US" altLang="zh-CN" sz="3000" b="1" dirty="0"/>
              <a:t>M</a:t>
            </a:r>
            <a:r>
              <a:rPr lang="zh-CN" altLang="en-US" sz="3000" b="1" dirty="0"/>
              <a:t>中，从状态</a:t>
            </a:r>
            <a:r>
              <a:rPr lang="en-US" altLang="zh-CN" sz="3000" b="1" dirty="0"/>
              <a:t>S</a:t>
            </a:r>
            <a:r>
              <a:rPr lang="zh-CN" altLang="en-US" sz="3000" b="1" dirty="0"/>
              <a:t>到状态</a:t>
            </a:r>
            <a:r>
              <a:rPr lang="en-US" altLang="zh-CN" sz="3000" b="1" dirty="0"/>
              <a:t>f</a:t>
            </a:r>
            <a:r>
              <a:rPr lang="zh-CN" altLang="en-US" sz="3000" b="1" dirty="0"/>
              <a:t>有一条通路，其上所有箭弧的标记符号依次连接起来恰好等于</a:t>
            </a:r>
            <a:r>
              <a:rPr lang="en-US" altLang="zh-CN" sz="3000" b="1" dirty="0"/>
              <a:t>w</a:t>
            </a:r>
            <a:r>
              <a:rPr lang="zh-CN" altLang="en-US" sz="3000" b="1" dirty="0"/>
              <a:t>，这就是说，</a:t>
            </a:r>
            <a:r>
              <a:rPr lang="en-US" altLang="zh-CN" sz="3000" b="1" dirty="0"/>
              <a:t>w</a:t>
            </a:r>
            <a:r>
              <a:rPr lang="en-US" altLang="zh-CN" sz="3000" b="1" dirty="0">
                <a:sym typeface="Symbol" panose="05050102010706020507" pitchFamily="18" charset="2"/>
              </a:rPr>
              <a:t></a:t>
            </a:r>
            <a:r>
              <a:rPr lang="en-US" altLang="zh-CN" sz="3000" b="1" dirty="0"/>
              <a:t>L(G)</a:t>
            </a:r>
            <a:r>
              <a:rPr lang="zh-CN" altLang="en-US" sz="3000" b="1" dirty="0"/>
              <a:t>当且仅当</a:t>
            </a:r>
            <a:r>
              <a:rPr lang="en-US" altLang="zh-CN" sz="3000" b="1" dirty="0"/>
              <a:t>w</a:t>
            </a:r>
            <a:r>
              <a:rPr lang="en-US" altLang="zh-CN" sz="3000" b="1" dirty="0">
                <a:sym typeface="Symbol" panose="05050102010706020507" pitchFamily="18" charset="2"/>
              </a:rPr>
              <a:t></a:t>
            </a:r>
            <a:r>
              <a:rPr lang="en-US" altLang="zh-CN" sz="3000" b="1" dirty="0"/>
              <a:t>L(M)</a:t>
            </a:r>
            <a:r>
              <a:rPr lang="zh-CN" altLang="en-US" sz="3000" b="1" dirty="0"/>
              <a:t>，故</a:t>
            </a:r>
            <a:r>
              <a:rPr lang="en-US" altLang="zh-CN" sz="3000" b="1" dirty="0"/>
              <a:t>L(G)</a:t>
            </a:r>
            <a:r>
              <a:rPr lang="zh-CN" altLang="en-US" sz="3000" b="1" dirty="0"/>
              <a:t>＝</a:t>
            </a:r>
            <a:r>
              <a:rPr lang="en-US" altLang="zh-CN" sz="3000" b="1" dirty="0"/>
              <a:t>L(M)</a:t>
            </a:r>
            <a:r>
              <a:rPr lang="zh-CN" altLang="en-US" sz="3000" b="1" dirty="0"/>
              <a:t>。</a:t>
            </a:r>
            <a:endParaRPr lang="zh-CN" altLang="en-US" sz="3000" b="1" dirty="0"/>
          </a:p>
        </p:txBody>
      </p:sp>
      <p:graphicFrame>
        <p:nvGraphicFramePr>
          <p:cNvPr id="104451" name="Object 3"/>
          <p:cNvGraphicFramePr>
            <a:graphicFrameLocks noChangeAspect="1"/>
          </p:cNvGraphicFramePr>
          <p:nvPr/>
        </p:nvGraphicFramePr>
        <p:xfrm>
          <a:off x="5483225" y="404813"/>
          <a:ext cx="457200" cy="533400"/>
        </p:xfrm>
        <a:graphic>
          <a:graphicData uri="http://schemas.openxmlformats.org/presentationml/2006/ole">
            <mc:AlternateContent xmlns:mc="http://schemas.openxmlformats.org/markup-compatibility/2006">
              <mc:Choice xmlns:v="urn:schemas-microsoft-com:vml" Requires="v">
                <p:oleObj spid="_x0000_s3076" name="" r:id="rId1" imgW="190500" imgH="279400" progId="Equation.3">
                  <p:embed/>
                </p:oleObj>
              </mc:Choice>
              <mc:Fallback>
                <p:oleObj name="" r:id="rId1" imgW="190500" imgH="279400" progId="Equation.3">
                  <p:embed/>
                  <p:pic>
                    <p:nvPicPr>
                      <p:cNvPr id="0" name="图片 3075"/>
                      <p:cNvPicPr/>
                      <p:nvPr/>
                    </p:nvPicPr>
                    <p:blipFill>
                      <a:blip r:embed="rId2"/>
                      <a:stretch>
                        <a:fillRect/>
                      </a:stretch>
                    </p:blipFill>
                    <p:spPr>
                      <a:xfrm>
                        <a:off x="5483225" y="404813"/>
                        <a:ext cx="457200" cy="533400"/>
                      </a:xfrm>
                      <a:prstGeom prst="rect">
                        <a:avLst/>
                      </a:prstGeom>
                      <a:noFill/>
                      <a:ln w="38100">
                        <a:noFill/>
                        <a:miter/>
                      </a:ln>
                    </p:spPr>
                  </p:pic>
                </p:oleObj>
              </mc:Fallback>
            </mc:AlternateContent>
          </a:graphicData>
        </a:graphic>
      </p:graphicFrame>
      <p:graphicFrame>
        <p:nvGraphicFramePr>
          <p:cNvPr id="104452" name="Object 4"/>
          <p:cNvGraphicFramePr>
            <a:graphicFrameLocks noChangeAspect="1"/>
          </p:cNvGraphicFramePr>
          <p:nvPr/>
        </p:nvGraphicFramePr>
        <p:xfrm>
          <a:off x="5194300" y="3716338"/>
          <a:ext cx="457200" cy="533400"/>
        </p:xfrm>
        <a:graphic>
          <a:graphicData uri="http://schemas.openxmlformats.org/presentationml/2006/ole">
            <mc:AlternateContent xmlns:mc="http://schemas.openxmlformats.org/markup-compatibility/2006">
              <mc:Choice xmlns:v="urn:schemas-microsoft-com:vml" Requires="v">
                <p:oleObj spid="_x0000_s3077" name="" r:id="rId3" imgW="190500" imgH="279400" progId="Equation.3">
                  <p:embed/>
                </p:oleObj>
              </mc:Choice>
              <mc:Fallback>
                <p:oleObj name="" r:id="rId3" imgW="190500" imgH="279400" progId="Equation.3">
                  <p:embed/>
                  <p:pic>
                    <p:nvPicPr>
                      <p:cNvPr id="0" name="图片 3076"/>
                      <p:cNvPicPr/>
                      <p:nvPr/>
                    </p:nvPicPr>
                    <p:blipFill>
                      <a:blip r:embed="rId2"/>
                      <a:stretch>
                        <a:fillRect/>
                      </a:stretch>
                    </p:blipFill>
                    <p:spPr>
                      <a:xfrm>
                        <a:off x="5194300" y="3716338"/>
                        <a:ext cx="457200" cy="5334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0">
                                            <p:txEl>
                                              <p:charRg st="0" end="28"/>
                                            </p:txEl>
                                          </p:spTgt>
                                        </p:tgtEl>
                                        <p:attrNameLst>
                                          <p:attrName>style.visibility</p:attrName>
                                        </p:attrNameLst>
                                      </p:cBhvr>
                                      <p:to>
                                        <p:strVal val="visible"/>
                                      </p:to>
                                    </p:set>
                                    <p:animEffect transition="in" filter="wipe(left)">
                                      <p:cBhvr>
                                        <p:cTn id="7" dur="500"/>
                                        <p:tgtEl>
                                          <p:spTgt spid="104450">
                                            <p:txEl>
                                              <p:charRg st="0" end="28"/>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4451"/>
                                        </p:tgtEl>
                                        <p:attrNameLst>
                                          <p:attrName>style.visibility</p:attrName>
                                        </p:attrNameLst>
                                      </p:cBhvr>
                                      <p:to>
                                        <p:strVal val="visible"/>
                                      </p:to>
                                    </p:set>
                                    <p:animEffect transition="in" filter="wipe(down)">
                                      <p:cBhvr>
                                        <p:cTn id="10" dur="500"/>
                                        <p:tgtEl>
                                          <p:spTgt spid="10445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4450">
                                            <p:txEl>
                                              <p:charRg st="28" end="73"/>
                                            </p:txEl>
                                          </p:spTgt>
                                        </p:tgtEl>
                                        <p:attrNameLst>
                                          <p:attrName>style.visibility</p:attrName>
                                        </p:attrNameLst>
                                      </p:cBhvr>
                                      <p:to>
                                        <p:strVal val="visible"/>
                                      </p:to>
                                    </p:set>
                                    <p:animEffect transition="in" filter="wipe(left)">
                                      <p:cBhvr>
                                        <p:cTn id="15" dur="500"/>
                                        <p:tgtEl>
                                          <p:spTgt spid="104450">
                                            <p:txEl>
                                              <p:charRg st="28" end="7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4450">
                                            <p:txEl>
                                              <p:charRg st="73" end="126"/>
                                            </p:txEl>
                                          </p:spTgt>
                                        </p:tgtEl>
                                        <p:attrNameLst>
                                          <p:attrName>style.visibility</p:attrName>
                                        </p:attrNameLst>
                                      </p:cBhvr>
                                      <p:to>
                                        <p:strVal val="visible"/>
                                      </p:to>
                                    </p:set>
                                    <p:animEffect transition="in" filter="wipe(left)">
                                      <p:cBhvr>
                                        <p:cTn id="20" dur="500"/>
                                        <p:tgtEl>
                                          <p:spTgt spid="104450">
                                            <p:txEl>
                                              <p:charRg st="73" end="12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4450">
                                            <p:txEl>
                                              <p:charRg st="126" end="226"/>
                                            </p:txEl>
                                          </p:spTgt>
                                        </p:tgtEl>
                                        <p:attrNameLst>
                                          <p:attrName>style.visibility</p:attrName>
                                        </p:attrNameLst>
                                      </p:cBhvr>
                                      <p:to>
                                        <p:strVal val="visible"/>
                                      </p:to>
                                    </p:set>
                                    <p:animEffect transition="in" filter="wipe(left)">
                                      <p:cBhvr>
                                        <p:cTn id="25" dur="500"/>
                                        <p:tgtEl>
                                          <p:spTgt spid="104450">
                                            <p:txEl>
                                              <p:charRg st="126" end="22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104452"/>
                                        </p:tgtEl>
                                        <p:attrNameLst>
                                          <p:attrName>style.visibility</p:attrName>
                                        </p:attrNameLst>
                                      </p:cBhvr>
                                      <p:to>
                                        <p:strVal val="visible"/>
                                      </p:to>
                                    </p:set>
                                    <p:animEffect transition="in" filter="wipe(left)">
                                      <p:cBhvr>
                                        <p:cTn id="28"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ldLvl="2"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3426" name="Rectangle 2"/>
          <p:cNvSpPr>
            <a:spLocks noGrp="1"/>
          </p:cNvSpPr>
          <p:nvPr>
            <p:ph idx="1"/>
          </p:nvPr>
        </p:nvSpPr>
        <p:spPr>
          <a:xfrm>
            <a:off x="179388" y="476250"/>
            <a:ext cx="8785225" cy="5867400"/>
          </a:xfrm>
        </p:spPr>
        <p:txBody>
          <a:bodyPr vert="horz" wrap="square" lIns="91440" tIns="45720" rIns="91440" bIns="45720" anchor="t"/>
          <a:p>
            <a:pPr marL="939800" lvl="1" indent="-482600" defTabSz="914400" eaLnBrk="1" hangingPunct="1">
              <a:buNone/>
              <a:tabLst>
                <a:tab pos="952500" algn="l"/>
              </a:tabLst>
            </a:pPr>
            <a:r>
              <a:rPr lang="en-US" altLang="zh-CN" sz="3000" b="1" dirty="0"/>
              <a:t>(2) </a:t>
            </a:r>
            <a:r>
              <a:rPr lang="zh-CN" altLang="en-US" sz="3000" b="1" dirty="0"/>
              <a:t>设左线性正规文法</a:t>
            </a:r>
            <a:r>
              <a:rPr lang="en-US" altLang="zh-CN" sz="3000" b="1" dirty="0"/>
              <a:t>G=&lt;V</a:t>
            </a:r>
            <a:r>
              <a:rPr lang="en-US" altLang="zh-CN" sz="3000" b="1" baseline="-25000" dirty="0"/>
              <a:t>T</a:t>
            </a:r>
            <a:r>
              <a:rPr lang="en-US" altLang="zh-CN" sz="3000" b="1" dirty="0"/>
              <a:t>, V</a:t>
            </a:r>
            <a:r>
              <a:rPr lang="en-US" altLang="zh-CN" sz="3000" b="1" baseline="-25000" dirty="0"/>
              <a:t>N</a:t>
            </a:r>
            <a:r>
              <a:rPr lang="en-US" altLang="zh-CN" sz="3000" b="1" dirty="0"/>
              <a:t>, S, P&gt;</a:t>
            </a:r>
            <a:r>
              <a:rPr lang="zh-CN" altLang="en-US" sz="3000" b="1" dirty="0"/>
              <a:t>。将</a:t>
            </a:r>
            <a:r>
              <a:rPr lang="en-US" altLang="zh-CN" sz="3000" b="1" dirty="0"/>
              <a:t>V</a:t>
            </a:r>
            <a:r>
              <a:rPr lang="en-US" altLang="zh-CN" sz="3000" b="1" baseline="-25000" dirty="0"/>
              <a:t>N</a:t>
            </a:r>
            <a:r>
              <a:rPr lang="zh-CN" altLang="en-US" sz="3000" b="1" dirty="0"/>
              <a:t>中的每一符号视为状态符号，并增加一个初始状态符号</a:t>
            </a:r>
            <a:r>
              <a:rPr lang="en-US" altLang="zh-CN" sz="3000" b="1" dirty="0"/>
              <a:t>q</a:t>
            </a:r>
            <a:r>
              <a:rPr lang="en-US" altLang="zh-CN" sz="3000" b="1" baseline="-25000" dirty="0"/>
              <a:t>0</a:t>
            </a:r>
            <a:r>
              <a:rPr lang="zh-CN" altLang="en-US" sz="3000" b="1" dirty="0"/>
              <a:t>，</a:t>
            </a:r>
            <a:r>
              <a:rPr lang="en-US" altLang="zh-CN" sz="3000" b="1" dirty="0"/>
              <a:t>q</a:t>
            </a:r>
            <a:r>
              <a:rPr lang="en-US" altLang="zh-CN" sz="3000" b="1" baseline="-25000" dirty="0"/>
              <a:t>0</a:t>
            </a:r>
            <a:r>
              <a:rPr lang="en-US" altLang="zh-CN" sz="3000" b="1" dirty="0">
                <a:sym typeface="Symbol" panose="05050102010706020507" pitchFamily="18" charset="2"/>
              </a:rPr>
              <a:t></a:t>
            </a:r>
            <a:r>
              <a:rPr lang="en-US" altLang="zh-CN" sz="3000" b="1" dirty="0"/>
              <a:t>V</a:t>
            </a:r>
            <a:r>
              <a:rPr lang="en-US" altLang="zh-CN" sz="3000" b="1" baseline="-25000" dirty="0"/>
              <a:t>N</a:t>
            </a:r>
            <a:r>
              <a:rPr lang="zh-CN" altLang="en-US" sz="3000" b="1" dirty="0"/>
              <a:t>。</a:t>
            </a:r>
            <a:endParaRPr lang="zh-CN" altLang="en-US" sz="3000" b="1" dirty="0"/>
          </a:p>
          <a:p>
            <a:pPr marL="939800" lvl="1" indent="-482600" defTabSz="914400" eaLnBrk="1" hangingPunct="1">
              <a:buNone/>
              <a:tabLst>
                <a:tab pos="952500" algn="l"/>
              </a:tabLst>
            </a:pPr>
            <a:r>
              <a:rPr lang="zh-CN" altLang="en-US" sz="3000" b="1" dirty="0"/>
              <a:t>     令</a:t>
            </a:r>
            <a:r>
              <a:rPr lang="en-US" altLang="zh-CN" sz="3000" b="1" dirty="0"/>
              <a:t>M=&lt;V</a:t>
            </a:r>
            <a:r>
              <a:rPr lang="en-US" altLang="zh-CN" sz="3000" b="1" baseline="-25000" dirty="0"/>
              <a:t>N</a:t>
            </a:r>
            <a:r>
              <a:rPr lang="en-US" altLang="zh-CN" sz="3000" b="1" dirty="0"/>
              <a:t>∪{q</a:t>
            </a:r>
            <a:r>
              <a:rPr lang="en-US" altLang="zh-CN" sz="3000" b="1" baseline="-25000" dirty="0"/>
              <a:t>0</a:t>
            </a:r>
            <a:r>
              <a:rPr lang="en-US" altLang="zh-CN" sz="3000" b="1" dirty="0"/>
              <a:t>}, V</a:t>
            </a:r>
            <a:r>
              <a:rPr lang="en-US" altLang="zh-CN" sz="3000" b="1" baseline="-25000" dirty="0"/>
              <a:t>T</a:t>
            </a:r>
            <a:r>
              <a:rPr lang="en-US" altLang="zh-CN" sz="3000" b="1" dirty="0"/>
              <a:t>, </a:t>
            </a:r>
            <a:r>
              <a:rPr lang="en-US" altLang="zh-CN" sz="3000" b="1" dirty="0">
                <a:sym typeface="Symbol" panose="05050102010706020507" pitchFamily="18" charset="2"/>
              </a:rPr>
              <a:t></a:t>
            </a:r>
            <a:r>
              <a:rPr lang="en-US" altLang="zh-CN" sz="3000" b="1" dirty="0"/>
              <a:t>, q</a:t>
            </a:r>
            <a:r>
              <a:rPr lang="en-US" altLang="zh-CN" sz="3000" b="1" baseline="-25000" dirty="0"/>
              <a:t>0</a:t>
            </a:r>
            <a:r>
              <a:rPr lang="en-US" altLang="zh-CN" sz="3000" b="1" dirty="0"/>
              <a:t>, {S}&gt;</a:t>
            </a:r>
            <a:r>
              <a:rPr lang="zh-CN" altLang="en-US" sz="3000" b="1" dirty="0"/>
              <a:t>，其中状态转换函数</a:t>
            </a:r>
            <a:r>
              <a:rPr lang="zh-CN" altLang="en-US" sz="3000" b="1" dirty="0">
                <a:sym typeface="Symbol" panose="05050102010706020507" pitchFamily="18" charset="2"/>
              </a:rPr>
              <a:t></a:t>
            </a:r>
            <a:r>
              <a:rPr lang="zh-CN" altLang="en-US" sz="3000" b="1" dirty="0"/>
              <a:t>由以下规则定义：</a:t>
            </a:r>
            <a:endParaRPr lang="zh-CN" altLang="en-US" sz="3000" b="1" dirty="0"/>
          </a:p>
          <a:p>
            <a:pPr marL="1524000" lvl="2" indent="-381000" defTabSz="914400" eaLnBrk="1" hangingPunct="1">
              <a:buFontTx/>
              <a:buNone/>
              <a:tabLst>
                <a:tab pos="952500" algn="l"/>
              </a:tabLst>
            </a:pPr>
            <a:r>
              <a:rPr lang="en-US" altLang="zh-CN" sz="2800" b="1" dirty="0"/>
              <a:t>(a) </a:t>
            </a:r>
            <a:r>
              <a:rPr lang="zh-CN" altLang="en-US" sz="2800" b="1" dirty="0"/>
              <a:t>若对某个</a:t>
            </a:r>
            <a:r>
              <a:rPr lang="en-US" altLang="zh-CN" sz="2800" b="1" dirty="0"/>
              <a:t>A</a:t>
            </a:r>
            <a:r>
              <a:rPr lang="en-US" altLang="zh-CN" sz="2800" b="1" dirty="0">
                <a:sym typeface="Symbol" panose="05050102010706020507" pitchFamily="18" charset="2"/>
              </a:rPr>
              <a:t></a:t>
            </a:r>
            <a:r>
              <a:rPr lang="en-US" altLang="zh-CN" sz="2800" b="1" dirty="0"/>
              <a:t>V</a:t>
            </a:r>
            <a:r>
              <a:rPr lang="en-US" altLang="zh-CN" sz="2800" b="1" baseline="-25000" dirty="0"/>
              <a:t>N</a:t>
            </a:r>
            <a:r>
              <a:rPr lang="zh-CN" altLang="en-US" sz="2800" b="1" dirty="0"/>
              <a:t>及</a:t>
            </a:r>
            <a:r>
              <a:rPr lang="en-US" altLang="zh-CN" sz="2800" b="1" dirty="0"/>
              <a:t>a</a:t>
            </a:r>
            <a:r>
              <a:rPr lang="en-US" altLang="zh-CN" sz="2800" b="1" dirty="0">
                <a:sym typeface="Symbol" panose="05050102010706020507" pitchFamily="18" charset="2"/>
              </a:rPr>
              <a:t></a:t>
            </a:r>
            <a:r>
              <a:rPr lang="en-US" altLang="zh-CN" sz="2800" b="1" dirty="0"/>
              <a:t>V</a:t>
            </a:r>
            <a:r>
              <a:rPr lang="en-US" altLang="zh-CN" sz="2800" b="1" baseline="-25000" dirty="0"/>
              <a:t>T</a:t>
            </a:r>
            <a:r>
              <a:rPr lang="en-US" altLang="zh-CN" sz="2800" b="1" dirty="0"/>
              <a:t>∪{</a:t>
            </a:r>
            <a:r>
              <a:rPr lang="en-US" altLang="zh-CN" sz="2800" b="1" dirty="0">
                <a:sym typeface="Symbol" panose="05050102010706020507" pitchFamily="18" charset="2"/>
              </a:rPr>
              <a:t></a:t>
            </a:r>
            <a:r>
              <a:rPr lang="en-US" altLang="zh-CN" sz="2800" b="1" dirty="0"/>
              <a:t>}</a:t>
            </a:r>
            <a:r>
              <a:rPr lang="zh-CN" altLang="en-US" sz="2800" b="1" dirty="0"/>
              <a:t>，若</a:t>
            </a:r>
            <a:r>
              <a:rPr lang="en-US" altLang="zh-CN" sz="2800" b="1" dirty="0"/>
              <a:t>P</a:t>
            </a:r>
            <a:r>
              <a:rPr lang="zh-CN" altLang="en-US" sz="2800" b="1" dirty="0"/>
              <a:t>中有产生式</a:t>
            </a:r>
            <a:r>
              <a:rPr lang="en-US" altLang="zh-CN" sz="2800" b="1" dirty="0"/>
              <a:t>A</a:t>
            </a:r>
            <a:r>
              <a:rPr lang="en-US" altLang="zh-CN" sz="2800" b="1" dirty="0">
                <a:sym typeface="Symbol" panose="05050102010706020507" pitchFamily="18" charset="2"/>
              </a:rPr>
              <a:t></a:t>
            </a:r>
            <a:r>
              <a:rPr lang="en-US" altLang="zh-CN" sz="2800" b="1" dirty="0"/>
              <a:t>a</a:t>
            </a:r>
            <a:r>
              <a:rPr lang="zh-CN" altLang="en-US" sz="2800" b="1" dirty="0"/>
              <a:t>，则令</a:t>
            </a:r>
            <a:r>
              <a:rPr lang="zh-CN" altLang="en-US" sz="2800" b="1" dirty="0">
                <a:sym typeface="Symbol" panose="05050102010706020507" pitchFamily="18" charset="2"/>
              </a:rPr>
              <a:t></a:t>
            </a:r>
            <a:r>
              <a:rPr lang="en-US" altLang="zh-CN" sz="2800" b="1" dirty="0"/>
              <a:t>(q</a:t>
            </a:r>
            <a:r>
              <a:rPr lang="en-US" altLang="zh-CN" sz="2800" b="1" baseline="-25000" dirty="0"/>
              <a:t>0</a:t>
            </a:r>
            <a:r>
              <a:rPr lang="en-US" altLang="zh-CN" sz="2800" b="1" dirty="0"/>
              <a:t>,a)=A</a:t>
            </a:r>
            <a:endParaRPr lang="en-US" altLang="zh-CN" sz="2800" b="1" dirty="0"/>
          </a:p>
          <a:p>
            <a:pPr marL="1524000" lvl="2" indent="-381000" defTabSz="914400" eaLnBrk="1" hangingPunct="1">
              <a:buFontTx/>
              <a:buNone/>
              <a:tabLst>
                <a:tab pos="952500" algn="l"/>
              </a:tabLst>
            </a:pPr>
            <a:r>
              <a:rPr lang="en-US" altLang="zh-CN" sz="2800" b="1" dirty="0"/>
              <a:t>(b) </a:t>
            </a:r>
            <a:r>
              <a:rPr lang="zh-CN" altLang="en-US" sz="2800" b="1" dirty="0"/>
              <a:t>对任意的</a:t>
            </a:r>
            <a:r>
              <a:rPr lang="en-US" altLang="zh-CN" sz="2800" b="1" dirty="0"/>
              <a:t>A</a:t>
            </a:r>
            <a:r>
              <a:rPr lang="en-US" altLang="zh-CN" sz="2800" b="1" dirty="0">
                <a:sym typeface="Symbol" panose="05050102010706020507" pitchFamily="18" charset="2"/>
              </a:rPr>
              <a:t></a:t>
            </a:r>
            <a:r>
              <a:rPr lang="en-US" altLang="zh-CN" sz="2800" b="1" dirty="0"/>
              <a:t>V</a:t>
            </a:r>
            <a:r>
              <a:rPr lang="en-US" altLang="zh-CN" sz="2800" b="1" baseline="-25000" dirty="0"/>
              <a:t>N</a:t>
            </a:r>
            <a:r>
              <a:rPr lang="zh-CN" altLang="en-US" sz="2800" b="1" dirty="0"/>
              <a:t>及</a:t>
            </a:r>
            <a:r>
              <a:rPr lang="en-US" altLang="zh-CN" sz="2800" b="1" dirty="0"/>
              <a:t>a</a:t>
            </a:r>
            <a:r>
              <a:rPr lang="en-US" altLang="zh-CN" sz="2800" b="1" dirty="0">
                <a:sym typeface="Symbol" panose="05050102010706020507" pitchFamily="18" charset="2"/>
              </a:rPr>
              <a:t></a:t>
            </a:r>
            <a:r>
              <a:rPr lang="en-US" altLang="zh-CN" sz="2800" b="1" dirty="0"/>
              <a:t>V</a:t>
            </a:r>
            <a:r>
              <a:rPr lang="en-US" altLang="zh-CN" sz="2800" b="1" baseline="-25000" dirty="0"/>
              <a:t>T</a:t>
            </a:r>
            <a:r>
              <a:rPr lang="en-US" altLang="zh-CN" sz="2800" b="1" dirty="0"/>
              <a:t>∪{</a:t>
            </a:r>
            <a:r>
              <a:rPr lang="en-US" altLang="zh-CN" sz="2800" b="1" dirty="0">
                <a:sym typeface="Symbol" panose="05050102010706020507" pitchFamily="18" charset="2"/>
              </a:rPr>
              <a:t></a:t>
            </a:r>
            <a:r>
              <a:rPr lang="en-US" altLang="zh-CN" sz="2800" b="1" dirty="0"/>
              <a:t>}</a:t>
            </a:r>
            <a:r>
              <a:rPr lang="zh-CN" altLang="en-US" sz="2800" b="1" dirty="0"/>
              <a:t>，若</a:t>
            </a:r>
            <a:r>
              <a:rPr lang="en-US" altLang="zh-CN" sz="2800" b="1" dirty="0"/>
              <a:t>P</a:t>
            </a:r>
            <a:r>
              <a:rPr lang="zh-CN" altLang="en-US" sz="2800" b="1" dirty="0"/>
              <a:t>中所有右端第一符号为</a:t>
            </a:r>
            <a:r>
              <a:rPr lang="en-US" altLang="zh-CN" sz="2800" b="1" dirty="0"/>
              <a:t>A</a:t>
            </a:r>
            <a:r>
              <a:rPr lang="zh-CN" altLang="en-US" sz="2800" b="1" dirty="0"/>
              <a:t>，第二个符号为</a:t>
            </a:r>
            <a:r>
              <a:rPr lang="en-US" altLang="zh-CN" sz="2800" b="1" dirty="0"/>
              <a:t>a</a:t>
            </a:r>
            <a:r>
              <a:rPr lang="zh-CN" altLang="en-US" sz="2800" b="1" dirty="0"/>
              <a:t>的产生式为：</a:t>
            </a:r>
            <a:endParaRPr lang="zh-CN" altLang="en-US" sz="2800" b="1" dirty="0"/>
          </a:p>
          <a:p>
            <a:pPr marL="1524000" lvl="2" indent="-381000" algn="ctr" defTabSz="914400" eaLnBrk="1" hangingPunct="1">
              <a:spcBef>
                <a:spcPct val="0"/>
              </a:spcBef>
              <a:buFontTx/>
              <a:buNone/>
              <a:tabLst>
                <a:tab pos="952500" algn="l"/>
              </a:tabLst>
            </a:pPr>
            <a:r>
              <a:rPr lang="en-US" altLang="zh-CN" sz="2800" b="1" dirty="0"/>
              <a:t>A</a:t>
            </a:r>
            <a:r>
              <a:rPr lang="en-US" altLang="zh-CN" sz="2800" b="1" baseline="-25000" dirty="0"/>
              <a:t>1</a:t>
            </a:r>
            <a:r>
              <a:rPr lang="en-US" altLang="zh-CN" sz="2800" b="1" dirty="0"/>
              <a:t>→Aa, …, A</a:t>
            </a:r>
            <a:r>
              <a:rPr lang="en-US" altLang="zh-CN" sz="2800" b="1" baseline="-25000" dirty="0"/>
              <a:t>k</a:t>
            </a:r>
            <a:r>
              <a:rPr lang="en-US" altLang="zh-CN" sz="2800" b="1" dirty="0"/>
              <a:t>→Aa</a:t>
            </a:r>
            <a:r>
              <a:rPr lang="zh-CN" altLang="en-US" sz="2800" b="1" dirty="0"/>
              <a:t>，</a:t>
            </a:r>
            <a:endParaRPr lang="zh-CN" altLang="en-US" sz="2800" b="1" dirty="0"/>
          </a:p>
          <a:p>
            <a:pPr marL="1524000" lvl="2" indent="-381000" defTabSz="914400" eaLnBrk="1" hangingPunct="1">
              <a:spcBef>
                <a:spcPct val="0"/>
              </a:spcBef>
              <a:buFontTx/>
              <a:buNone/>
              <a:tabLst>
                <a:tab pos="952500" algn="l"/>
              </a:tabLst>
            </a:pPr>
            <a:r>
              <a:rPr lang="zh-CN" altLang="en-US" sz="2800" b="1" dirty="0"/>
              <a:t>  则令</a:t>
            </a:r>
            <a:r>
              <a:rPr lang="zh-CN" altLang="en-US" sz="2800" b="1" dirty="0">
                <a:sym typeface="Symbol" panose="05050102010706020507" pitchFamily="18" charset="2"/>
              </a:rPr>
              <a:t></a:t>
            </a:r>
            <a:r>
              <a:rPr lang="en-US" altLang="zh-CN" sz="2800" b="1" dirty="0"/>
              <a:t>(A,a)={A</a:t>
            </a:r>
            <a:r>
              <a:rPr lang="en-US" altLang="zh-CN" sz="2800" b="1" baseline="-25000" dirty="0"/>
              <a:t>1</a:t>
            </a:r>
            <a:r>
              <a:rPr lang="en-US" altLang="zh-CN" sz="2800" b="1" dirty="0"/>
              <a:t>,…,A</a:t>
            </a:r>
            <a:r>
              <a:rPr lang="en-US" altLang="zh-CN" sz="2800" b="1" baseline="-25000" dirty="0"/>
              <a:t>k</a:t>
            </a:r>
            <a:r>
              <a:rPr lang="en-US" altLang="zh-CN" sz="2800" b="1" dirty="0"/>
              <a:t>}</a:t>
            </a:r>
            <a:r>
              <a:rPr lang="zh-CN" altLang="en-US" sz="2800" b="1" dirty="0"/>
              <a:t>。</a:t>
            </a:r>
            <a:endParaRPr lang="zh-CN" altLang="en-US" sz="2800" b="1" dirty="0"/>
          </a:p>
          <a:p>
            <a:pPr marL="939800" lvl="1" indent="-482600" defTabSz="914400" eaLnBrk="1" hangingPunct="1">
              <a:buNone/>
              <a:tabLst>
                <a:tab pos="952500" algn="l"/>
              </a:tabLst>
            </a:pPr>
            <a:r>
              <a:rPr lang="zh-CN" altLang="en-US" sz="3000" b="1" dirty="0"/>
              <a:t>与</a:t>
            </a:r>
            <a:r>
              <a:rPr lang="en-US" altLang="zh-CN" sz="3000" b="1" dirty="0"/>
              <a:t>(1)</a:t>
            </a:r>
            <a:r>
              <a:rPr lang="zh-CN" altLang="en-US" sz="3000" b="1" dirty="0"/>
              <a:t>类似，可以证明</a:t>
            </a:r>
            <a:r>
              <a:rPr lang="en-US" altLang="zh-CN" sz="3000" b="1" dirty="0"/>
              <a:t>L(G)</a:t>
            </a:r>
            <a:r>
              <a:rPr lang="zh-CN" altLang="en-US" sz="3000" b="1" dirty="0"/>
              <a:t>＝</a:t>
            </a:r>
            <a:r>
              <a:rPr lang="en-US" altLang="zh-CN" sz="3000" b="1" dirty="0"/>
              <a:t>L(M)</a:t>
            </a:r>
            <a:r>
              <a:rPr lang="zh-CN" altLang="en-US" sz="3000" b="1" dirty="0"/>
              <a:t>。</a:t>
            </a:r>
            <a:endParaRPr lang="zh-CN" altLang="en-US" sz="3200"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6">
                                            <p:txEl>
                                              <p:charRg st="0" end="66"/>
                                            </p:txEl>
                                          </p:spTgt>
                                        </p:tgtEl>
                                        <p:attrNameLst>
                                          <p:attrName>style.visibility</p:attrName>
                                        </p:attrNameLst>
                                      </p:cBhvr>
                                      <p:to>
                                        <p:strVal val="visible"/>
                                      </p:to>
                                    </p:set>
                                    <p:animEffect transition="in" filter="wipe(left)">
                                      <p:cBhvr>
                                        <p:cTn id="7" dur="500"/>
                                        <p:tgtEl>
                                          <p:spTgt spid="103426">
                                            <p:txEl>
                                              <p:charRg st="0"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6">
                                            <p:txEl>
                                              <p:charRg st="66" end="118"/>
                                            </p:txEl>
                                          </p:spTgt>
                                        </p:tgtEl>
                                        <p:attrNameLst>
                                          <p:attrName>style.visibility</p:attrName>
                                        </p:attrNameLst>
                                      </p:cBhvr>
                                      <p:to>
                                        <p:strVal val="visible"/>
                                      </p:to>
                                    </p:set>
                                    <p:animEffect transition="in" filter="wipe(left)">
                                      <p:cBhvr>
                                        <p:cTn id="12" dur="500"/>
                                        <p:tgtEl>
                                          <p:spTgt spid="103426">
                                            <p:txEl>
                                              <p:charRg st="66" end="1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6">
                                            <p:txEl>
                                              <p:charRg st="118" end="163"/>
                                            </p:txEl>
                                          </p:spTgt>
                                        </p:tgtEl>
                                        <p:attrNameLst>
                                          <p:attrName>style.visibility</p:attrName>
                                        </p:attrNameLst>
                                      </p:cBhvr>
                                      <p:to>
                                        <p:strVal val="visible"/>
                                      </p:to>
                                    </p:set>
                                    <p:animEffect transition="in" filter="wipe(left)">
                                      <p:cBhvr>
                                        <p:cTn id="17" dur="500"/>
                                        <p:tgtEl>
                                          <p:spTgt spid="103426">
                                            <p:txEl>
                                              <p:charRg st="118" end="1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426">
                                            <p:txEl>
                                              <p:charRg st="163" end="213"/>
                                            </p:txEl>
                                          </p:spTgt>
                                        </p:tgtEl>
                                        <p:attrNameLst>
                                          <p:attrName>style.visibility</p:attrName>
                                        </p:attrNameLst>
                                      </p:cBhvr>
                                      <p:to>
                                        <p:strVal val="visible"/>
                                      </p:to>
                                    </p:set>
                                    <p:animEffect transition="in" filter="wipe(left)">
                                      <p:cBhvr>
                                        <p:cTn id="22" dur="500"/>
                                        <p:tgtEl>
                                          <p:spTgt spid="103426">
                                            <p:txEl>
                                              <p:charRg st="163" end="21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3426">
                                            <p:txEl>
                                              <p:charRg st="213" end="230"/>
                                            </p:txEl>
                                          </p:spTgt>
                                        </p:tgtEl>
                                        <p:attrNameLst>
                                          <p:attrName>style.visibility</p:attrName>
                                        </p:attrNameLst>
                                      </p:cBhvr>
                                      <p:to>
                                        <p:strVal val="visible"/>
                                      </p:to>
                                    </p:set>
                                    <p:animEffect transition="in" filter="wipe(left)">
                                      <p:cBhvr>
                                        <p:cTn id="25" dur="500"/>
                                        <p:tgtEl>
                                          <p:spTgt spid="103426">
                                            <p:txEl>
                                              <p:charRg st="213" end="23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3426">
                                            <p:txEl>
                                              <p:charRg st="230" end="252"/>
                                            </p:txEl>
                                          </p:spTgt>
                                        </p:tgtEl>
                                        <p:attrNameLst>
                                          <p:attrName>style.visibility</p:attrName>
                                        </p:attrNameLst>
                                      </p:cBhvr>
                                      <p:to>
                                        <p:strVal val="visible"/>
                                      </p:to>
                                    </p:set>
                                    <p:animEffect transition="in" filter="wipe(left)">
                                      <p:cBhvr>
                                        <p:cTn id="28" dur="500"/>
                                        <p:tgtEl>
                                          <p:spTgt spid="103426">
                                            <p:txEl>
                                              <p:charRg st="230" end="25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3426">
                                            <p:txEl>
                                              <p:charRg st="252" end="274"/>
                                            </p:txEl>
                                          </p:spTgt>
                                        </p:tgtEl>
                                        <p:attrNameLst>
                                          <p:attrName>style.visibility</p:attrName>
                                        </p:attrNameLst>
                                      </p:cBhvr>
                                      <p:to>
                                        <p:strVal val="visible"/>
                                      </p:to>
                                    </p:set>
                                    <p:animEffect transition="in" filter="wipe(left)">
                                      <p:cBhvr>
                                        <p:cTn id="33" dur="500"/>
                                        <p:tgtEl>
                                          <p:spTgt spid="103426">
                                            <p:txEl>
                                              <p:charRg st="252" end="2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bldLvl="2"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574675" y="333375"/>
            <a:ext cx="8001000" cy="755650"/>
          </a:xfrm>
        </p:spPr>
        <p:txBody>
          <a:bodyPr vert="horz" wrap="square" lIns="91440" tIns="45720" rIns="91440" bIns="45720" anchor="b"/>
          <a:p>
            <a:pPr algn="ctr"/>
            <a:r>
              <a:rPr lang="zh-CN" altLang="en-US" dirty="0"/>
              <a:t>正规文法</a:t>
            </a:r>
            <a:r>
              <a:rPr lang="en-US" altLang="zh-CN" sz="3700" b="1" dirty="0">
                <a:solidFill>
                  <a:srgbClr val="3366CC"/>
                </a:solidFill>
                <a:sym typeface="Symbol" panose="05050102010706020507" pitchFamily="18" charset="2"/>
              </a:rPr>
              <a:t></a:t>
            </a:r>
            <a:r>
              <a:rPr lang="zh-CN" altLang="en-US" dirty="0"/>
              <a:t>有限自动机</a:t>
            </a:r>
            <a:endParaRPr lang="zh-CN" altLang="en-US" dirty="0"/>
          </a:p>
        </p:txBody>
      </p:sp>
      <p:sp>
        <p:nvSpPr>
          <p:cNvPr id="72706" name="Rectangle 3"/>
          <p:cNvSpPr>
            <a:spLocks noGrp="1"/>
          </p:cNvSpPr>
          <p:nvPr>
            <p:ph idx="1"/>
          </p:nvPr>
        </p:nvSpPr>
        <p:spPr/>
        <p:txBody>
          <a:bodyPr vert="horz" wrap="square" lIns="91440" tIns="45720" rIns="91440" bIns="45720" anchor="t"/>
          <a:p>
            <a:r>
              <a:rPr lang="zh-CN" altLang="en-US" sz="2800" b="1" dirty="0">
                <a:solidFill>
                  <a:srgbClr val="3366CC"/>
                </a:solidFill>
              </a:rPr>
              <a:t> </a:t>
            </a:r>
            <a:r>
              <a:rPr lang="en-US" altLang="zh-CN" sz="2800" b="1" dirty="0">
                <a:solidFill>
                  <a:srgbClr val="3366CC"/>
                </a:solidFill>
              </a:rPr>
              <a:t>1</a:t>
            </a:r>
            <a:r>
              <a:rPr lang="zh-CN" altLang="en-US" sz="2800" b="1" dirty="0">
                <a:solidFill>
                  <a:srgbClr val="3366CC"/>
                </a:solidFill>
              </a:rPr>
              <a:t>）对于右线性文法： </a:t>
            </a:r>
            <a:r>
              <a:rPr lang="en-US" altLang="zh-CN" sz="2800" b="1" dirty="0">
                <a:solidFill>
                  <a:srgbClr val="3366CC"/>
                </a:solidFill>
                <a:sym typeface="Symbol" panose="05050102010706020507" pitchFamily="18" charset="2"/>
              </a:rPr>
              <a:t>A  B </a:t>
            </a:r>
            <a:r>
              <a:rPr lang="en-US" altLang="zh-CN" sz="2800" b="1" dirty="0">
                <a:solidFill>
                  <a:srgbClr val="3366CC"/>
                </a:solidFill>
              </a:rPr>
              <a:t>| </a:t>
            </a:r>
            <a:r>
              <a:rPr lang="en-US" altLang="zh-CN" sz="2800" b="1" dirty="0">
                <a:solidFill>
                  <a:srgbClr val="3366CC"/>
                </a:solidFill>
                <a:sym typeface="Symbol" panose="05050102010706020507" pitchFamily="18" charset="2"/>
              </a:rPr>
              <a:t></a:t>
            </a:r>
            <a:r>
              <a:rPr lang="zh-CN" altLang="en-US" sz="2800" b="1" dirty="0">
                <a:solidFill>
                  <a:srgbClr val="3366CC"/>
                </a:solidFill>
                <a:sym typeface="Symbol" panose="05050102010706020507" pitchFamily="18" charset="2"/>
              </a:rPr>
              <a:t>，其规则：</a:t>
            </a:r>
            <a:endParaRPr lang="zh-CN" altLang="en-US" sz="2800" b="1" dirty="0">
              <a:solidFill>
                <a:srgbClr val="3366CC"/>
              </a:solidFill>
              <a:sym typeface="Symbol" panose="05050102010706020507" pitchFamily="18" charset="2"/>
            </a:endParaRPr>
          </a:p>
          <a:p>
            <a:pPr lvl="1" indent="-436245"/>
            <a:r>
              <a:rPr lang="zh-CN" altLang="en-US" b="1" dirty="0">
                <a:solidFill>
                  <a:srgbClr val="3366CC"/>
                </a:solidFill>
              </a:rPr>
              <a:t>文法</a:t>
            </a:r>
            <a:r>
              <a:rPr lang="en-US" altLang="zh-CN" b="1" dirty="0">
                <a:solidFill>
                  <a:srgbClr val="3366CC"/>
                </a:solidFill>
              </a:rPr>
              <a:t>A→aB</a:t>
            </a:r>
            <a:r>
              <a:rPr lang="zh-CN" altLang="en-US" b="1" dirty="0">
                <a:solidFill>
                  <a:srgbClr val="3366CC"/>
                </a:solidFill>
              </a:rPr>
              <a:t>， 则自动机：</a:t>
            </a:r>
            <a:r>
              <a:rPr lang="zh-CN" altLang="en-US" b="1" dirty="0">
                <a:solidFill>
                  <a:srgbClr val="3366CC"/>
                </a:solidFill>
                <a:sym typeface="Symbol" panose="05050102010706020507" pitchFamily="18" charset="2"/>
              </a:rPr>
              <a:t></a:t>
            </a:r>
            <a:r>
              <a:rPr lang="en-US" altLang="zh-CN" b="1" dirty="0">
                <a:solidFill>
                  <a:srgbClr val="3366CC"/>
                </a:solidFill>
              </a:rPr>
              <a:t>(A,a)=B</a:t>
            </a:r>
            <a:endParaRPr lang="en-US" altLang="zh-CN" b="1" dirty="0">
              <a:solidFill>
                <a:srgbClr val="3366CC"/>
              </a:solidFill>
            </a:endParaRPr>
          </a:p>
          <a:p>
            <a:pPr lvl="1" indent="-436245"/>
            <a:r>
              <a:rPr lang="zh-CN" altLang="en-US" b="1" dirty="0">
                <a:solidFill>
                  <a:srgbClr val="3366CC"/>
                </a:solidFill>
              </a:rPr>
              <a:t>文法</a:t>
            </a:r>
            <a:r>
              <a:rPr lang="en-US" altLang="zh-CN" b="1" dirty="0">
                <a:solidFill>
                  <a:srgbClr val="3366CC"/>
                </a:solidFill>
              </a:rPr>
              <a:t>A→a</a:t>
            </a:r>
            <a:r>
              <a:rPr lang="zh-CN" altLang="en-US" b="1" dirty="0">
                <a:solidFill>
                  <a:srgbClr val="3366CC"/>
                </a:solidFill>
              </a:rPr>
              <a:t>， 则自动机：</a:t>
            </a:r>
            <a:r>
              <a:rPr lang="zh-CN" altLang="en-US" b="1" dirty="0">
                <a:solidFill>
                  <a:srgbClr val="3366CC"/>
                </a:solidFill>
                <a:sym typeface="Symbol" panose="05050102010706020507" pitchFamily="18" charset="2"/>
              </a:rPr>
              <a:t></a:t>
            </a:r>
            <a:r>
              <a:rPr lang="en-US" altLang="zh-CN" b="1" dirty="0">
                <a:solidFill>
                  <a:srgbClr val="3366CC"/>
                </a:solidFill>
              </a:rPr>
              <a:t>(A,a)=f, </a:t>
            </a:r>
            <a:r>
              <a:rPr lang="zh-CN" altLang="en-US" b="1" dirty="0">
                <a:solidFill>
                  <a:srgbClr val="3366CC"/>
                </a:solidFill>
              </a:rPr>
              <a:t>其中</a:t>
            </a:r>
            <a:r>
              <a:rPr lang="en-US" altLang="zh-CN" b="1" dirty="0">
                <a:solidFill>
                  <a:srgbClr val="3366CC"/>
                </a:solidFill>
              </a:rPr>
              <a:t>f</a:t>
            </a:r>
            <a:r>
              <a:rPr lang="zh-CN" altLang="en-US" b="1" dirty="0">
                <a:solidFill>
                  <a:srgbClr val="3366CC"/>
                </a:solidFill>
              </a:rPr>
              <a:t>为新增的终态</a:t>
            </a:r>
            <a:endParaRPr lang="zh-CN" altLang="en-US" b="1" dirty="0">
              <a:solidFill>
                <a:srgbClr val="3366CC"/>
              </a:solidFill>
            </a:endParaRPr>
          </a:p>
          <a:p>
            <a:r>
              <a:rPr lang="en-US" altLang="zh-CN" sz="2800" b="1" dirty="0">
                <a:solidFill>
                  <a:schemeClr val="folHlink"/>
                </a:solidFill>
              </a:rPr>
              <a:t>2</a:t>
            </a:r>
            <a:r>
              <a:rPr lang="zh-CN" altLang="en-US" sz="2800" b="1" dirty="0">
                <a:solidFill>
                  <a:schemeClr val="folHlink"/>
                </a:solidFill>
              </a:rPr>
              <a:t>）对于左线性文法： </a:t>
            </a:r>
            <a:r>
              <a:rPr lang="en-US" altLang="zh-CN" sz="2800" b="1" dirty="0">
                <a:solidFill>
                  <a:schemeClr val="folHlink"/>
                </a:solidFill>
                <a:sym typeface="Symbol" panose="05050102010706020507" pitchFamily="18" charset="2"/>
              </a:rPr>
              <a:t>A  B  </a:t>
            </a:r>
            <a:r>
              <a:rPr lang="en-US" altLang="zh-CN" sz="2800" b="1" dirty="0">
                <a:solidFill>
                  <a:schemeClr val="folHlink"/>
                </a:solidFill>
              </a:rPr>
              <a:t>| </a:t>
            </a:r>
            <a:r>
              <a:rPr lang="en-US" altLang="zh-CN" sz="2800" b="1" dirty="0">
                <a:solidFill>
                  <a:schemeClr val="folHlink"/>
                </a:solidFill>
                <a:sym typeface="Symbol" panose="05050102010706020507" pitchFamily="18" charset="2"/>
              </a:rPr>
              <a:t></a:t>
            </a:r>
            <a:r>
              <a:rPr lang="zh-CN" altLang="en-US" sz="2800" b="1" dirty="0">
                <a:solidFill>
                  <a:schemeClr val="folHlink"/>
                </a:solidFill>
                <a:sym typeface="Symbol" panose="05050102010706020507" pitchFamily="18" charset="2"/>
              </a:rPr>
              <a:t>，其规则：</a:t>
            </a:r>
            <a:endParaRPr lang="zh-CN" altLang="en-US" sz="2800" b="1" dirty="0">
              <a:solidFill>
                <a:schemeClr val="folHlink"/>
              </a:solidFill>
              <a:sym typeface="Symbol" panose="05050102010706020507" pitchFamily="18" charset="2"/>
            </a:endParaRPr>
          </a:p>
          <a:p>
            <a:pPr lvl="1" indent="-436245"/>
            <a:r>
              <a:rPr lang="zh-CN" altLang="en-US" b="1" dirty="0">
                <a:solidFill>
                  <a:schemeClr val="folHlink"/>
                </a:solidFill>
              </a:rPr>
              <a:t>文法</a:t>
            </a:r>
            <a:r>
              <a:rPr lang="en-US" altLang="zh-CN" b="1" dirty="0">
                <a:solidFill>
                  <a:schemeClr val="folHlink"/>
                </a:solidFill>
              </a:rPr>
              <a:t>A→Ba</a:t>
            </a:r>
            <a:r>
              <a:rPr lang="zh-CN" altLang="en-US" b="1" dirty="0">
                <a:solidFill>
                  <a:schemeClr val="folHlink"/>
                </a:solidFill>
              </a:rPr>
              <a:t>， 则自动机：</a:t>
            </a:r>
            <a:r>
              <a:rPr lang="zh-CN" altLang="en-US" b="1" dirty="0">
                <a:solidFill>
                  <a:schemeClr val="folHlink"/>
                </a:solidFill>
                <a:sym typeface="Symbol" panose="05050102010706020507" pitchFamily="18" charset="2"/>
              </a:rPr>
              <a:t></a:t>
            </a:r>
            <a:r>
              <a:rPr lang="en-US" altLang="zh-CN" b="1" dirty="0">
                <a:solidFill>
                  <a:schemeClr val="folHlink"/>
                </a:solidFill>
              </a:rPr>
              <a:t>(B,a)=A</a:t>
            </a:r>
            <a:endParaRPr lang="en-US" altLang="zh-CN" b="1" dirty="0">
              <a:solidFill>
                <a:schemeClr val="folHlink"/>
              </a:solidFill>
            </a:endParaRPr>
          </a:p>
          <a:p>
            <a:pPr lvl="1" indent="-436245"/>
            <a:r>
              <a:rPr lang="zh-CN" altLang="en-US" b="1" dirty="0">
                <a:solidFill>
                  <a:schemeClr val="folHlink"/>
                </a:solidFill>
              </a:rPr>
              <a:t>文法</a:t>
            </a:r>
            <a:r>
              <a:rPr lang="en-US" altLang="zh-CN" b="1" dirty="0">
                <a:solidFill>
                  <a:schemeClr val="folHlink"/>
                </a:solidFill>
              </a:rPr>
              <a:t>A→a</a:t>
            </a:r>
            <a:r>
              <a:rPr lang="zh-CN" altLang="en-US" b="1" dirty="0">
                <a:solidFill>
                  <a:schemeClr val="folHlink"/>
                </a:solidFill>
              </a:rPr>
              <a:t>， 则自动机： </a:t>
            </a:r>
            <a:r>
              <a:rPr lang="zh-CN" altLang="en-US" b="1" dirty="0">
                <a:solidFill>
                  <a:schemeClr val="folHlink"/>
                </a:solidFill>
                <a:sym typeface="Symbol" panose="05050102010706020507" pitchFamily="18" charset="2"/>
              </a:rPr>
              <a:t></a:t>
            </a:r>
            <a:r>
              <a:rPr lang="en-US" altLang="zh-CN" b="1" dirty="0">
                <a:solidFill>
                  <a:schemeClr val="folHlink"/>
                </a:solidFill>
              </a:rPr>
              <a:t>(q</a:t>
            </a:r>
            <a:r>
              <a:rPr lang="en-US" altLang="zh-CN" b="1" baseline="-25000" dirty="0">
                <a:solidFill>
                  <a:schemeClr val="folHlink"/>
                </a:solidFill>
              </a:rPr>
              <a:t>0</a:t>
            </a:r>
            <a:r>
              <a:rPr lang="en-US" altLang="zh-CN" b="1" dirty="0">
                <a:solidFill>
                  <a:schemeClr val="folHlink"/>
                </a:solidFill>
              </a:rPr>
              <a:t>,a)=A, </a:t>
            </a:r>
            <a:r>
              <a:rPr lang="zh-CN" altLang="en-US" b="1" dirty="0">
                <a:solidFill>
                  <a:schemeClr val="folHlink"/>
                </a:solidFill>
              </a:rPr>
              <a:t>其中</a:t>
            </a:r>
            <a:r>
              <a:rPr lang="en-US" altLang="zh-CN" b="1" dirty="0">
                <a:solidFill>
                  <a:schemeClr val="folHlink"/>
                </a:solidFill>
              </a:rPr>
              <a:t>q</a:t>
            </a:r>
            <a:r>
              <a:rPr lang="en-US" altLang="zh-CN" b="1" baseline="-25000" dirty="0">
                <a:solidFill>
                  <a:schemeClr val="folHlink"/>
                </a:solidFill>
              </a:rPr>
              <a:t>0</a:t>
            </a:r>
            <a:r>
              <a:rPr lang="zh-CN" altLang="en-US" b="1" dirty="0">
                <a:solidFill>
                  <a:schemeClr val="folHlink"/>
                </a:solidFill>
              </a:rPr>
              <a:t>为新增的初态</a:t>
            </a:r>
            <a:endParaRPr lang="zh-CN" altLang="en-US" b="1" dirty="0">
              <a:solidFill>
                <a:srgbClr val="3366CC"/>
              </a:solidFill>
            </a:endParaRPr>
          </a:p>
        </p:txBody>
      </p:sp>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8546" name="Rectangle 2"/>
          <p:cNvSpPr>
            <a:spLocks noGrp="1"/>
          </p:cNvSpPr>
          <p:nvPr>
            <p:ph idx="1"/>
          </p:nvPr>
        </p:nvSpPr>
        <p:spPr>
          <a:xfrm>
            <a:off x="323850" y="1484313"/>
            <a:ext cx="4724400" cy="4343400"/>
          </a:xfrm>
        </p:spPr>
        <p:txBody>
          <a:bodyPr vert="horz" wrap="square" lIns="91440" tIns="45720" rIns="91440" bIns="45720" anchor="t"/>
          <a:p>
            <a:pPr eaLnBrk="1" hangingPunct="1"/>
            <a:r>
              <a:rPr lang="en-US" altLang="zh-CN" sz="2800" b="1" dirty="0"/>
              <a:t>G</a:t>
            </a:r>
            <a:r>
              <a:rPr lang="en-US" altLang="zh-CN" sz="2800" b="1" baseline="-25000" dirty="0"/>
              <a:t>R</a:t>
            </a:r>
            <a:r>
              <a:rPr lang="en-US" altLang="zh-CN" sz="2800" b="1" dirty="0"/>
              <a:t>(A) </a:t>
            </a:r>
            <a:r>
              <a:rPr lang="zh-CN" altLang="en-US" sz="2800" b="1" dirty="0"/>
              <a:t>：</a:t>
            </a:r>
            <a:endParaRPr lang="zh-CN" altLang="en-US" sz="2800" b="1" dirty="0"/>
          </a:p>
          <a:p>
            <a:pPr marL="819150" lvl="1" indent="-436245" eaLnBrk="1" hangingPunct="1">
              <a:spcBef>
                <a:spcPct val="0"/>
              </a:spcBef>
              <a:buNone/>
            </a:pPr>
            <a:r>
              <a:rPr lang="en-US" altLang="zh-CN" b="1" dirty="0"/>
              <a:t>A→0 | 0B | 1D	</a:t>
            </a:r>
            <a:endParaRPr lang="en-US" altLang="zh-CN" b="1" dirty="0"/>
          </a:p>
          <a:p>
            <a:pPr marL="819150" lvl="1" indent="-436245" eaLnBrk="1" hangingPunct="1">
              <a:spcBef>
                <a:spcPct val="0"/>
              </a:spcBef>
              <a:buNone/>
            </a:pPr>
            <a:r>
              <a:rPr lang="en-US" altLang="zh-CN" b="1" dirty="0"/>
              <a:t>B→0D | 1C</a:t>
            </a:r>
            <a:endParaRPr lang="en-US" altLang="zh-CN" b="1" dirty="0"/>
          </a:p>
          <a:p>
            <a:pPr marL="819150" lvl="1" indent="-436245" eaLnBrk="1" hangingPunct="1">
              <a:spcBef>
                <a:spcPct val="0"/>
              </a:spcBef>
              <a:buNone/>
            </a:pPr>
            <a:r>
              <a:rPr lang="en-US" altLang="zh-CN" b="1" dirty="0"/>
              <a:t>C→0 | 0B | 1D	</a:t>
            </a:r>
            <a:endParaRPr lang="en-US" altLang="zh-CN" b="1" dirty="0"/>
          </a:p>
          <a:p>
            <a:pPr marL="819150" lvl="1" indent="-436245" eaLnBrk="1" hangingPunct="1">
              <a:spcBef>
                <a:spcPct val="0"/>
              </a:spcBef>
              <a:buNone/>
            </a:pPr>
            <a:r>
              <a:rPr lang="en-US" altLang="zh-CN" b="1" dirty="0"/>
              <a:t>D→0D | 1D</a:t>
            </a:r>
            <a:endParaRPr lang="en-US" altLang="zh-CN" b="1" dirty="0"/>
          </a:p>
          <a:p>
            <a:pPr eaLnBrk="1" hangingPunct="1">
              <a:spcBef>
                <a:spcPct val="40000"/>
              </a:spcBef>
            </a:pPr>
            <a:r>
              <a:rPr lang="zh-CN" altLang="en-US" sz="2800" b="1" dirty="0"/>
              <a:t>从</a:t>
            </a:r>
            <a:r>
              <a:rPr lang="en-US" altLang="zh-CN" sz="2800" b="1" dirty="0"/>
              <a:t>G</a:t>
            </a:r>
            <a:r>
              <a:rPr lang="en-US" altLang="zh-CN" sz="2800" b="1" baseline="-25000" dirty="0"/>
              <a:t>R</a:t>
            </a:r>
            <a:r>
              <a:rPr lang="zh-CN" altLang="en-US" sz="2800" b="1" dirty="0"/>
              <a:t>出发构造</a:t>
            </a:r>
            <a:r>
              <a:rPr lang="en-US" altLang="zh-CN" sz="2800" b="1" dirty="0"/>
              <a:t>NFA M = &lt;{A, B, C, D, f}, {0, 1}, </a:t>
            </a:r>
            <a:r>
              <a:rPr lang="en-US" altLang="zh-CN" sz="2800" b="1" dirty="0">
                <a:sym typeface="Symbol" panose="05050102010706020507" pitchFamily="18" charset="2"/>
              </a:rPr>
              <a:t></a:t>
            </a:r>
            <a:r>
              <a:rPr lang="en-US" altLang="zh-CN" sz="2800" b="1" dirty="0"/>
              <a:t>, A, {f}&gt;</a:t>
            </a:r>
            <a:r>
              <a:rPr lang="zh-CN" altLang="en-US" sz="2800" b="1" dirty="0"/>
              <a:t>，</a:t>
            </a:r>
            <a:r>
              <a:rPr lang="en-US" altLang="zh-CN" sz="2800" b="1" dirty="0"/>
              <a:t>M</a:t>
            </a:r>
            <a:r>
              <a:rPr lang="zh-CN" altLang="en-US" sz="2800" b="1" dirty="0"/>
              <a:t>的状态转换图如右图所示。</a:t>
            </a:r>
            <a:endParaRPr lang="zh-CN" altLang="en-US" sz="2800" b="1" dirty="0"/>
          </a:p>
          <a:p>
            <a:pPr eaLnBrk="1" hangingPunct="1">
              <a:spcBef>
                <a:spcPct val="40000"/>
              </a:spcBef>
            </a:pPr>
            <a:r>
              <a:rPr lang="zh-CN" altLang="en-US" sz="2800" b="1" dirty="0"/>
              <a:t>显然 </a:t>
            </a:r>
            <a:r>
              <a:rPr lang="en-US" altLang="zh-CN" sz="2800" b="1" dirty="0"/>
              <a:t>L(M) = L(G</a:t>
            </a:r>
            <a:r>
              <a:rPr lang="en-US" altLang="zh-CN" sz="2800" b="1" baseline="-25000" dirty="0"/>
              <a:t>R</a:t>
            </a:r>
            <a:r>
              <a:rPr lang="en-US" altLang="zh-CN" sz="2800" b="1" dirty="0"/>
              <a:t>)</a:t>
            </a:r>
            <a:r>
              <a:rPr lang="zh-CN" altLang="en-US" sz="2800" b="1" dirty="0"/>
              <a:t>。</a:t>
            </a:r>
            <a:endParaRPr lang="zh-CN" altLang="en-US" sz="2800" b="1" dirty="0"/>
          </a:p>
        </p:txBody>
      </p:sp>
      <p:sp>
        <p:nvSpPr>
          <p:cNvPr id="73731" name="Rectangle 3"/>
          <p:cNvSpPr>
            <a:spLocks noGrp="1"/>
          </p:cNvSpPr>
          <p:nvPr>
            <p:ph type="title"/>
          </p:nvPr>
        </p:nvSpPr>
        <p:spPr>
          <a:xfrm>
            <a:off x="685800" y="457200"/>
            <a:ext cx="8229600" cy="1143000"/>
          </a:xfrm>
        </p:spPr>
        <p:txBody>
          <a:bodyPr vert="horz" wrap="square" lIns="92075" tIns="46038" rIns="92075" bIns="46038" anchor="b"/>
          <a:p>
            <a:pPr eaLnBrk="1" hangingPunct="1"/>
            <a:r>
              <a:rPr lang="zh-CN" altLang="en-US" sz="3600" b="1" dirty="0"/>
              <a:t>例</a:t>
            </a:r>
            <a:r>
              <a:rPr lang="en-US" altLang="zh-CN" sz="3600" b="1" dirty="0"/>
              <a:t>:</a:t>
            </a:r>
            <a:endParaRPr lang="en-US" altLang="zh-CN" sz="4800" b="1" dirty="0"/>
          </a:p>
        </p:txBody>
      </p:sp>
      <p:sp>
        <p:nvSpPr>
          <p:cNvPr id="108548" name="Oval 4"/>
          <p:cNvSpPr/>
          <p:nvPr/>
        </p:nvSpPr>
        <p:spPr>
          <a:xfrm>
            <a:off x="5334000" y="35052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108549" name="Oval 5"/>
          <p:cNvSpPr/>
          <p:nvPr/>
        </p:nvSpPr>
        <p:spPr>
          <a:xfrm>
            <a:off x="6629400" y="2209800"/>
            <a:ext cx="608013" cy="533400"/>
          </a:xfrm>
          <a:prstGeom prst="ellipse">
            <a:avLst/>
          </a:prstGeom>
          <a:noFill/>
          <a:ln w="1270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108550" name="Oval 6"/>
          <p:cNvSpPr/>
          <p:nvPr/>
        </p:nvSpPr>
        <p:spPr>
          <a:xfrm>
            <a:off x="8001000" y="34290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C</a:t>
            </a:r>
            <a:endParaRPr lang="en-US" altLang="zh-CN" sz="2400" b="1" u="none" dirty="0">
              <a:solidFill>
                <a:schemeClr val="tx1"/>
              </a:solidFill>
              <a:latin typeface="Times New Roman" panose="02020603050405020304" pitchFamily="18" charset="0"/>
            </a:endParaRPr>
          </a:p>
        </p:txBody>
      </p:sp>
      <p:sp>
        <p:nvSpPr>
          <p:cNvPr id="108551" name="Oval 7"/>
          <p:cNvSpPr/>
          <p:nvPr/>
        </p:nvSpPr>
        <p:spPr>
          <a:xfrm>
            <a:off x="6705600" y="43434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D</a:t>
            </a:r>
            <a:endParaRPr lang="en-US" altLang="zh-CN" sz="2400" b="1" u="none" dirty="0">
              <a:solidFill>
                <a:schemeClr val="tx1"/>
              </a:solidFill>
              <a:latin typeface="Times New Roman" panose="02020603050405020304" pitchFamily="18" charset="0"/>
            </a:endParaRPr>
          </a:p>
        </p:txBody>
      </p:sp>
      <p:sp>
        <p:nvSpPr>
          <p:cNvPr id="108552" name="Rectangle 8"/>
          <p:cNvSpPr/>
          <p:nvPr/>
        </p:nvSpPr>
        <p:spPr>
          <a:xfrm>
            <a:off x="7467600" y="23622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108553" name="Rectangle 9"/>
          <p:cNvSpPr/>
          <p:nvPr/>
        </p:nvSpPr>
        <p:spPr>
          <a:xfrm>
            <a:off x="5334000" y="24384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108554" name="Rectangle 10"/>
          <p:cNvSpPr/>
          <p:nvPr/>
        </p:nvSpPr>
        <p:spPr>
          <a:xfrm>
            <a:off x="7086600" y="48768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0,1</a:t>
            </a:r>
            <a:endParaRPr lang="en-US" altLang="zh-CN" sz="2400" b="1" u="none" dirty="0">
              <a:solidFill>
                <a:schemeClr val="tx1"/>
              </a:solidFill>
              <a:latin typeface="Times New Roman" panose="02020603050405020304" pitchFamily="18" charset="0"/>
            </a:endParaRPr>
          </a:p>
        </p:txBody>
      </p:sp>
      <p:sp>
        <p:nvSpPr>
          <p:cNvPr id="108555" name="Rectangle 11"/>
          <p:cNvSpPr/>
          <p:nvPr/>
        </p:nvSpPr>
        <p:spPr>
          <a:xfrm>
            <a:off x="5486400" y="42672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108556" name="Rectangle 12"/>
          <p:cNvSpPr/>
          <p:nvPr/>
        </p:nvSpPr>
        <p:spPr>
          <a:xfrm>
            <a:off x="7620000" y="41148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108557" name="Rectangle 13"/>
          <p:cNvSpPr/>
          <p:nvPr/>
        </p:nvSpPr>
        <p:spPr>
          <a:xfrm>
            <a:off x="7086600" y="28194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108558" name="Freeform 14"/>
          <p:cNvSpPr/>
          <p:nvPr/>
        </p:nvSpPr>
        <p:spPr>
          <a:xfrm>
            <a:off x="6858000" y="4800600"/>
            <a:ext cx="381000" cy="622300"/>
          </a:xfrm>
          <a:custGeom>
            <a:avLst/>
            <a:gdLst/>
            <a:ahLst/>
            <a:cxnLst>
              <a:cxn ang="0">
                <a:pos x="2147483647" y="0"/>
              </a:cxn>
              <a:cxn ang="0">
                <a:pos x="2147483647" y="2147483647"/>
              </a:cxn>
              <a:cxn ang="0">
                <a:pos x="0" y="2147483647"/>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108560" name="Freeform 16"/>
          <p:cNvSpPr/>
          <p:nvPr/>
        </p:nvSpPr>
        <p:spPr>
          <a:xfrm>
            <a:off x="5715000" y="2514600"/>
            <a:ext cx="914400" cy="990600"/>
          </a:xfrm>
          <a:custGeom>
            <a:avLst/>
            <a:gdLst/>
            <a:ahLst/>
            <a:cxnLst>
              <a:cxn ang="0">
                <a:pos x="0" y="2147483647"/>
              </a:cxn>
              <a:cxn ang="0">
                <a:pos x="2147483647" y="2147483647"/>
              </a:cxn>
              <a:cxn ang="0">
                <a:pos x="2147483647" y="0"/>
              </a:cxn>
            </a:cxnLst>
            <a:pathLst>
              <a:path w="432" h="384">
                <a:moveTo>
                  <a:pt x="0" y="384"/>
                </a:moveTo>
                <a:cubicBezTo>
                  <a:pt x="12" y="296"/>
                  <a:pt x="24" y="208"/>
                  <a:pt x="96" y="144"/>
                </a:cubicBezTo>
                <a:cubicBezTo>
                  <a:pt x="168" y="80"/>
                  <a:pt x="300" y="40"/>
                  <a:pt x="432"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08561" name="Freeform 17"/>
          <p:cNvSpPr/>
          <p:nvPr/>
        </p:nvSpPr>
        <p:spPr>
          <a:xfrm>
            <a:off x="5715000" y="3962400"/>
            <a:ext cx="990600" cy="609600"/>
          </a:xfrm>
          <a:custGeom>
            <a:avLst/>
            <a:gdLst/>
            <a:ahLst/>
            <a:cxnLst>
              <a:cxn ang="0">
                <a:pos x="0" y="0"/>
              </a:cxn>
              <a:cxn ang="0">
                <a:pos x="2147483647" y="2147483647"/>
              </a:cxn>
              <a:cxn ang="0">
                <a:pos x="2147483647" y="2147483647"/>
              </a:cxn>
            </a:cxnLst>
            <a:pathLst>
              <a:path w="480" h="384">
                <a:moveTo>
                  <a:pt x="0" y="0"/>
                </a:moveTo>
                <a:cubicBezTo>
                  <a:pt x="32" y="112"/>
                  <a:pt x="64" y="224"/>
                  <a:pt x="144" y="288"/>
                </a:cubicBezTo>
                <a:cubicBezTo>
                  <a:pt x="224" y="352"/>
                  <a:pt x="352" y="368"/>
                  <a:pt x="480"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08562" name="Freeform 18"/>
          <p:cNvSpPr/>
          <p:nvPr/>
        </p:nvSpPr>
        <p:spPr>
          <a:xfrm>
            <a:off x="7239000" y="2590800"/>
            <a:ext cx="838200" cy="838200"/>
          </a:xfrm>
          <a:custGeom>
            <a:avLst/>
            <a:gdLst/>
            <a:ahLst/>
            <a:cxnLst>
              <a:cxn ang="0">
                <a:pos x="2147483647" y="2147483647"/>
              </a:cxn>
              <a:cxn ang="0">
                <a:pos x="2147483647" y="2147483647"/>
              </a:cxn>
              <a:cxn ang="0">
                <a:pos x="0" y="0"/>
              </a:cxn>
            </a:cxnLst>
            <a:pathLst>
              <a:path w="336" h="288">
                <a:moveTo>
                  <a:pt x="336" y="288"/>
                </a:moveTo>
                <a:cubicBezTo>
                  <a:pt x="244" y="288"/>
                  <a:pt x="152" y="288"/>
                  <a:pt x="96" y="240"/>
                </a:cubicBezTo>
                <a:cubicBezTo>
                  <a:pt x="40" y="192"/>
                  <a:pt x="20" y="96"/>
                  <a:pt x="0"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08563" name="Freeform 19"/>
          <p:cNvSpPr/>
          <p:nvPr/>
        </p:nvSpPr>
        <p:spPr>
          <a:xfrm>
            <a:off x="7315200" y="2514600"/>
            <a:ext cx="838200" cy="914400"/>
          </a:xfrm>
          <a:custGeom>
            <a:avLst/>
            <a:gdLst/>
            <a:ahLst/>
            <a:cxnLst>
              <a:cxn ang="0">
                <a:pos x="0" y="0"/>
              </a:cxn>
              <a:cxn ang="0">
                <a:pos x="2147483647" y="2147483647"/>
              </a:cxn>
              <a:cxn ang="0">
                <a:pos x="2147483647" y="2147483647"/>
              </a:cxn>
            </a:cxnLst>
            <a:pathLst>
              <a:path w="432" h="384">
                <a:moveTo>
                  <a:pt x="0" y="0"/>
                </a:moveTo>
                <a:cubicBezTo>
                  <a:pt x="84" y="16"/>
                  <a:pt x="168" y="32"/>
                  <a:pt x="240" y="96"/>
                </a:cubicBezTo>
                <a:cubicBezTo>
                  <a:pt x="312" y="160"/>
                  <a:pt x="372" y="272"/>
                  <a:pt x="432"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08564" name="Freeform 20"/>
          <p:cNvSpPr/>
          <p:nvPr/>
        </p:nvSpPr>
        <p:spPr>
          <a:xfrm>
            <a:off x="7315200" y="3962400"/>
            <a:ext cx="762000" cy="609600"/>
          </a:xfrm>
          <a:custGeom>
            <a:avLst/>
            <a:gdLst/>
            <a:ahLst/>
            <a:cxnLst>
              <a:cxn ang="0">
                <a:pos x="2147483647" y="0"/>
              </a:cxn>
              <a:cxn ang="0">
                <a:pos x="2147483647" y="2147483647"/>
              </a:cxn>
              <a:cxn ang="0">
                <a:pos x="0" y="2147483647"/>
              </a:cxn>
            </a:cxnLst>
            <a:pathLst>
              <a:path w="480" h="384">
                <a:moveTo>
                  <a:pt x="480" y="0"/>
                </a:moveTo>
                <a:cubicBezTo>
                  <a:pt x="448" y="88"/>
                  <a:pt x="416" y="176"/>
                  <a:pt x="336" y="240"/>
                </a:cubicBezTo>
                <a:cubicBezTo>
                  <a:pt x="256" y="304"/>
                  <a:pt x="128" y="344"/>
                  <a:pt x="0"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08565" name="AutoShape 21"/>
          <p:cNvSpPr/>
          <p:nvPr/>
        </p:nvSpPr>
        <p:spPr>
          <a:xfrm>
            <a:off x="4953000" y="3657600"/>
            <a:ext cx="381000" cy="304800"/>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dirty="0">
              <a:solidFill>
                <a:schemeClr val="tx1"/>
              </a:solidFill>
              <a:latin typeface="Verdana" panose="020B0604030504040204" pitchFamily="34" charset="0"/>
              <a:ea typeface="宋体" panose="02010600030101010101" pitchFamily="2" charset="-122"/>
            </a:endParaRPr>
          </a:p>
        </p:txBody>
      </p:sp>
      <p:sp>
        <p:nvSpPr>
          <p:cNvPr id="108567" name="Oval 23"/>
          <p:cNvSpPr/>
          <p:nvPr/>
        </p:nvSpPr>
        <p:spPr>
          <a:xfrm>
            <a:off x="6705600" y="3429000"/>
            <a:ext cx="608013" cy="533400"/>
          </a:xfrm>
          <a:prstGeom prst="ellipse">
            <a:avLst/>
          </a:prstGeom>
          <a:noFill/>
          <a:ln w="57150" cap="flat" cmpd="thickThin">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f</a:t>
            </a:r>
            <a:endParaRPr lang="en-US" altLang="zh-CN" sz="2400" b="1" u="none" dirty="0">
              <a:solidFill>
                <a:schemeClr val="tx1"/>
              </a:solidFill>
              <a:latin typeface="Times New Roman" panose="02020603050405020304" pitchFamily="18" charset="0"/>
            </a:endParaRPr>
          </a:p>
        </p:txBody>
      </p:sp>
      <p:sp>
        <p:nvSpPr>
          <p:cNvPr id="108568" name="Line 24"/>
          <p:cNvSpPr/>
          <p:nvPr/>
        </p:nvSpPr>
        <p:spPr>
          <a:xfrm>
            <a:off x="5940425" y="3716338"/>
            <a:ext cx="762000" cy="0"/>
          </a:xfrm>
          <a:prstGeom prst="line">
            <a:avLst/>
          </a:prstGeom>
          <a:ln w="12700" cap="sq" cmpd="sng">
            <a:solidFill>
              <a:schemeClr val="tx1"/>
            </a:solidFill>
            <a:prstDash val="solid"/>
            <a:round/>
            <a:headEnd type="none" w="med" len="med"/>
            <a:tailEnd type="stealth" w="lg" len="lg"/>
          </a:ln>
        </p:spPr>
      </p:sp>
      <p:sp>
        <p:nvSpPr>
          <p:cNvPr id="108569" name="Line 25"/>
          <p:cNvSpPr/>
          <p:nvPr/>
        </p:nvSpPr>
        <p:spPr>
          <a:xfrm flipH="1">
            <a:off x="7315200" y="3733800"/>
            <a:ext cx="685800" cy="0"/>
          </a:xfrm>
          <a:prstGeom prst="line">
            <a:avLst/>
          </a:prstGeom>
          <a:ln w="12700" cap="sq" cmpd="sng">
            <a:solidFill>
              <a:schemeClr val="tx1"/>
            </a:solidFill>
            <a:prstDash val="solid"/>
            <a:round/>
            <a:headEnd type="none" w="med" len="med"/>
            <a:tailEnd type="stealth" w="lg" len="lg"/>
          </a:ln>
        </p:spPr>
      </p:sp>
      <p:sp>
        <p:nvSpPr>
          <p:cNvPr id="108571" name="Freeform 27"/>
          <p:cNvSpPr/>
          <p:nvPr/>
        </p:nvSpPr>
        <p:spPr>
          <a:xfrm>
            <a:off x="7239000" y="2349500"/>
            <a:ext cx="1536700" cy="2400300"/>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68" h="1512">
                <a:moveTo>
                  <a:pt x="0" y="8"/>
                </a:moveTo>
                <a:cubicBezTo>
                  <a:pt x="68" y="8"/>
                  <a:pt x="136" y="8"/>
                  <a:pt x="192" y="8"/>
                </a:cubicBezTo>
                <a:cubicBezTo>
                  <a:pt x="248" y="8"/>
                  <a:pt x="264" y="0"/>
                  <a:pt x="336" y="8"/>
                </a:cubicBezTo>
                <a:cubicBezTo>
                  <a:pt x="408" y="16"/>
                  <a:pt x="544" y="16"/>
                  <a:pt x="624" y="56"/>
                </a:cubicBezTo>
                <a:cubicBezTo>
                  <a:pt x="704" y="96"/>
                  <a:pt x="768" y="184"/>
                  <a:pt x="816" y="248"/>
                </a:cubicBezTo>
                <a:cubicBezTo>
                  <a:pt x="864" y="312"/>
                  <a:pt x="888" y="368"/>
                  <a:pt x="912" y="440"/>
                </a:cubicBezTo>
                <a:cubicBezTo>
                  <a:pt x="936" y="512"/>
                  <a:pt x="952" y="600"/>
                  <a:pt x="960" y="680"/>
                </a:cubicBezTo>
                <a:cubicBezTo>
                  <a:pt x="968" y="760"/>
                  <a:pt x="968" y="840"/>
                  <a:pt x="960" y="920"/>
                </a:cubicBezTo>
                <a:cubicBezTo>
                  <a:pt x="952" y="1000"/>
                  <a:pt x="952" y="1080"/>
                  <a:pt x="912" y="1160"/>
                </a:cubicBezTo>
                <a:cubicBezTo>
                  <a:pt x="872" y="1240"/>
                  <a:pt x="800" y="1344"/>
                  <a:pt x="720" y="1400"/>
                </a:cubicBezTo>
                <a:cubicBezTo>
                  <a:pt x="640" y="1456"/>
                  <a:pt x="520" y="1480"/>
                  <a:pt x="432" y="1496"/>
                </a:cubicBezTo>
                <a:cubicBezTo>
                  <a:pt x="344" y="1512"/>
                  <a:pt x="256" y="1504"/>
                  <a:pt x="192" y="1496"/>
                </a:cubicBezTo>
                <a:cubicBezTo>
                  <a:pt x="128" y="1488"/>
                  <a:pt x="88" y="1468"/>
                  <a:pt x="48" y="1448"/>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08572" name="Rectangle 28"/>
          <p:cNvSpPr/>
          <p:nvPr/>
        </p:nvSpPr>
        <p:spPr>
          <a:xfrm>
            <a:off x="7924800" y="19812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108574" name="Rectangle 30"/>
          <p:cNvSpPr/>
          <p:nvPr/>
        </p:nvSpPr>
        <p:spPr>
          <a:xfrm>
            <a:off x="5867400" y="32766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108575" name="Rectangle 31"/>
          <p:cNvSpPr/>
          <p:nvPr/>
        </p:nvSpPr>
        <p:spPr>
          <a:xfrm>
            <a:off x="7315200" y="32766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8546">
                                            <p:txEl>
                                              <p:charRg st="0" end="8"/>
                                            </p:txEl>
                                          </p:spTgt>
                                        </p:tgtEl>
                                        <p:attrNameLst>
                                          <p:attrName>style.visibility</p:attrName>
                                        </p:attrNameLst>
                                      </p:cBhvr>
                                      <p:to>
                                        <p:strVal val="visible"/>
                                      </p:to>
                                    </p:set>
                                    <p:animEffect transition="in" filter="blinds(vertical)">
                                      <p:cBhvr>
                                        <p:cTn id="7" dur="500"/>
                                        <p:tgtEl>
                                          <p:spTgt spid="108546">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8546">
                                            <p:txEl>
                                              <p:charRg st="8" end="23"/>
                                            </p:txEl>
                                          </p:spTgt>
                                        </p:tgtEl>
                                        <p:attrNameLst>
                                          <p:attrName>style.visibility</p:attrName>
                                        </p:attrNameLst>
                                      </p:cBhvr>
                                      <p:to>
                                        <p:strVal val="visible"/>
                                      </p:to>
                                    </p:set>
                                    <p:animEffect transition="in" filter="blinds(vertical)">
                                      <p:cBhvr>
                                        <p:cTn id="12" dur="500"/>
                                        <p:tgtEl>
                                          <p:spTgt spid="108546">
                                            <p:txEl>
                                              <p:charRg st="8"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08546">
                                            <p:txEl>
                                              <p:charRg st="23" end="33"/>
                                            </p:txEl>
                                          </p:spTgt>
                                        </p:tgtEl>
                                        <p:attrNameLst>
                                          <p:attrName>style.visibility</p:attrName>
                                        </p:attrNameLst>
                                      </p:cBhvr>
                                      <p:to>
                                        <p:strVal val="visible"/>
                                      </p:to>
                                    </p:set>
                                    <p:animEffect transition="in" filter="blinds(vertical)">
                                      <p:cBhvr>
                                        <p:cTn id="17" dur="500"/>
                                        <p:tgtEl>
                                          <p:spTgt spid="108546">
                                            <p:txEl>
                                              <p:charRg st="23"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08546">
                                            <p:txEl>
                                              <p:charRg st="33" end="48"/>
                                            </p:txEl>
                                          </p:spTgt>
                                        </p:tgtEl>
                                        <p:attrNameLst>
                                          <p:attrName>style.visibility</p:attrName>
                                        </p:attrNameLst>
                                      </p:cBhvr>
                                      <p:to>
                                        <p:strVal val="visible"/>
                                      </p:to>
                                    </p:set>
                                    <p:animEffect transition="in" filter="blinds(vertical)">
                                      <p:cBhvr>
                                        <p:cTn id="22" dur="500"/>
                                        <p:tgtEl>
                                          <p:spTgt spid="108546">
                                            <p:txEl>
                                              <p:charRg st="33" end="4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08546">
                                            <p:txEl>
                                              <p:charRg st="48" end="58"/>
                                            </p:txEl>
                                          </p:spTgt>
                                        </p:tgtEl>
                                        <p:attrNameLst>
                                          <p:attrName>style.visibility</p:attrName>
                                        </p:attrNameLst>
                                      </p:cBhvr>
                                      <p:to>
                                        <p:strVal val="visible"/>
                                      </p:to>
                                    </p:set>
                                    <p:animEffect transition="in" filter="blinds(vertical)">
                                      <p:cBhvr>
                                        <p:cTn id="27" dur="500"/>
                                        <p:tgtEl>
                                          <p:spTgt spid="108546">
                                            <p:txEl>
                                              <p:charRg st="48" end="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08546">
                                            <p:txEl>
                                              <p:charRg st="58" end="125"/>
                                            </p:txEl>
                                          </p:spTgt>
                                        </p:tgtEl>
                                        <p:attrNameLst>
                                          <p:attrName>style.visibility</p:attrName>
                                        </p:attrNameLst>
                                      </p:cBhvr>
                                      <p:to>
                                        <p:strVal val="visible"/>
                                      </p:to>
                                    </p:set>
                                    <p:animEffect transition="in" filter="blinds(vertical)">
                                      <p:cBhvr>
                                        <p:cTn id="32" dur="500"/>
                                        <p:tgtEl>
                                          <p:spTgt spid="108546">
                                            <p:txEl>
                                              <p:charRg st="58" end="1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8565"/>
                                        </p:tgtEl>
                                        <p:attrNameLst>
                                          <p:attrName>style.visibility</p:attrName>
                                        </p:attrNameLst>
                                      </p:cBhvr>
                                      <p:to>
                                        <p:strVal val="visible"/>
                                      </p:to>
                                    </p:set>
                                    <p:animEffect transition="in" filter="wipe(left)">
                                      <p:cBhvr>
                                        <p:cTn id="37" dur="500"/>
                                        <p:tgtEl>
                                          <p:spTgt spid="1085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8548"/>
                                        </p:tgtEl>
                                        <p:attrNameLst>
                                          <p:attrName>style.visibility</p:attrName>
                                        </p:attrNameLst>
                                      </p:cBhvr>
                                      <p:to>
                                        <p:strVal val="visible"/>
                                      </p:to>
                                    </p:set>
                                    <p:animEffect transition="in" filter="wipe(left)">
                                      <p:cBhvr>
                                        <p:cTn id="42" dur="500"/>
                                        <p:tgtEl>
                                          <p:spTgt spid="10854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8549"/>
                                        </p:tgtEl>
                                        <p:attrNameLst>
                                          <p:attrName>style.visibility</p:attrName>
                                        </p:attrNameLst>
                                      </p:cBhvr>
                                      <p:to>
                                        <p:strVal val="visible"/>
                                      </p:to>
                                    </p:set>
                                    <p:animEffect transition="in" filter="wipe(left)">
                                      <p:cBhvr>
                                        <p:cTn id="45" dur="500"/>
                                        <p:tgtEl>
                                          <p:spTgt spid="10854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08567"/>
                                        </p:tgtEl>
                                        <p:attrNameLst>
                                          <p:attrName>style.visibility</p:attrName>
                                        </p:attrNameLst>
                                      </p:cBhvr>
                                      <p:to>
                                        <p:strVal val="visible"/>
                                      </p:to>
                                    </p:set>
                                    <p:animEffect transition="in" filter="wipe(left)">
                                      <p:cBhvr>
                                        <p:cTn id="48" dur="500"/>
                                        <p:tgtEl>
                                          <p:spTgt spid="10856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08551"/>
                                        </p:tgtEl>
                                        <p:attrNameLst>
                                          <p:attrName>style.visibility</p:attrName>
                                        </p:attrNameLst>
                                      </p:cBhvr>
                                      <p:to>
                                        <p:strVal val="visible"/>
                                      </p:to>
                                    </p:set>
                                    <p:animEffect transition="in" filter="wipe(left)">
                                      <p:cBhvr>
                                        <p:cTn id="51" dur="500"/>
                                        <p:tgtEl>
                                          <p:spTgt spid="10855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08550"/>
                                        </p:tgtEl>
                                        <p:attrNameLst>
                                          <p:attrName>style.visibility</p:attrName>
                                        </p:attrNameLst>
                                      </p:cBhvr>
                                      <p:to>
                                        <p:strVal val="visible"/>
                                      </p:to>
                                    </p:set>
                                    <p:animEffect transition="in" filter="wipe(left)">
                                      <p:cBhvr>
                                        <p:cTn id="54" dur="500"/>
                                        <p:tgtEl>
                                          <p:spTgt spid="10855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8568"/>
                                        </p:tgtEl>
                                        <p:attrNameLst>
                                          <p:attrName>style.visibility</p:attrName>
                                        </p:attrNameLst>
                                      </p:cBhvr>
                                      <p:to>
                                        <p:strVal val="visible"/>
                                      </p:to>
                                    </p:set>
                                    <p:animEffect transition="in" filter="wipe(left)">
                                      <p:cBhvr>
                                        <p:cTn id="59" dur="500"/>
                                        <p:tgtEl>
                                          <p:spTgt spid="10856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08574"/>
                                        </p:tgtEl>
                                        <p:attrNameLst>
                                          <p:attrName>style.visibility</p:attrName>
                                        </p:attrNameLst>
                                      </p:cBhvr>
                                      <p:to>
                                        <p:strVal val="visible"/>
                                      </p:to>
                                    </p:set>
                                    <p:animEffect transition="in" filter="wipe(left)">
                                      <p:cBhvr>
                                        <p:cTn id="62" dur="500"/>
                                        <p:tgtEl>
                                          <p:spTgt spid="10857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8553"/>
                                        </p:tgtEl>
                                        <p:attrNameLst>
                                          <p:attrName>style.visibility</p:attrName>
                                        </p:attrNameLst>
                                      </p:cBhvr>
                                      <p:to>
                                        <p:strVal val="visible"/>
                                      </p:to>
                                    </p:set>
                                    <p:animEffect transition="in" filter="wipe(left)">
                                      <p:cBhvr>
                                        <p:cTn id="67" dur="500"/>
                                        <p:tgtEl>
                                          <p:spTgt spid="10855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08560"/>
                                        </p:tgtEl>
                                        <p:attrNameLst>
                                          <p:attrName>style.visibility</p:attrName>
                                        </p:attrNameLst>
                                      </p:cBhvr>
                                      <p:to>
                                        <p:strVal val="visible"/>
                                      </p:to>
                                    </p:set>
                                    <p:animEffect transition="in" filter="wipe(left)">
                                      <p:cBhvr>
                                        <p:cTn id="70" dur="500"/>
                                        <p:tgtEl>
                                          <p:spTgt spid="10856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08555"/>
                                        </p:tgtEl>
                                        <p:attrNameLst>
                                          <p:attrName>style.visibility</p:attrName>
                                        </p:attrNameLst>
                                      </p:cBhvr>
                                      <p:to>
                                        <p:strVal val="visible"/>
                                      </p:to>
                                    </p:set>
                                    <p:animEffect transition="in" filter="wipe(left)">
                                      <p:cBhvr>
                                        <p:cTn id="75" dur="500"/>
                                        <p:tgtEl>
                                          <p:spTgt spid="10855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08561"/>
                                        </p:tgtEl>
                                        <p:attrNameLst>
                                          <p:attrName>style.visibility</p:attrName>
                                        </p:attrNameLst>
                                      </p:cBhvr>
                                      <p:to>
                                        <p:strVal val="visible"/>
                                      </p:to>
                                    </p:set>
                                    <p:animEffect transition="in" filter="wipe(left)">
                                      <p:cBhvr>
                                        <p:cTn id="78" dur="500"/>
                                        <p:tgtEl>
                                          <p:spTgt spid="10856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08571"/>
                                        </p:tgtEl>
                                        <p:attrNameLst>
                                          <p:attrName>style.visibility</p:attrName>
                                        </p:attrNameLst>
                                      </p:cBhvr>
                                      <p:to>
                                        <p:strVal val="visible"/>
                                      </p:to>
                                    </p:set>
                                    <p:animEffect transition="in" filter="wipe(up)">
                                      <p:cBhvr>
                                        <p:cTn id="83" dur="500"/>
                                        <p:tgtEl>
                                          <p:spTgt spid="108571"/>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08572"/>
                                        </p:tgtEl>
                                        <p:attrNameLst>
                                          <p:attrName>style.visibility</p:attrName>
                                        </p:attrNameLst>
                                      </p:cBhvr>
                                      <p:to>
                                        <p:strVal val="visible"/>
                                      </p:to>
                                    </p:set>
                                    <p:animEffect transition="in" filter="wipe(up)">
                                      <p:cBhvr>
                                        <p:cTn id="86" dur="500"/>
                                        <p:tgtEl>
                                          <p:spTgt spid="10857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08552"/>
                                        </p:tgtEl>
                                        <p:attrNameLst>
                                          <p:attrName>style.visibility</p:attrName>
                                        </p:attrNameLst>
                                      </p:cBhvr>
                                      <p:to>
                                        <p:strVal val="visible"/>
                                      </p:to>
                                    </p:set>
                                    <p:animEffect transition="in" filter="wipe(up)">
                                      <p:cBhvr>
                                        <p:cTn id="91" dur="500"/>
                                        <p:tgtEl>
                                          <p:spTgt spid="108552"/>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108563"/>
                                        </p:tgtEl>
                                        <p:attrNameLst>
                                          <p:attrName>style.visibility</p:attrName>
                                        </p:attrNameLst>
                                      </p:cBhvr>
                                      <p:to>
                                        <p:strVal val="visible"/>
                                      </p:to>
                                    </p:set>
                                    <p:animEffect transition="in" filter="wipe(up)">
                                      <p:cBhvr>
                                        <p:cTn id="94" dur="500"/>
                                        <p:tgtEl>
                                          <p:spTgt spid="10856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grpId="0" nodeType="clickEffect">
                                  <p:stCondLst>
                                    <p:cond delay="0"/>
                                  </p:stCondLst>
                                  <p:childTnLst>
                                    <p:set>
                                      <p:cBhvr>
                                        <p:cTn id="98" dur="1" fill="hold">
                                          <p:stCondLst>
                                            <p:cond delay="0"/>
                                          </p:stCondLst>
                                        </p:cTn>
                                        <p:tgtEl>
                                          <p:spTgt spid="108575"/>
                                        </p:tgtEl>
                                        <p:attrNameLst>
                                          <p:attrName>style.visibility</p:attrName>
                                        </p:attrNameLst>
                                      </p:cBhvr>
                                      <p:to>
                                        <p:strVal val="visible"/>
                                      </p:to>
                                    </p:set>
                                    <p:animEffect transition="in" filter="wipe(right)">
                                      <p:cBhvr>
                                        <p:cTn id="99" dur="500"/>
                                        <p:tgtEl>
                                          <p:spTgt spid="108575"/>
                                        </p:tgtEl>
                                      </p:cBhvr>
                                    </p:animEffect>
                                  </p:childTnLst>
                                </p:cTn>
                              </p:par>
                              <p:par>
                                <p:cTn id="100" presetID="22" presetClass="entr" presetSubtype="2" fill="hold" nodeType="withEffect">
                                  <p:stCondLst>
                                    <p:cond delay="0"/>
                                  </p:stCondLst>
                                  <p:childTnLst>
                                    <p:set>
                                      <p:cBhvr>
                                        <p:cTn id="101" dur="1" fill="hold">
                                          <p:stCondLst>
                                            <p:cond delay="0"/>
                                          </p:stCondLst>
                                        </p:cTn>
                                        <p:tgtEl>
                                          <p:spTgt spid="108569"/>
                                        </p:tgtEl>
                                        <p:attrNameLst>
                                          <p:attrName>style.visibility</p:attrName>
                                        </p:attrNameLst>
                                      </p:cBhvr>
                                      <p:to>
                                        <p:strVal val="visible"/>
                                      </p:to>
                                    </p:set>
                                    <p:animEffect transition="in" filter="wipe(right)">
                                      <p:cBhvr>
                                        <p:cTn id="102" dur="500"/>
                                        <p:tgtEl>
                                          <p:spTgt spid="10856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08557"/>
                                        </p:tgtEl>
                                        <p:attrNameLst>
                                          <p:attrName>style.visibility</p:attrName>
                                        </p:attrNameLst>
                                      </p:cBhvr>
                                      <p:to>
                                        <p:strVal val="visible"/>
                                      </p:to>
                                    </p:set>
                                    <p:animEffect transition="in" filter="wipe(down)">
                                      <p:cBhvr>
                                        <p:cTn id="107" dur="500"/>
                                        <p:tgtEl>
                                          <p:spTgt spid="108557"/>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108562"/>
                                        </p:tgtEl>
                                        <p:attrNameLst>
                                          <p:attrName>style.visibility</p:attrName>
                                        </p:attrNameLst>
                                      </p:cBhvr>
                                      <p:to>
                                        <p:strVal val="visible"/>
                                      </p:to>
                                    </p:set>
                                    <p:animEffect transition="in" filter="wipe(down)">
                                      <p:cBhvr>
                                        <p:cTn id="110" dur="500"/>
                                        <p:tgtEl>
                                          <p:spTgt spid="10856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108556"/>
                                        </p:tgtEl>
                                        <p:attrNameLst>
                                          <p:attrName>style.visibility</p:attrName>
                                        </p:attrNameLst>
                                      </p:cBhvr>
                                      <p:to>
                                        <p:strVal val="visible"/>
                                      </p:to>
                                    </p:set>
                                    <p:animEffect transition="in" filter="wipe(right)">
                                      <p:cBhvr>
                                        <p:cTn id="115" dur="500"/>
                                        <p:tgtEl>
                                          <p:spTgt spid="108556"/>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108564"/>
                                        </p:tgtEl>
                                        <p:attrNameLst>
                                          <p:attrName>style.visibility</p:attrName>
                                        </p:attrNameLst>
                                      </p:cBhvr>
                                      <p:to>
                                        <p:strVal val="visible"/>
                                      </p:to>
                                    </p:set>
                                    <p:animEffect transition="in" filter="wipe(right)">
                                      <p:cBhvr>
                                        <p:cTn id="118" dur="500"/>
                                        <p:tgtEl>
                                          <p:spTgt spid="10856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2" fill="hold" grpId="0" nodeType="clickEffect">
                                  <p:stCondLst>
                                    <p:cond delay="0"/>
                                  </p:stCondLst>
                                  <p:childTnLst>
                                    <p:set>
                                      <p:cBhvr>
                                        <p:cTn id="122" dur="1" fill="hold">
                                          <p:stCondLst>
                                            <p:cond delay="0"/>
                                          </p:stCondLst>
                                        </p:cTn>
                                        <p:tgtEl>
                                          <p:spTgt spid="108558"/>
                                        </p:tgtEl>
                                        <p:attrNameLst>
                                          <p:attrName>style.visibility</p:attrName>
                                        </p:attrNameLst>
                                      </p:cBhvr>
                                      <p:to>
                                        <p:strVal val="visible"/>
                                      </p:to>
                                    </p:set>
                                    <p:animEffect transition="in" filter="wipe(right)">
                                      <p:cBhvr>
                                        <p:cTn id="123" dur="500"/>
                                        <p:tgtEl>
                                          <p:spTgt spid="108558"/>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108554"/>
                                        </p:tgtEl>
                                        <p:attrNameLst>
                                          <p:attrName>style.visibility</p:attrName>
                                        </p:attrNameLst>
                                      </p:cBhvr>
                                      <p:to>
                                        <p:strVal val="visible"/>
                                      </p:to>
                                    </p:set>
                                    <p:animEffect transition="in" filter="wipe(right)">
                                      <p:cBhvr>
                                        <p:cTn id="126" dur="500"/>
                                        <p:tgtEl>
                                          <p:spTgt spid="10855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5" fill="hold" grpId="0" nodeType="clickEffect">
                                  <p:stCondLst>
                                    <p:cond delay="0"/>
                                  </p:stCondLst>
                                  <p:childTnLst>
                                    <p:set>
                                      <p:cBhvr>
                                        <p:cTn id="130" dur="1" fill="hold">
                                          <p:stCondLst>
                                            <p:cond delay="0"/>
                                          </p:stCondLst>
                                        </p:cTn>
                                        <p:tgtEl>
                                          <p:spTgt spid="108546">
                                            <p:txEl>
                                              <p:charRg st="125" end="142"/>
                                            </p:txEl>
                                          </p:spTgt>
                                        </p:tgtEl>
                                        <p:attrNameLst>
                                          <p:attrName>style.visibility</p:attrName>
                                        </p:attrNameLst>
                                      </p:cBhvr>
                                      <p:to>
                                        <p:strVal val="visible"/>
                                      </p:to>
                                    </p:set>
                                    <p:animEffect transition="in" filter="blinds(vertical)">
                                      <p:cBhvr>
                                        <p:cTn id="131" dur="500"/>
                                        <p:tgtEl>
                                          <p:spTgt spid="108546">
                                            <p:txEl>
                                              <p:charRg st="125"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ldLvl="2" build="p"/>
      <p:bldP spid="108548" grpId="0" animBg="1"/>
      <p:bldP spid="108549" grpId="0" animBg="1"/>
      <p:bldP spid="108550" grpId="0" animBg="1"/>
      <p:bldP spid="108551" grpId="0" animBg="1"/>
      <p:bldP spid="108552" grpId="0"/>
      <p:bldP spid="108553" grpId="0"/>
      <p:bldP spid="108554" grpId="0"/>
      <p:bldP spid="108555" grpId="0"/>
      <p:bldP spid="108556" grpId="0"/>
      <p:bldP spid="108557" grpId="0"/>
      <p:bldP spid="108558" grpId="0" animBg="1"/>
      <p:bldP spid="108560" grpId="0" animBg="1"/>
      <p:bldP spid="108561" grpId="0" animBg="1"/>
      <p:bldP spid="108562" grpId="0" animBg="1"/>
      <p:bldP spid="108563" grpId="0" animBg="1"/>
      <p:bldP spid="108564" grpId="0" animBg="1"/>
      <p:bldP spid="108565" grpId="0" animBg="1"/>
      <p:bldP spid="108567" grpId="0" animBg="1"/>
      <p:bldP spid="108571" grpId="0" animBg="1"/>
      <p:bldP spid="108572" grpId="0"/>
      <p:bldP spid="108574" grpId="0"/>
      <p:bldP spid="10857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74754" name="Rectangle 2"/>
          <p:cNvSpPr>
            <a:spLocks noGrp="1"/>
          </p:cNvSpPr>
          <p:nvPr>
            <p:ph type="title"/>
          </p:nvPr>
        </p:nvSpPr>
        <p:spPr>
          <a:xfrm>
            <a:off x="107950" y="260350"/>
            <a:ext cx="8807450" cy="855663"/>
          </a:xfrm>
        </p:spPr>
        <p:txBody>
          <a:bodyPr vert="horz" wrap="square" lIns="91440" tIns="45720" rIns="91440" bIns="45720" anchor="b"/>
          <a:p>
            <a:pPr eaLnBrk="1" hangingPunct="1"/>
            <a:r>
              <a:rPr lang="en-US" altLang="zh-CN" sz="3800" b="1" dirty="0"/>
              <a:t>3.3.4 </a:t>
            </a:r>
            <a:r>
              <a:rPr lang="zh-CN" altLang="en-US" sz="3800" b="1" dirty="0"/>
              <a:t>正规文法与有限自动机的等价性</a:t>
            </a:r>
            <a:endParaRPr lang="zh-CN" altLang="en-US" b="1" dirty="0">
              <a:latin typeface="宋体" panose="02010600030101010101" pitchFamily="2" charset="-122"/>
            </a:endParaRPr>
          </a:p>
        </p:txBody>
      </p:sp>
      <p:sp>
        <p:nvSpPr>
          <p:cNvPr id="167939" name="Rectangle 3"/>
          <p:cNvSpPr>
            <a:spLocks noGrp="1"/>
          </p:cNvSpPr>
          <p:nvPr>
            <p:ph idx="1"/>
          </p:nvPr>
        </p:nvSpPr>
        <p:spPr>
          <a:xfrm>
            <a:off x="838200" y="1752600"/>
            <a:ext cx="7772400" cy="4419600"/>
          </a:xfrm>
        </p:spPr>
        <p:txBody>
          <a:bodyPr vert="horz" wrap="square" lIns="91440" tIns="45720" rIns="91440" bIns="45720" anchor="t"/>
          <a:p>
            <a:pPr eaLnBrk="1" hangingPunct="1"/>
            <a:r>
              <a:rPr lang="zh-CN" altLang="en-US" b="1" dirty="0"/>
              <a:t>定理：</a:t>
            </a:r>
            <a:endParaRPr lang="zh-CN" altLang="en-US" b="1" dirty="0"/>
          </a:p>
          <a:p>
            <a:pPr eaLnBrk="1" hangingPunct="1">
              <a:spcBef>
                <a:spcPct val="40000"/>
              </a:spcBef>
              <a:buNone/>
            </a:pPr>
            <a:r>
              <a:rPr lang="zh-CN" altLang="en-US" b="1" dirty="0"/>
              <a:t> </a:t>
            </a:r>
            <a:r>
              <a:rPr lang="en-US" altLang="zh-CN" b="1" dirty="0"/>
              <a:t>1.</a:t>
            </a:r>
            <a:r>
              <a:rPr lang="zh-CN" altLang="en-US" b="1" dirty="0"/>
              <a:t>对每一个右线性正规文法</a:t>
            </a:r>
            <a:r>
              <a:rPr lang="en-US" altLang="zh-CN" b="1" dirty="0"/>
              <a:t>G</a:t>
            </a:r>
            <a:r>
              <a:rPr lang="zh-CN" altLang="en-US" b="1" dirty="0"/>
              <a:t>或左线性正规文法</a:t>
            </a:r>
            <a:r>
              <a:rPr lang="en-US" altLang="zh-CN" b="1" dirty="0"/>
              <a:t>G</a:t>
            </a:r>
            <a:r>
              <a:rPr lang="zh-CN" altLang="en-US" b="1" dirty="0"/>
              <a:t>，都存在一个有限自动机</a:t>
            </a:r>
            <a:r>
              <a:rPr lang="en-US" altLang="zh-CN" b="1" dirty="0"/>
              <a:t>(FA) M</a:t>
            </a:r>
            <a:r>
              <a:rPr lang="zh-CN" altLang="en-US" b="1" dirty="0"/>
              <a:t>，使得</a:t>
            </a:r>
            <a:r>
              <a:rPr lang="en-US" altLang="zh-CN" b="1" dirty="0"/>
              <a:t>L(M)</a:t>
            </a:r>
            <a:r>
              <a:rPr lang="zh-CN" altLang="en-US" b="1" dirty="0"/>
              <a:t>＝</a:t>
            </a:r>
            <a:r>
              <a:rPr lang="en-US" altLang="zh-CN" b="1" dirty="0"/>
              <a:t>L(G)</a:t>
            </a:r>
            <a:r>
              <a:rPr lang="zh-CN" altLang="en-US" b="1" dirty="0"/>
              <a:t>。</a:t>
            </a:r>
            <a:endParaRPr lang="zh-CN" altLang="en-US" b="1" dirty="0"/>
          </a:p>
          <a:p>
            <a:pPr eaLnBrk="1" hangingPunct="1">
              <a:spcBef>
                <a:spcPct val="40000"/>
              </a:spcBef>
              <a:buNone/>
            </a:pPr>
            <a:r>
              <a:rPr lang="zh-CN" altLang="en-US" b="1" dirty="0"/>
              <a:t> </a:t>
            </a:r>
            <a:r>
              <a:rPr lang="en-US" altLang="zh-CN" b="1" dirty="0"/>
              <a:t>2.</a:t>
            </a:r>
            <a:r>
              <a:rPr lang="zh-CN" altLang="en-US" b="1" dirty="0"/>
              <a:t>对每一个</a:t>
            </a:r>
            <a:r>
              <a:rPr lang="en-US" altLang="zh-CN" b="1" dirty="0"/>
              <a:t>FA M</a:t>
            </a:r>
            <a:r>
              <a:rPr lang="zh-CN" altLang="en-US" b="1" dirty="0"/>
              <a:t>，都存在一个右线性正规文法</a:t>
            </a:r>
            <a:r>
              <a:rPr lang="en-US" altLang="zh-CN" b="1" dirty="0"/>
              <a:t>G</a:t>
            </a:r>
            <a:r>
              <a:rPr lang="en-US" altLang="zh-CN" b="1" baseline="-25000" dirty="0"/>
              <a:t>R</a:t>
            </a:r>
            <a:r>
              <a:rPr lang="zh-CN" altLang="en-US" b="1" dirty="0"/>
              <a:t>和左线性正规文法</a:t>
            </a:r>
            <a:r>
              <a:rPr lang="en-US" altLang="zh-CN" b="1" dirty="0"/>
              <a:t>G</a:t>
            </a:r>
            <a:r>
              <a:rPr lang="en-US" altLang="zh-CN" b="1" baseline="-25000" dirty="0"/>
              <a:t>L</a:t>
            </a:r>
            <a:r>
              <a:rPr lang="zh-CN" altLang="en-US" b="1" dirty="0"/>
              <a:t>，使得</a:t>
            </a:r>
            <a:r>
              <a:rPr lang="en-US" altLang="zh-CN" b="1" dirty="0"/>
              <a:t>L(M)</a:t>
            </a:r>
            <a:r>
              <a:rPr lang="zh-CN" altLang="en-US" b="1" dirty="0"/>
              <a:t>＝</a:t>
            </a:r>
            <a:r>
              <a:rPr lang="en-US" altLang="zh-CN" b="1" dirty="0"/>
              <a:t>L(G</a:t>
            </a:r>
            <a:r>
              <a:rPr lang="en-US" altLang="zh-CN" b="1" baseline="-25000" dirty="0"/>
              <a:t>R</a:t>
            </a:r>
            <a:r>
              <a:rPr lang="en-US" altLang="zh-CN" b="1" dirty="0"/>
              <a:t>)</a:t>
            </a:r>
            <a:r>
              <a:rPr lang="zh-CN" altLang="en-US" b="1" dirty="0"/>
              <a:t>＝</a:t>
            </a:r>
            <a:r>
              <a:rPr lang="en-US" altLang="zh-CN" b="1" dirty="0"/>
              <a:t>L(G</a:t>
            </a:r>
            <a:r>
              <a:rPr lang="en-US" altLang="zh-CN" b="1" baseline="-25000" dirty="0"/>
              <a:t>L</a:t>
            </a:r>
            <a:r>
              <a:rPr lang="en-US" altLang="zh-CN" b="1" dirty="0"/>
              <a:t>)</a:t>
            </a:r>
            <a:r>
              <a:rPr lang="zh-CN" altLang="en-US" b="1" dirty="0"/>
              <a:t>。</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charRg st="0" end="4"/>
                                            </p:txEl>
                                          </p:spTgt>
                                        </p:tgtEl>
                                        <p:attrNameLst>
                                          <p:attrName>style.visibility</p:attrName>
                                        </p:attrNameLst>
                                      </p:cBhvr>
                                      <p:to>
                                        <p:strVal val="visible"/>
                                      </p:to>
                                    </p:set>
                                    <p:animEffect transition="in" filter="wipe(left)">
                                      <p:cBhvr>
                                        <p:cTn id="7" dur="500"/>
                                        <p:tgtEl>
                                          <p:spTgt spid="167939">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39">
                                            <p:txEl>
                                              <p:charRg st="4" end="59"/>
                                            </p:txEl>
                                          </p:spTgt>
                                        </p:tgtEl>
                                        <p:attrNameLst>
                                          <p:attrName>style.visibility</p:attrName>
                                        </p:attrNameLst>
                                      </p:cBhvr>
                                      <p:to>
                                        <p:strVal val="visible"/>
                                      </p:to>
                                    </p:set>
                                    <p:animEffect transition="in" filter="wipe(left)">
                                      <p:cBhvr>
                                        <p:cTn id="12" dur="500"/>
                                        <p:tgtEl>
                                          <p:spTgt spid="167939">
                                            <p:txEl>
                                              <p:charRg st="4"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39">
                                            <p:txEl>
                                              <p:charRg st="59" end="116"/>
                                            </p:txEl>
                                          </p:spTgt>
                                        </p:tgtEl>
                                        <p:attrNameLst>
                                          <p:attrName>style.visibility</p:attrName>
                                        </p:attrNameLst>
                                      </p:cBhvr>
                                      <p:to>
                                        <p:strVal val="visible"/>
                                      </p:to>
                                    </p:set>
                                    <p:animEffect transition="in" filter="wipe(left)">
                                      <p:cBhvr>
                                        <p:cTn id="17" dur="500"/>
                                        <p:tgtEl>
                                          <p:spTgt spid="167939">
                                            <p:txEl>
                                              <p:charRg st="59"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5474" name="Rectangle 2"/>
          <p:cNvSpPr>
            <a:spLocks noGrp="1"/>
          </p:cNvSpPr>
          <p:nvPr>
            <p:ph idx="1"/>
          </p:nvPr>
        </p:nvSpPr>
        <p:spPr>
          <a:xfrm>
            <a:off x="250825" y="549275"/>
            <a:ext cx="8077200" cy="5867400"/>
          </a:xfrm>
        </p:spPr>
        <p:txBody>
          <a:bodyPr vert="horz" wrap="square" lIns="91440" tIns="45720" rIns="91440" bIns="45720" anchor="t"/>
          <a:p>
            <a:pPr defTabSz="914400" eaLnBrk="1" hangingPunct="1">
              <a:buNone/>
              <a:tabLst>
                <a:tab pos="952500" algn="l"/>
              </a:tabLst>
            </a:pPr>
            <a:r>
              <a:rPr lang="zh-CN" altLang="en-US" b="1" dirty="0"/>
              <a:t>证明</a:t>
            </a:r>
            <a:r>
              <a:rPr lang="en-US" altLang="zh-CN" b="1" dirty="0"/>
              <a:t>2</a:t>
            </a:r>
            <a:r>
              <a:rPr lang="zh-CN" altLang="en-US" b="1" dirty="0"/>
              <a:t>：对每一个</a:t>
            </a:r>
            <a:r>
              <a:rPr lang="en-US" altLang="zh-CN" b="1" dirty="0"/>
              <a:t>DFA M</a:t>
            </a:r>
            <a:r>
              <a:rPr lang="zh-CN" altLang="en-US" b="1" dirty="0"/>
              <a:t>，都存在一个右线性正规文法</a:t>
            </a:r>
            <a:r>
              <a:rPr lang="en-US" altLang="zh-CN" b="1" dirty="0"/>
              <a:t>G</a:t>
            </a:r>
            <a:r>
              <a:rPr lang="en-US" altLang="zh-CN" b="1" baseline="-25000" dirty="0"/>
              <a:t>R</a:t>
            </a:r>
            <a:r>
              <a:rPr lang="zh-CN" altLang="en-US" b="1" dirty="0"/>
              <a:t>和左线性正规文法</a:t>
            </a:r>
            <a:r>
              <a:rPr lang="en-US" altLang="zh-CN" b="1" dirty="0"/>
              <a:t>G</a:t>
            </a:r>
            <a:r>
              <a:rPr lang="en-US" altLang="zh-CN" b="1" baseline="-25000" dirty="0"/>
              <a:t>L</a:t>
            </a:r>
            <a:r>
              <a:rPr lang="zh-CN" altLang="en-US" b="1" dirty="0"/>
              <a:t>，使得</a:t>
            </a:r>
            <a:r>
              <a:rPr lang="en-US" altLang="zh-CN" b="1" dirty="0"/>
              <a:t>L(M)</a:t>
            </a:r>
            <a:r>
              <a:rPr lang="zh-CN" altLang="en-US" b="1" dirty="0"/>
              <a:t>＝</a:t>
            </a:r>
            <a:r>
              <a:rPr lang="en-US" altLang="zh-CN" b="1" dirty="0"/>
              <a:t>L(G</a:t>
            </a:r>
            <a:r>
              <a:rPr lang="en-US" altLang="zh-CN" b="1" baseline="-25000" dirty="0"/>
              <a:t>R</a:t>
            </a:r>
            <a:r>
              <a:rPr lang="en-US" altLang="zh-CN" b="1" dirty="0"/>
              <a:t>)</a:t>
            </a:r>
            <a:r>
              <a:rPr lang="zh-CN" altLang="en-US" b="1" dirty="0"/>
              <a:t>＝</a:t>
            </a:r>
            <a:r>
              <a:rPr lang="en-US" altLang="zh-CN" b="1" dirty="0"/>
              <a:t>L(G</a:t>
            </a:r>
            <a:r>
              <a:rPr lang="en-US" altLang="zh-CN" b="1" baseline="-25000" dirty="0"/>
              <a:t>L</a:t>
            </a:r>
            <a:r>
              <a:rPr lang="en-US" altLang="zh-CN" b="1" dirty="0"/>
              <a:t>)</a:t>
            </a:r>
            <a:r>
              <a:rPr lang="zh-CN" altLang="en-US" b="1" dirty="0"/>
              <a:t>。</a:t>
            </a:r>
            <a:endParaRPr lang="zh-CN" altLang="en-US" b="1" dirty="0"/>
          </a:p>
          <a:p>
            <a:pPr defTabSz="914400" eaLnBrk="1" hangingPunct="1">
              <a:buNone/>
              <a:tabLst>
                <a:tab pos="952500" algn="l"/>
              </a:tabLst>
            </a:pPr>
            <a:r>
              <a:rPr lang="zh-CN" altLang="en-US" b="1" dirty="0"/>
              <a:t>   设</a:t>
            </a:r>
            <a:r>
              <a:rPr lang="en-US" altLang="zh-CN" b="1" dirty="0"/>
              <a:t>DFA M=&lt;S, </a:t>
            </a:r>
            <a:r>
              <a:rPr lang="en-US" altLang="zh-CN" b="1" dirty="0">
                <a:sym typeface="Symbol" panose="05050102010706020507" pitchFamily="18" charset="2"/>
              </a:rPr>
              <a:t></a:t>
            </a:r>
            <a:r>
              <a:rPr lang="en-US" altLang="zh-CN" b="1" dirty="0"/>
              <a:t>, </a:t>
            </a:r>
            <a:r>
              <a:rPr lang="en-US" altLang="zh-CN" b="1" dirty="0">
                <a:sym typeface="Symbol" panose="05050102010706020507" pitchFamily="18" charset="2"/>
              </a:rPr>
              <a:t></a:t>
            </a:r>
            <a:r>
              <a:rPr lang="en-US" altLang="zh-CN" b="1" dirty="0"/>
              <a:t>, s</a:t>
            </a:r>
            <a:r>
              <a:rPr lang="en-US" altLang="zh-CN" b="1" baseline="-25000" dirty="0"/>
              <a:t>0</a:t>
            </a:r>
            <a:r>
              <a:rPr lang="en-US" altLang="zh-CN" b="1" dirty="0"/>
              <a:t>, F&gt;</a:t>
            </a:r>
            <a:endParaRPr lang="en-US" altLang="zh-CN" b="1" dirty="0"/>
          </a:p>
          <a:p>
            <a:pPr defTabSz="914400" eaLnBrk="1" hangingPunct="1">
              <a:buNone/>
              <a:tabLst>
                <a:tab pos="952500" algn="l"/>
              </a:tabLst>
            </a:pPr>
            <a:endParaRPr lang="en-US" altLang="zh-CN" b="1" dirty="0"/>
          </a:p>
          <a:p>
            <a:pPr defTabSz="914400" eaLnBrk="1" hangingPunct="1">
              <a:buNone/>
              <a:tabLst>
                <a:tab pos="952500" algn="l"/>
              </a:tabLst>
            </a:pPr>
            <a:r>
              <a:rPr lang="en-US" altLang="zh-CN" b="1" dirty="0"/>
              <a:t>  (1) </a:t>
            </a:r>
            <a:r>
              <a:rPr lang="zh-CN" altLang="en-US" b="1" dirty="0">
                <a:solidFill>
                  <a:srgbClr val="FF3300"/>
                </a:solidFill>
              </a:rPr>
              <a:t>若</a:t>
            </a:r>
            <a:r>
              <a:rPr lang="en-US" altLang="zh-CN" b="1" dirty="0">
                <a:solidFill>
                  <a:srgbClr val="FF3300"/>
                </a:solidFill>
              </a:rPr>
              <a:t>s</a:t>
            </a:r>
            <a:r>
              <a:rPr lang="en-US" altLang="zh-CN" b="1" baseline="-25000" dirty="0">
                <a:solidFill>
                  <a:srgbClr val="FF3300"/>
                </a:solidFill>
              </a:rPr>
              <a:t>0</a:t>
            </a:r>
            <a:r>
              <a:rPr lang="en-US" altLang="zh-CN" b="1" dirty="0">
                <a:solidFill>
                  <a:srgbClr val="FF3300"/>
                </a:solidFill>
                <a:sym typeface="Symbol" panose="05050102010706020507" pitchFamily="18" charset="2"/>
              </a:rPr>
              <a:t></a:t>
            </a:r>
            <a:r>
              <a:rPr lang="en-US" altLang="zh-CN" b="1" dirty="0">
                <a:solidFill>
                  <a:srgbClr val="FF3300"/>
                </a:solidFill>
              </a:rPr>
              <a:t>F</a:t>
            </a:r>
            <a:r>
              <a:rPr lang="zh-CN" altLang="en-US" b="1" dirty="0"/>
              <a:t>，我们令</a:t>
            </a:r>
            <a:r>
              <a:rPr lang="en-US" altLang="zh-CN" b="1" dirty="0"/>
              <a:t>G</a:t>
            </a:r>
            <a:r>
              <a:rPr lang="en-US" altLang="zh-CN" b="1" baseline="-25000" dirty="0"/>
              <a:t>R</a:t>
            </a:r>
            <a:r>
              <a:rPr lang="en-US" altLang="zh-CN" b="1" dirty="0"/>
              <a:t>=&lt;</a:t>
            </a:r>
            <a:r>
              <a:rPr lang="en-US" altLang="zh-CN" b="1" dirty="0">
                <a:sym typeface="Symbol" panose="05050102010706020507" pitchFamily="18" charset="2"/>
              </a:rPr>
              <a:t></a:t>
            </a:r>
            <a:r>
              <a:rPr lang="en-US" altLang="zh-CN" b="1" dirty="0"/>
              <a:t>, S, s</a:t>
            </a:r>
            <a:r>
              <a:rPr lang="en-US" altLang="zh-CN" b="1" baseline="-25000" dirty="0"/>
              <a:t>0</a:t>
            </a:r>
            <a:r>
              <a:rPr lang="en-US" altLang="zh-CN" b="1" dirty="0"/>
              <a:t>, P&gt;</a:t>
            </a:r>
            <a:r>
              <a:rPr lang="zh-CN" altLang="en-US" b="1" dirty="0"/>
              <a:t>，其中</a:t>
            </a:r>
            <a:r>
              <a:rPr lang="en-US" altLang="zh-CN" b="1" dirty="0"/>
              <a:t>P</a:t>
            </a:r>
            <a:r>
              <a:rPr lang="zh-CN" altLang="en-US" b="1" dirty="0"/>
              <a:t>是由以下规则定义的产生式集合：</a:t>
            </a:r>
            <a:endParaRPr lang="zh-CN" altLang="en-US" b="1" dirty="0"/>
          </a:p>
          <a:p>
            <a:pPr defTabSz="914400" eaLnBrk="1" hangingPunct="1">
              <a:buNone/>
              <a:tabLst>
                <a:tab pos="952500" algn="l"/>
              </a:tabLst>
            </a:pPr>
            <a:r>
              <a:rPr lang="zh-CN" altLang="en-US" b="1" dirty="0"/>
              <a:t>对任何</a:t>
            </a:r>
            <a:r>
              <a:rPr lang="en-US" altLang="zh-CN" b="1" dirty="0"/>
              <a:t>a</a:t>
            </a:r>
            <a:r>
              <a:rPr lang="en-US" altLang="zh-CN" b="1" dirty="0">
                <a:sym typeface="Symbol" panose="05050102010706020507" pitchFamily="18" charset="2"/>
              </a:rPr>
              <a:t></a:t>
            </a:r>
            <a:r>
              <a:rPr lang="zh-CN" altLang="en-US" b="1" dirty="0"/>
              <a:t>及</a:t>
            </a:r>
            <a:r>
              <a:rPr lang="en-US" altLang="zh-CN" b="1" dirty="0"/>
              <a:t>A,B</a:t>
            </a:r>
            <a:r>
              <a:rPr lang="en-US" altLang="zh-CN" b="1" dirty="0">
                <a:sym typeface="Symbol" panose="05050102010706020507" pitchFamily="18" charset="2"/>
              </a:rPr>
              <a:t></a:t>
            </a:r>
            <a:r>
              <a:rPr lang="en-US" altLang="zh-CN" b="1" dirty="0"/>
              <a:t>S</a:t>
            </a:r>
            <a:r>
              <a:rPr lang="zh-CN" altLang="en-US" b="1" dirty="0"/>
              <a:t>，若有</a:t>
            </a:r>
            <a:r>
              <a:rPr lang="zh-CN" altLang="en-US" b="1" dirty="0">
                <a:sym typeface="Symbol" panose="05050102010706020507" pitchFamily="18" charset="2"/>
              </a:rPr>
              <a:t></a:t>
            </a:r>
            <a:r>
              <a:rPr lang="en-US" altLang="zh-CN" b="1" dirty="0"/>
              <a:t>(A,a)=B</a:t>
            </a:r>
            <a:r>
              <a:rPr lang="zh-CN" altLang="en-US" b="1" dirty="0"/>
              <a:t>，则：</a:t>
            </a:r>
            <a:endParaRPr lang="zh-CN" altLang="en-US" b="1" dirty="0"/>
          </a:p>
          <a:p>
            <a:pPr marL="939800" lvl="1" indent="-482600" defTabSz="914400" eaLnBrk="1" hangingPunct="1">
              <a:buNone/>
              <a:tabLst>
                <a:tab pos="952500" algn="l"/>
              </a:tabLst>
            </a:pPr>
            <a:r>
              <a:rPr lang="zh-CN" altLang="en-US" b="1" dirty="0"/>
              <a:t>  </a:t>
            </a:r>
            <a:r>
              <a:rPr lang="en-US" altLang="zh-CN" b="1" dirty="0"/>
              <a:t>(a) </a:t>
            </a:r>
            <a:r>
              <a:rPr lang="zh-CN" altLang="en-US" b="1" dirty="0"/>
              <a:t>当</a:t>
            </a:r>
            <a:r>
              <a:rPr lang="en-US" altLang="zh-CN" b="1" dirty="0"/>
              <a:t>B</a:t>
            </a:r>
            <a:r>
              <a:rPr lang="en-US" altLang="zh-CN" b="1" dirty="0">
                <a:sym typeface="Symbol" panose="05050102010706020507" pitchFamily="18" charset="2"/>
              </a:rPr>
              <a:t></a:t>
            </a:r>
            <a:r>
              <a:rPr lang="en-US" altLang="zh-CN" b="1" dirty="0"/>
              <a:t>F</a:t>
            </a:r>
            <a:r>
              <a:rPr lang="zh-CN" altLang="en-US" b="1" dirty="0"/>
              <a:t>时，令</a:t>
            </a:r>
            <a:r>
              <a:rPr lang="en-US" altLang="zh-CN" b="1" dirty="0"/>
              <a:t>A→aB</a:t>
            </a:r>
            <a:r>
              <a:rPr lang="zh-CN" altLang="en-US" b="1" dirty="0"/>
              <a:t>，</a:t>
            </a:r>
            <a:endParaRPr lang="zh-CN" altLang="en-US" b="1" dirty="0"/>
          </a:p>
          <a:p>
            <a:pPr marL="939800" lvl="1" indent="-482600" defTabSz="914400" eaLnBrk="1" hangingPunct="1">
              <a:buNone/>
              <a:tabLst>
                <a:tab pos="952500" algn="l"/>
              </a:tabLst>
            </a:pPr>
            <a:r>
              <a:rPr lang="zh-CN" altLang="en-US" b="1" dirty="0"/>
              <a:t>  </a:t>
            </a:r>
            <a:r>
              <a:rPr lang="en-US" altLang="zh-CN" b="1" dirty="0"/>
              <a:t>(b) </a:t>
            </a:r>
            <a:r>
              <a:rPr lang="zh-CN" altLang="en-US" b="1" dirty="0"/>
              <a:t>当</a:t>
            </a:r>
            <a:r>
              <a:rPr lang="en-US" altLang="zh-CN" b="1" dirty="0"/>
              <a:t>B</a:t>
            </a:r>
            <a:r>
              <a:rPr lang="en-US" altLang="zh-CN" b="1" dirty="0">
                <a:sym typeface="Symbol" panose="05050102010706020507" pitchFamily="18" charset="2"/>
              </a:rPr>
              <a:t></a:t>
            </a:r>
            <a:r>
              <a:rPr lang="en-US" altLang="zh-CN" b="1" dirty="0"/>
              <a:t>F</a:t>
            </a:r>
            <a:r>
              <a:rPr lang="zh-CN" altLang="en-US" b="1" dirty="0"/>
              <a:t>时，令</a:t>
            </a:r>
            <a:r>
              <a:rPr lang="en-US" altLang="zh-CN" b="1" dirty="0"/>
              <a:t>A→a|aB</a:t>
            </a:r>
            <a:r>
              <a:rPr lang="zh-CN" altLang="en-US" b="1" dirty="0"/>
              <a:t>。</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5474">
                                            <p:txEl>
                                              <p:charRg st="0" end="59"/>
                                            </p:txEl>
                                          </p:spTgt>
                                        </p:tgtEl>
                                        <p:attrNameLst>
                                          <p:attrName>style.visibility</p:attrName>
                                        </p:attrNameLst>
                                      </p:cBhvr>
                                      <p:to>
                                        <p:strVal val="visible"/>
                                      </p:to>
                                    </p:set>
                                    <p:animEffect transition="in" filter="wipe(up)">
                                      <p:cBhvr>
                                        <p:cTn id="7" dur="500"/>
                                        <p:tgtEl>
                                          <p:spTgt spid="105474">
                                            <p:txEl>
                                              <p:charRg st="0"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5474">
                                            <p:txEl>
                                              <p:charRg st="59" end="86"/>
                                            </p:txEl>
                                          </p:spTgt>
                                        </p:tgtEl>
                                        <p:attrNameLst>
                                          <p:attrName>style.visibility</p:attrName>
                                        </p:attrNameLst>
                                      </p:cBhvr>
                                      <p:to>
                                        <p:strVal val="visible"/>
                                      </p:to>
                                    </p:set>
                                    <p:animEffect transition="in" filter="wipe(up)">
                                      <p:cBhvr>
                                        <p:cTn id="12" dur="500"/>
                                        <p:tgtEl>
                                          <p:spTgt spid="105474">
                                            <p:txEl>
                                              <p:charRg st="59"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5474">
                                            <p:txEl>
                                              <p:charRg st="87" end="138"/>
                                            </p:txEl>
                                          </p:spTgt>
                                        </p:tgtEl>
                                        <p:attrNameLst>
                                          <p:attrName>style.visibility</p:attrName>
                                        </p:attrNameLst>
                                      </p:cBhvr>
                                      <p:to>
                                        <p:strVal val="visible"/>
                                      </p:to>
                                    </p:set>
                                    <p:animEffect transition="in" filter="wipe(up)">
                                      <p:cBhvr>
                                        <p:cTn id="17" dur="500"/>
                                        <p:tgtEl>
                                          <p:spTgt spid="105474">
                                            <p:txEl>
                                              <p:charRg st="87" end="1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5474">
                                            <p:txEl>
                                              <p:charRg st="138" end="165"/>
                                            </p:txEl>
                                          </p:spTgt>
                                        </p:tgtEl>
                                        <p:attrNameLst>
                                          <p:attrName>style.visibility</p:attrName>
                                        </p:attrNameLst>
                                      </p:cBhvr>
                                      <p:to>
                                        <p:strVal val="visible"/>
                                      </p:to>
                                    </p:set>
                                    <p:animEffect transition="in" filter="wipe(up)">
                                      <p:cBhvr>
                                        <p:cTn id="22" dur="500"/>
                                        <p:tgtEl>
                                          <p:spTgt spid="105474">
                                            <p:txEl>
                                              <p:charRg st="138" end="1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5474">
                                            <p:txEl>
                                              <p:charRg st="165" end="184"/>
                                            </p:txEl>
                                          </p:spTgt>
                                        </p:tgtEl>
                                        <p:attrNameLst>
                                          <p:attrName>style.visibility</p:attrName>
                                        </p:attrNameLst>
                                      </p:cBhvr>
                                      <p:to>
                                        <p:strVal val="visible"/>
                                      </p:to>
                                    </p:set>
                                    <p:animEffect transition="in" filter="wipe(up)">
                                      <p:cBhvr>
                                        <p:cTn id="27" dur="500"/>
                                        <p:tgtEl>
                                          <p:spTgt spid="105474">
                                            <p:txEl>
                                              <p:charRg st="165" end="18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5474">
                                            <p:txEl>
                                              <p:charRg st="184" end="205"/>
                                            </p:txEl>
                                          </p:spTgt>
                                        </p:tgtEl>
                                        <p:attrNameLst>
                                          <p:attrName>style.visibility</p:attrName>
                                        </p:attrNameLst>
                                      </p:cBhvr>
                                      <p:to>
                                        <p:strVal val="visible"/>
                                      </p:to>
                                    </p:set>
                                    <p:animEffect transition="in" filter="wipe(up)">
                                      <p:cBhvr>
                                        <p:cTn id="32" dur="500"/>
                                        <p:tgtEl>
                                          <p:spTgt spid="105474">
                                            <p:txEl>
                                              <p:charRg st="184" end="2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ldLvl="2"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4338" name="Rectangle 2"/>
          <p:cNvSpPr>
            <a:spLocks noGrp="1"/>
          </p:cNvSpPr>
          <p:nvPr>
            <p:ph type="title"/>
          </p:nvPr>
        </p:nvSpPr>
        <p:spPr>
          <a:xfrm>
            <a:off x="574675" y="260350"/>
            <a:ext cx="8001000" cy="900113"/>
          </a:xfrm>
        </p:spPr>
        <p:txBody>
          <a:bodyPr vert="horz" wrap="square" lIns="91440" tIns="45720" rIns="91440" bIns="45720" anchor="b"/>
          <a:p>
            <a:pPr eaLnBrk="1" hangingPunct="1"/>
            <a:r>
              <a:rPr lang="zh-CN" altLang="en-US" b="1" dirty="0">
                <a:latin typeface="宋体" panose="02010600030101010101" pitchFamily="2" charset="-122"/>
              </a:rPr>
              <a:t>例  </a:t>
            </a:r>
            <a:r>
              <a:rPr lang="en-US" altLang="zh-CN" b="1" dirty="0">
                <a:latin typeface="Times New Roman" panose="02020603050405020304" pitchFamily="18" charset="0"/>
              </a:rPr>
              <a:t>FORTRAN</a:t>
            </a:r>
            <a:r>
              <a:rPr lang="zh-CN" altLang="en-US" b="1" dirty="0">
                <a:latin typeface="Times New Roman" panose="02020603050405020304" pitchFamily="18" charset="0"/>
              </a:rPr>
              <a:t>程序</a:t>
            </a:r>
            <a:endParaRPr lang="zh-CN" altLang="en-US" b="1" dirty="0">
              <a:latin typeface="Times New Roman" panose="02020603050405020304" pitchFamily="18" charset="0"/>
            </a:endParaRPr>
          </a:p>
        </p:txBody>
      </p:sp>
      <p:sp>
        <p:nvSpPr>
          <p:cNvPr id="77827" name="Rectangle 3"/>
          <p:cNvSpPr>
            <a:spLocks noGrp="1"/>
          </p:cNvSpPr>
          <p:nvPr>
            <p:ph idx="1"/>
          </p:nvPr>
        </p:nvSpPr>
        <p:spPr>
          <a:xfrm>
            <a:off x="838200" y="1268413"/>
            <a:ext cx="7543800" cy="5029200"/>
          </a:xfrm>
        </p:spPr>
        <p:txBody>
          <a:bodyPr vert="horz" wrap="square" lIns="91440" tIns="45720" rIns="91440" bIns="45720" anchor="t"/>
          <a:p>
            <a:pPr indent="323850" eaLnBrk="1" hangingPunct="1">
              <a:spcBef>
                <a:spcPct val="0"/>
              </a:spcBef>
            </a:pPr>
            <a:r>
              <a:rPr lang="en-US" altLang="zh-CN" b="1" dirty="0">
                <a:latin typeface="宋体" panose="02010600030101010101" pitchFamily="2" charset="-122"/>
              </a:rPr>
              <a:t>IF (5.EQ.M) GOTO 100</a:t>
            </a:r>
            <a:endParaRPr lang="en-US" altLang="zh-CN" b="1" dirty="0">
              <a:latin typeface="宋体" panose="02010600030101010101" pitchFamily="2" charset="-122"/>
            </a:endParaRPr>
          </a:p>
          <a:p>
            <a:pPr indent="323850" eaLnBrk="1" hangingPunct="1">
              <a:spcBef>
                <a:spcPct val="0"/>
              </a:spcBef>
            </a:pPr>
            <a:r>
              <a:rPr lang="zh-CN" altLang="en-US" b="1" dirty="0">
                <a:latin typeface="宋体" panose="02010600030101010101" pitchFamily="2" charset="-122"/>
              </a:rPr>
              <a:t>输出单词符号：</a:t>
            </a:r>
            <a:endParaRPr lang="zh-CN" altLang="en-US" b="1" dirty="0">
              <a:latin typeface="宋体" panose="02010600030101010101" pitchFamily="2" charset="-122"/>
            </a:endParaRPr>
          </a:p>
          <a:p>
            <a:pPr indent="323850" eaLnBrk="1" hangingPunct="1">
              <a:spcBef>
                <a:spcPct val="0"/>
              </a:spcBef>
              <a:buNone/>
            </a:pPr>
            <a:r>
              <a:rPr lang="zh-CN" altLang="en-US" b="1" dirty="0">
                <a:latin typeface="宋体" panose="02010600030101010101" pitchFamily="2" charset="-122"/>
              </a:rPr>
              <a:t>逻辑</a:t>
            </a:r>
            <a:r>
              <a:rPr lang="en-US" altLang="zh-CN" b="1" dirty="0">
                <a:latin typeface="宋体" panose="02010600030101010101" pitchFamily="2" charset="-122"/>
              </a:rPr>
              <a:t>IF		(34</a:t>
            </a:r>
            <a:r>
              <a:rPr lang="zh-CN" altLang="en-US" b="1" dirty="0">
                <a:latin typeface="宋体" panose="02010600030101010101" pitchFamily="2" charset="-122"/>
              </a:rPr>
              <a:t>，</a:t>
            </a:r>
            <a:r>
              <a:rPr lang="en-US" altLang="zh-CN" b="1" dirty="0">
                <a:latin typeface="宋体" panose="02010600030101010101" pitchFamily="2" charset="-122"/>
              </a:rPr>
              <a:t>-)</a:t>
            </a:r>
            <a:endParaRPr lang="en-US" altLang="zh-CN" b="1" dirty="0">
              <a:latin typeface="宋体" panose="02010600030101010101" pitchFamily="2" charset="-122"/>
            </a:endParaRPr>
          </a:p>
          <a:p>
            <a:pPr indent="323850" eaLnBrk="1" hangingPunct="1">
              <a:spcBef>
                <a:spcPct val="0"/>
              </a:spcBef>
              <a:buNone/>
            </a:pPr>
            <a:r>
              <a:rPr lang="zh-CN" altLang="en-US" b="1" dirty="0">
                <a:latin typeface="宋体" panose="02010600030101010101" pitchFamily="2" charset="-122"/>
              </a:rPr>
              <a:t>左括号		</a:t>
            </a:r>
            <a:r>
              <a:rPr lang="en-US" altLang="zh-CN" b="1" dirty="0">
                <a:latin typeface="宋体" panose="02010600030101010101" pitchFamily="2" charset="-122"/>
              </a:rPr>
              <a:t>(2</a:t>
            </a:r>
            <a:r>
              <a:rPr lang="zh-CN" altLang="en-US" b="1" dirty="0">
                <a:latin typeface="宋体" panose="02010600030101010101" pitchFamily="2" charset="-122"/>
              </a:rPr>
              <a:t>，</a:t>
            </a:r>
            <a:r>
              <a:rPr lang="en-US" altLang="zh-CN" b="1" dirty="0">
                <a:latin typeface="宋体" panose="02010600030101010101" pitchFamily="2" charset="-122"/>
              </a:rPr>
              <a:t>-)</a:t>
            </a:r>
            <a:endParaRPr lang="en-US" altLang="zh-CN" b="1" dirty="0">
              <a:latin typeface="宋体" panose="02010600030101010101" pitchFamily="2" charset="-122"/>
            </a:endParaRPr>
          </a:p>
          <a:p>
            <a:pPr indent="323850" eaLnBrk="1" hangingPunct="1">
              <a:spcBef>
                <a:spcPct val="0"/>
              </a:spcBef>
              <a:buNone/>
            </a:pPr>
            <a:r>
              <a:rPr lang="zh-CN" altLang="en-US" b="1" dirty="0">
                <a:latin typeface="宋体" panose="02010600030101010101" pitchFamily="2" charset="-122"/>
              </a:rPr>
              <a:t>整常数		</a:t>
            </a:r>
            <a:r>
              <a:rPr lang="en-US" altLang="zh-CN" b="1" dirty="0">
                <a:latin typeface="宋体" panose="02010600030101010101" pitchFamily="2" charset="-122"/>
              </a:rPr>
              <a:t>(20</a:t>
            </a:r>
            <a:r>
              <a:rPr lang="zh-CN" altLang="en-US" b="1" dirty="0">
                <a:latin typeface="宋体" panose="02010600030101010101" pitchFamily="2" charset="-122"/>
              </a:rPr>
              <a:t>， </a:t>
            </a:r>
            <a:r>
              <a:rPr lang="zh-CN" altLang="en-US" b="1" dirty="0"/>
              <a:t>‘</a:t>
            </a:r>
            <a:r>
              <a:rPr lang="en-US" altLang="zh-CN" b="1" dirty="0">
                <a:latin typeface="宋体" panose="02010600030101010101" pitchFamily="2" charset="-122"/>
              </a:rPr>
              <a:t>5</a:t>
            </a:r>
            <a:r>
              <a:rPr lang="en-US" altLang="zh-CN" b="1" dirty="0"/>
              <a:t>’</a:t>
            </a:r>
            <a:r>
              <a:rPr lang="zh-CN" altLang="en-US" b="1" dirty="0">
                <a:latin typeface="宋体" panose="02010600030101010101" pitchFamily="2" charset="-122"/>
              </a:rPr>
              <a:t>的二进制</a:t>
            </a:r>
            <a:r>
              <a:rPr lang="en-US" altLang="zh-CN" b="1" dirty="0">
                <a:latin typeface="宋体" panose="02010600030101010101" pitchFamily="2" charset="-122"/>
              </a:rPr>
              <a:t>)</a:t>
            </a:r>
            <a:endParaRPr lang="en-US" altLang="zh-CN" b="1" dirty="0">
              <a:latin typeface="宋体" panose="02010600030101010101" pitchFamily="2" charset="-122"/>
            </a:endParaRPr>
          </a:p>
          <a:p>
            <a:pPr indent="323850" eaLnBrk="1" hangingPunct="1">
              <a:spcBef>
                <a:spcPct val="0"/>
              </a:spcBef>
              <a:buNone/>
            </a:pPr>
            <a:r>
              <a:rPr lang="zh-CN" altLang="en-US" b="1" dirty="0">
                <a:latin typeface="宋体" panose="02010600030101010101" pitchFamily="2" charset="-122"/>
              </a:rPr>
              <a:t>等号		</a:t>
            </a:r>
            <a:r>
              <a:rPr lang="en-US" altLang="zh-CN" b="1" dirty="0">
                <a:latin typeface="宋体" panose="02010600030101010101" pitchFamily="2" charset="-122"/>
              </a:rPr>
              <a:t>     (6</a:t>
            </a:r>
            <a:r>
              <a:rPr lang="zh-CN" altLang="en-US" b="1" dirty="0">
                <a:latin typeface="宋体" panose="02010600030101010101" pitchFamily="2" charset="-122"/>
              </a:rPr>
              <a:t>，</a:t>
            </a:r>
            <a:r>
              <a:rPr lang="en-US" altLang="zh-CN" b="1" dirty="0">
                <a:latin typeface="宋体" panose="02010600030101010101" pitchFamily="2" charset="-122"/>
              </a:rPr>
              <a:t>-)</a:t>
            </a:r>
            <a:endParaRPr lang="en-US" altLang="zh-CN" b="1" dirty="0">
              <a:latin typeface="宋体" panose="02010600030101010101" pitchFamily="2" charset="-122"/>
            </a:endParaRPr>
          </a:p>
          <a:p>
            <a:pPr indent="323850" eaLnBrk="1" hangingPunct="1">
              <a:spcBef>
                <a:spcPct val="0"/>
              </a:spcBef>
              <a:buNone/>
            </a:pPr>
            <a:r>
              <a:rPr lang="zh-CN" altLang="en-US" b="1" dirty="0">
                <a:latin typeface="宋体" panose="02010600030101010101" pitchFamily="2" charset="-122"/>
              </a:rPr>
              <a:t>标识符		</a:t>
            </a:r>
            <a:r>
              <a:rPr lang="en-US" altLang="zh-CN" b="1" dirty="0">
                <a:latin typeface="宋体" panose="02010600030101010101" pitchFamily="2" charset="-122"/>
              </a:rPr>
              <a:t>(26</a:t>
            </a:r>
            <a:r>
              <a:rPr lang="zh-CN" altLang="en-US" b="1" dirty="0">
                <a:latin typeface="宋体" panose="02010600030101010101" pitchFamily="2" charset="-122"/>
              </a:rPr>
              <a:t>， </a:t>
            </a:r>
            <a:r>
              <a:rPr lang="zh-CN" altLang="en-US" b="1" dirty="0"/>
              <a:t>‘</a:t>
            </a:r>
            <a:r>
              <a:rPr lang="en-US" altLang="zh-CN" b="1" dirty="0">
                <a:latin typeface="宋体" panose="02010600030101010101" pitchFamily="2" charset="-122"/>
              </a:rPr>
              <a:t>M</a:t>
            </a:r>
            <a:r>
              <a:rPr lang="en-US" altLang="zh-CN" b="1" dirty="0"/>
              <a:t>’</a:t>
            </a:r>
            <a:r>
              <a:rPr lang="en-US" altLang="zh-CN" b="1" dirty="0">
                <a:latin typeface="宋体" panose="02010600030101010101" pitchFamily="2" charset="-122"/>
              </a:rPr>
              <a:t>)</a:t>
            </a:r>
            <a:endParaRPr lang="en-US" altLang="zh-CN" b="1" dirty="0">
              <a:latin typeface="宋体" panose="02010600030101010101" pitchFamily="2" charset="-122"/>
            </a:endParaRPr>
          </a:p>
          <a:p>
            <a:pPr indent="323850" eaLnBrk="1" hangingPunct="1">
              <a:spcBef>
                <a:spcPct val="0"/>
              </a:spcBef>
              <a:buNone/>
            </a:pPr>
            <a:r>
              <a:rPr lang="zh-CN" altLang="en-US" b="1" dirty="0">
                <a:latin typeface="宋体" panose="02010600030101010101" pitchFamily="2" charset="-122"/>
              </a:rPr>
              <a:t>右括号		</a:t>
            </a:r>
            <a:r>
              <a:rPr lang="en-US" altLang="zh-CN" b="1" dirty="0">
                <a:latin typeface="宋体" panose="02010600030101010101" pitchFamily="2" charset="-122"/>
              </a:rPr>
              <a:t>(16</a:t>
            </a:r>
            <a:r>
              <a:rPr lang="zh-CN" altLang="en-US" b="1" dirty="0">
                <a:latin typeface="宋体" panose="02010600030101010101" pitchFamily="2" charset="-122"/>
              </a:rPr>
              <a:t>，</a:t>
            </a:r>
            <a:r>
              <a:rPr lang="en-US" altLang="zh-CN" b="1" dirty="0">
                <a:latin typeface="宋体" panose="02010600030101010101" pitchFamily="2" charset="-122"/>
              </a:rPr>
              <a:t>-)</a:t>
            </a:r>
            <a:endParaRPr lang="en-US" altLang="zh-CN" b="1" dirty="0">
              <a:latin typeface="宋体" panose="02010600030101010101" pitchFamily="2" charset="-122"/>
            </a:endParaRPr>
          </a:p>
          <a:p>
            <a:pPr indent="323850" eaLnBrk="1" hangingPunct="1">
              <a:spcBef>
                <a:spcPct val="0"/>
              </a:spcBef>
              <a:buNone/>
            </a:pPr>
            <a:r>
              <a:rPr lang="en-US" altLang="zh-CN" b="1" dirty="0">
                <a:latin typeface="宋体" panose="02010600030101010101" pitchFamily="2" charset="-122"/>
              </a:rPr>
              <a:t>GOTO		     (30</a:t>
            </a:r>
            <a:r>
              <a:rPr lang="zh-CN" altLang="en-US" b="1" dirty="0">
                <a:latin typeface="宋体" panose="02010600030101010101" pitchFamily="2" charset="-122"/>
              </a:rPr>
              <a:t>，</a:t>
            </a:r>
            <a:r>
              <a:rPr lang="en-US" altLang="zh-CN" b="1" dirty="0">
                <a:latin typeface="宋体" panose="02010600030101010101" pitchFamily="2" charset="-122"/>
              </a:rPr>
              <a:t>-)</a:t>
            </a:r>
            <a:endParaRPr lang="en-US" altLang="zh-CN" b="1" dirty="0">
              <a:latin typeface="宋体" panose="02010600030101010101" pitchFamily="2" charset="-122"/>
            </a:endParaRPr>
          </a:p>
          <a:p>
            <a:pPr indent="323850" eaLnBrk="1" hangingPunct="1">
              <a:spcBef>
                <a:spcPct val="0"/>
              </a:spcBef>
              <a:buNone/>
            </a:pPr>
            <a:r>
              <a:rPr lang="zh-CN" altLang="en-US" b="1" dirty="0">
                <a:latin typeface="宋体" panose="02010600030101010101" pitchFamily="2" charset="-122"/>
              </a:rPr>
              <a:t>标号		</a:t>
            </a:r>
            <a:r>
              <a:rPr lang="en-US" altLang="zh-CN" b="1" dirty="0">
                <a:latin typeface="宋体" panose="02010600030101010101" pitchFamily="2" charset="-122"/>
              </a:rPr>
              <a:t>     (19</a:t>
            </a:r>
            <a:r>
              <a:rPr lang="zh-CN" altLang="en-US" b="1" dirty="0">
                <a:latin typeface="宋体" panose="02010600030101010101" pitchFamily="2" charset="-122"/>
              </a:rPr>
              <a:t>，</a:t>
            </a:r>
            <a:r>
              <a:rPr lang="zh-CN" altLang="en-US" b="1" dirty="0"/>
              <a:t>‘</a:t>
            </a:r>
            <a:r>
              <a:rPr lang="en-US" altLang="zh-CN" b="1" dirty="0">
                <a:latin typeface="宋体" panose="02010600030101010101" pitchFamily="2" charset="-122"/>
              </a:rPr>
              <a:t>100</a:t>
            </a:r>
            <a:r>
              <a:rPr lang="en-US" altLang="zh-CN" b="1" dirty="0"/>
              <a:t>’</a:t>
            </a:r>
            <a:r>
              <a:rPr lang="zh-CN" altLang="en-US" b="1" dirty="0">
                <a:latin typeface="宋体" panose="02010600030101010101" pitchFamily="2" charset="-122"/>
              </a:rPr>
              <a:t>的二进制</a:t>
            </a:r>
            <a:r>
              <a:rPr lang="en-US" altLang="zh-CN" b="1" dirty="0">
                <a:latin typeface="宋体" panose="02010600030101010101" pitchFamily="2" charset="-122"/>
              </a:rPr>
              <a:t>)</a:t>
            </a:r>
            <a:endParaRPr lang="en-US" altLang="zh-CN"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7827">
                                            <p:txEl>
                                              <p:charRg st="0" end="21"/>
                                            </p:txEl>
                                          </p:spTgt>
                                        </p:tgtEl>
                                        <p:attrNameLst>
                                          <p:attrName>style.visibility</p:attrName>
                                        </p:attrNameLst>
                                      </p:cBhvr>
                                      <p:to>
                                        <p:strVal val="visible"/>
                                      </p:to>
                                    </p:set>
                                    <p:animEffect transition="in" filter="wipe(up)">
                                      <p:cBhvr>
                                        <p:cTn id="7" dur="500"/>
                                        <p:tgtEl>
                                          <p:spTgt spid="77827">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7827">
                                            <p:txEl>
                                              <p:charRg st="21" end="29"/>
                                            </p:txEl>
                                          </p:spTgt>
                                        </p:tgtEl>
                                        <p:attrNameLst>
                                          <p:attrName>style.visibility</p:attrName>
                                        </p:attrNameLst>
                                      </p:cBhvr>
                                      <p:to>
                                        <p:strVal val="visible"/>
                                      </p:to>
                                    </p:set>
                                    <p:animEffect transition="in" filter="wipe(up)">
                                      <p:cBhvr>
                                        <p:cTn id="12" dur="500"/>
                                        <p:tgtEl>
                                          <p:spTgt spid="77827">
                                            <p:txEl>
                                              <p:charRg st="21"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827">
                                            <p:txEl>
                                              <p:charRg st="29" end="42"/>
                                            </p:txEl>
                                          </p:spTgt>
                                        </p:tgtEl>
                                        <p:attrNameLst>
                                          <p:attrName>style.visibility</p:attrName>
                                        </p:attrNameLst>
                                      </p:cBhvr>
                                      <p:to>
                                        <p:strVal val="visible"/>
                                      </p:to>
                                    </p:set>
                                    <p:animEffect transition="in" filter="wipe(up)">
                                      <p:cBhvr>
                                        <p:cTn id="17" dur="500"/>
                                        <p:tgtEl>
                                          <p:spTgt spid="77827">
                                            <p:txEl>
                                              <p:charRg st="29" end="42"/>
                                            </p:txEl>
                                          </p:spTgt>
                                        </p:tgtEl>
                                      </p:cBhvr>
                                    </p:animEffect>
                                  </p:childTnLst>
                                </p:cTn>
                              </p:par>
                            </p:childTnLst>
                          </p:cTn>
                        </p:par>
                        <p:par>
                          <p:cTn id="18" fill="hold">
                            <p:stCondLst>
                              <p:cond delay="500"/>
                            </p:stCondLst>
                            <p:childTnLst>
                              <p:par>
                                <p:cTn id="19" presetID="22" presetClass="entr" presetSubtype="1" fill="hold" grpId="0" nodeType="afterEffect">
                                  <p:stCondLst>
                                    <p:cond delay="6000"/>
                                  </p:stCondLst>
                                  <p:childTnLst>
                                    <p:set>
                                      <p:cBhvr>
                                        <p:cTn id="20" dur="1" fill="hold">
                                          <p:stCondLst>
                                            <p:cond delay="0"/>
                                          </p:stCondLst>
                                        </p:cTn>
                                        <p:tgtEl>
                                          <p:spTgt spid="77827">
                                            <p:txEl>
                                              <p:charRg st="42" end="53"/>
                                            </p:txEl>
                                          </p:spTgt>
                                        </p:tgtEl>
                                        <p:attrNameLst>
                                          <p:attrName>style.visibility</p:attrName>
                                        </p:attrNameLst>
                                      </p:cBhvr>
                                      <p:to>
                                        <p:strVal val="visible"/>
                                      </p:to>
                                    </p:set>
                                    <p:animEffect transition="in" filter="wipe(up)">
                                      <p:cBhvr>
                                        <p:cTn id="21" dur="500"/>
                                        <p:tgtEl>
                                          <p:spTgt spid="77827">
                                            <p:txEl>
                                              <p:charRg st="42" end="53"/>
                                            </p:txEl>
                                          </p:spTgt>
                                        </p:tgtEl>
                                      </p:cBhvr>
                                    </p:animEffect>
                                  </p:childTnLst>
                                </p:cTn>
                              </p:par>
                            </p:childTnLst>
                          </p:cTn>
                        </p:par>
                        <p:par>
                          <p:cTn id="22" fill="hold">
                            <p:stCondLst>
                              <p:cond delay="7000"/>
                            </p:stCondLst>
                            <p:childTnLst>
                              <p:par>
                                <p:cTn id="23" presetID="22" presetClass="entr" presetSubtype="1" fill="hold" grpId="0" nodeType="afterEffect">
                                  <p:stCondLst>
                                    <p:cond delay="6000"/>
                                  </p:stCondLst>
                                  <p:childTnLst>
                                    <p:set>
                                      <p:cBhvr>
                                        <p:cTn id="24" dur="1" fill="hold">
                                          <p:stCondLst>
                                            <p:cond delay="0"/>
                                          </p:stCondLst>
                                        </p:cTn>
                                        <p:tgtEl>
                                          <p:spTgt spid="77827">
                                            <p:txEl>
                                              <p:charRg st="53" end="72"/>
                                            </p:txEl>
                                          </p:spTgt>
                                        </p:tgtEl>
                                        <p:attrNameLst>
                                          <p:attrName>style.visibility</p:attrName>
                                        </p:attrNameLst>
                                      </p:cBhvr>
                                      <p:to>
                                        <p:strVal val="visible"/>
                                      </p:to>
                                    </p:set>
                                    <p:animEffect transition="in" filter="wipe(up)">
                                      <p:cBhvr>
                                        <p:cTn id="25" dur="500"/>
                                        <p:tgtEl>
                                          <p:spTgt spid="77827">
                                            <p:txEl>
                                              <p:charRg st="53" end="72"/>
                                            </p:txEl>
                                          </p:spTgt>
                                        </p:tgtEl>
                                      </p:cBhvr>
                                    </p:animEffect>
                                  </p:childTnLst>
                                </p:cTn>
                              </p:par>
                            </p:childTnLst>
                          </p:cTn>
                        </p:par>
                        <p:par>
                          <p:cTn id="26" fill="hold">
                            <p:stCondLst>
                              <p:cond delay="13500"/>
                            </p:stCondLst>
                            <p:childTnLst>
                              <p:par>
                                <p:cTn id="27" presetID="22" presetClass="entr" presetSubtype="1" fill="hold" grpId="0" nodeType="afterEffect">
                                  <p:stCondLst>
                                    <p:cond delay="6000"/>
                                  </p:stCondLst>
                                  <p:childTnLst>
                                    <p:set>
                                      <p:cBhvr>
                                        <p:cTn id="28" dur="1" fill="hold">
                                          <p:stCondLst>
                                            <p:cond delay="0"/>
                                          </p:stCondLst>
                                        </p:cTn>
                                        <p:tgtEl>
                                          <p:spTgt spid="77827">
                                            <p:txEl>
                                              <p:charRg st="72" end="82"/>
                                            </p:txEl>
                                          </p:spTgt>
                                        </p:tgtEl>
                                        <p:attrNameLst>
                                          <p:attrName>style.visibility</p:attrName>
                                        </p:attrNameLst>
                                      </p:cBhvr>
                                      <p:to>
                                        <p:strVal val="visible"/>
                                      </p:to>
                                    </p:set>
                                    <p:animEffect transition="in" filter="wipe(up)">
                                      <p:cBhvr>
                                        <p:cTn id="29" dur="500"/>
                                        <p:tgtEl>
                                          <p:spTgt spid="77827">
                                            <p:txEl>
                                              <p:charRg st="72" end="82"/>
                                            </p:txEl>
                                          </p:spTgt>
                                        </p:tgtEl>
                                      </p:cBhvr>
                                    </p:animEffect>
                                  </p:childTnLst>
                                </p:cTn>
                              </p:par>
                            </p:childTnLst>
                          </p:cTn>
                        </p:par>
                        <p:par>
                          <p:cTn id="30" fill="hold">
                            <p:stCondLst>
                              <p:cond delay="20000"/>
                            </p:stCondLst>
                            <p:childTnLst>
                              <p:par>
                                <p:cTn id="31" presetID="22" presetClass="entr" presetSubtype="1" fill="hold" grpId="0" nodeType="afterEffect">
                                  <p:stCondLst>
                                    <p:cond delay="6000"/>
                                  </p:stCondLst>
                                  <p:childTnLst>
                                    <p:set>
                                      <p:cBhvr>
                                        <p:cTn id="32" dur="1" fill="hold">
                                          <p:stCondLst>
                                            <p:cond delay="0"/>
                                          </p:stCondLst>
                                        </p:cTn>
                                        <p:tgtEl>
                                          <p:spTgt spid="77827">
                                            <p:txEl>
                                              <p:charRg st="82" end="97"/>
                                            </p:txEl>
                                          </p:spTgt>
                                        </p:tgtEl>
                                        <p:attrNameLst>
                                          <p:attrName>style.visibility</p:attrName>
                                        </p:attrNameLst>
                                      </p:cBhvr>
                                      <p:to>
                                        <p:strVal val="visible"/>
                                      </p:to>
                                    </p:set>
                                    <p:animEffect transition="in" filter="wipe(up)">
                                      <p:cBhvr>
                                        <p:cTn id="33" dur="500"/>
                                        <p:tgtEl>
                                          <p:spTgt spid="77827">
                                            <p:txEl>
                                              <p:charRg st="82" end="97"/>
                                            </p:txEl>
                                          </p:spTgt>
                                        </p:tgtEl>
                                      </p:cBhvr>
                                    </p:animEffect>
                                  </p:childTnLst>
                                </p:cTn>
                              </p:par>
                            </p:childTnLst>
                          </p:cTn>
                        </p:par>
                        <p:par>
                          <p:cTn id="34" fill="hold">
                            <p:stCondLst>
                              <p:cond delay="26500"/>
                            </p:stCondLst>
                            <p:childTnLst>
                              <p:par>
                                <p:cTn id="35" presetID="22" presetClass="entr" presetSubtype="1" fill="hold" grpId="0" nodeType="afterEffect">
                                  <p:stCondLst>
                                    <p:cond delay="6000"/>
                                  </p:stCondLst>
                                  <p:childTnLst>
                                    <p:set>
                                      <p:cBhvr>
                                        <p:cTn id="36" dur="1" fill="hold">
                                          <p:stCondLst>
                                            <p:cond delay="0"/>
                                          </p:stCondLst>
                                        </p:cTn>
                                        <p:tgtEl>
                                          <p:spTgt spid="77827">
                                            <p:txEl>
                                              <p:charRg st="97" end="109"/>
                                            </p:txEl>
                                          </p:spTgt>
                                        </p:tgtEl>
                                        <p:attrNameLst>
                                          <p:attrName>style.visibility</p:attrName>
                                        </p:attrNameLst>
                                      </p:cBhvr>
                                      <p:to>
                                        <p:strVal val="visible"/>
                                      </p:to>
                                    </p:set>
                                    <p:animEffect transition="in" filter="wipe(up)">
                                      <p:cBhvr>
                                        <p:cTn id="37" dur="500"/>
                                        <p:tgtEl>
                                          <p:spTgt spid="77827">
                                            <p:txEl>
                                              <p:charRg st="97" end="109"/>
                                            </p:txEl>
                                          </p:spTgt>
                                        </p:tgtEl>
                                      </p:cBhvr>
                                    </p:animEffect>
                                  </p:childTnLst>
                                </p:cTn>
                              </p:par>
                            </p:childTnLst>
                          </p:cTn>
                        </p:par>
                        <p:par>
                          <p:cTn id="38" fill="hold">
                            <p:stCondLst>
                              <p:cond delay="33000"/>
                            </p:stCondLst>
                            <p:childTnLst>
                              <p:par>
                                <p:cTn id="39" presetID="22" presetClass="entr" presetSubtype="1" fill="hold" grpId="0" nodeType="afterEffect">
                                  <p:stCondLst>
                                    <p:cond delay="6000"/>
                                  </p:stCondLst>
                                  <p:childTnLst>
                                    <p:set>
                                      <p:cBhvr>
                                        <p:cTn id="40" dur="1" fill="hold">
                                          <p:stCondLst>
                                            <p:cond delay="0"/>
                                          </p:stCondLst>
                                        </p:cTn>
                                        <p:tgtEl>
                                          <p:spTgt spid="77827">
                                            <p:txEl>
                                              <p:charRg st="109" end="122"/>
                                            </p:txEl>
                                          </p:spTgt>
                                        </p:tgtEl>
                                        <p:attrNameLst>
                                          <p:attrName>style.visibility</p:attrName>
                                        </p:attrNameLst>
                                      </p:cBhvr>
                                      <p:to>
                                        <p:strVal val="visible"/>
                                      </p:to>
                                    </p:set>
                                    <p:animEffect transition="in" filter="wipe(up)">
                                      <p:cBhvr>
                                        <p:cTn id="41" dur="500"/>
                                        <p:tgtEl>
                                          <p:spTgt spid="77827">
                                            <p:txEl>
                                              <p:charRg st="109" end="122"/>
                                            </p:txEl>
                                          </p:spTgt>
                                        </p:tgtEl>
                                      </p:cBhvr>
                                    </p:animEffect>
                                  </p:childTnLst>
                                </p:cTn>
                              </p:par>
                            </p:childTnLst>
                          </p:cTn>
                        </p:par>
                        <p:par>
                          <p:cTn id="42" fill="hold">
                            <p:stCondLst>
                              <p:cond delay="39500"/>
                            </p:stCondLst>
                            <p:childTnLst>
                              <p:par>
                                <p:cTn id="43" presetID="22" presetClass="entr" presetSubtype="1" fill="hold" grpId="0" nodeType="afterEffect">
                                  <p:stCondLst>
                                    <p:cond delay="6000"/>
                                  </p:stCondLst>
                                  <p:childTnLst>
                                    <p:set>
                                      <p:cBhvr>
                                        <p:cTn id="44" dur="1" fill="hold">
                                          <p:stCondLst>
                                            <p:cond delay="0"/>
                                          </p:stCondLst>
                                        </p:cTn>
                                        <p:tgtEl>
                                          <p:spTgt spid="77827">
                                            <p:txEl>
                                              <p:charRg st="122" end="142"/>
                                            </p:txEl>
                                          </p:spTgt>
                                        </p:tgtEl>
                                        <p:attrNameLst>
                                          <p:attrName>style.visibility</p:attrName>
                                        </p:attrNameLst>
                                      </p:cBhvr>
                                      <p:to>
                                        <p:strVal val="visible"/>
                                      </p:to>
                                    </p:set>
                                    <p:animEffect transition="in" filter="wipe(up)">
                                      <p:cBhvr>
                                        <p:cTn id="45" dur="500"/>
                                        <p:tgtEl>
                                          <p:spTgt spid="77827">
                                            <p:txEl>
                                              <p:charRg st="122"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2"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6498" name="Rectangle 2"/>
          <p:cNvSpPr>
            <a:spLocks noGrp="1"/>
          </p:cNvSpPr>
          <p:nvPr>
            <p:ph idx="1"/>
          </p:nvPr>
        </p:nvSpPr>
        <p:spPr>
          <a:xfrm>
            <a:off x="609600" y="1052513"/>
            <a:ext cx="8229600" cy="4876800"/>
          </a:xfrm>
        </p:spPr>
        <p:txBody>
          <a:bodyPr vert="horz" wrap="square" lIns="91440" tIns="45720" rIns="91440" bIns="45720" anchor="t"/>
          <a:p>
            <a:pPr marL="558800" lvl="1" indent="-101600" defTabSz="914400" eaLnBrk="1" hangingPunct="1">
              <a:buNone/>
              <a:tabLst>
                <a:tab pos="381000" algn="l"/>
              </a:tabLst>
            </a:pPr>
            <a:r>
              <a:rPr lang="zh-CN" altLang="en-US" sz="3000" b="1" dirty="0"/>
              <a:t>对任何</a:t>
            </a:r>
            <a:r>
              <a:rPr lang="en-US" altLang="zh-CN" sz="3000" b="1" dirty="0"/>
              <a:t>w</a:t>
            </a:r>
            <a:r>
              <a:rPr lang="en-US" altLang="zh-CN" sz="3000" b="1" dirty="0">
                <a:sym typeface="Symbol" panose="05050102010706020507" pitchFamily="18" charset="2"/>
              </a:rPr>
              <a:t></a:t>
            </a:r>
            <a:r>
              <a:rPr lang="en-US" altLang="zh-CN" sz="3000" b="1" baseline="30000" dirty="0"/>
              <a:t>*</a:t>
            </a:r>
            <a:r>
              <a:rPr lang="zh-CN" altLang="en-US" sz="3000" b="1" dirty="0"/>
              <a:t>，不妨设</a:t>
            </a:r>
            <a:r>
              <a:rPr lang="en-US" altLang="zh-CN" sz="3000" b="1" dirty="0"/>
              <a:t>w=a</a:t>
            </a:r>
            <a:r>
              <a:rPr lang="en-US" altLang="zh-CN" sz="3000" b="1" baseline="-25000" dirty="0"/>
              <a:t>1</a:t>
            </a:r>
            <a:r>
              <a:rPr lang="en-US" altLang="zh-CN" sz="3000" b="1" dirty="0"/>
              <a:t>…a</a:t>
            </a:r>
            <a:r>
              <a:rPr lang="en-US" altLang="zh-CN" sz="3000" b="1" baseline="-25000" dirty="0"/>
              <a:t>k</a:t>
            </a:r>
            <a:r>
              <a:rPr lang="zh-CN" altLang="en-US" sz="3000" b="1" dirty="0"/>
              <a:t>，其中</a:t>
            </a:r>
            <a:r>
              <a:rPr lang="en-US" altLang="zh-CN" sz="3000" b="1" dirty="0"/>
              <a:t>a</a:t>
            </a:r>
            <a:r>
              <a:rPr lang="en-US" altLang="zh-CN" sz="3000" b="1" baseline="-25000" dirty="0"/>
              <a:t>i</a:t>
            </a:r>
            <a:r>
              <a:rPr lang="en-US" altLang="zh-CN" sz="3000" b="1" dirty="0">
                <a:sym typeface="Symbol" panose="05050102010706020507" pitchFamily="18" charset="2"/>
              </a:rPr>
              <a:t></a:t>
            </a:r>
            <a:r>
              <a:rPr lang="en-US" altLang="zh-CN" sz="3000" b="1" dirty="0"/>
              <a:t> (i=1,…k)</a:t>
            </a:r>
            <a:r>
              <a:rPr lang="zh-CN" altLang="en-US" sz="3000" b="1" dirty="0"/>
              <a:t>。若</a:t>
            </a:r>
            <a:r>
              <a:rPr lang="en-US" altLang="zh-CN" sz="3000" b="1" dirty="0"/>
              <a:t>s</a:t>
            </a:r>
            <a:r>
              <a:rPr lang="en-US" altLang="zh-CN" sz="3000" b="1" baseline="-25000" dirty="0"/>
              <a:t>0      </a:t>
            </a:r>
            <a:r>
              <a:rPr lang="en-US" altLang="zh-CN" sz="3000" b="1" dirty="0"/>
              <a:t>w</a:t>
            </a:r>
            <a:r>
              <a:rPr lang="zh-CN" altLang="en-US" sz="3000" b="1" dirty="0"/>
              <a:t>，则存在一个最左推导：</a:t>
            </a:r>
            <a:endParaRPr lang="zh-CN" altLang="en-US" sz="3000" b="1" dirty="0"/>
          </a:p>
          <a:p>
            <a:pPr marL="558800" lvl="1" indent="-101600" defTabSz="914400" eaLnBrk="1" hangingPunct="1">
              <a:buNone/>
              <a:tabLst>
                <a:tab pos="381000" algn="l"/>
              </a:tabLst>
            </a:pPr>
            <a:r>
              <a:rPr lang="zh-CN" altLang="en-US" sz="3000" b="1" dirty="0"/>
              <a:t>		      </a:t>
            </a:r>
            <a:r>
              <a:rPr lang="en-US" altLang="zh-CN" sz="3000" b="1" dirty="0"/>
              <a:t>s</a:t>
            </a:r>
            <a:r>
              <a:rPr lang="en-US" altLang="zh-CN" sz="3000" b="1" baseline="-25000" dirty="0"/>
              <a:t>0</a:t>
            </a:r>
            <a:r>
              <a:rPr lang="en-US" altLang="zh-CN" sz="3000" b="1" dirty="0">
                <a:sym typeface="Symbol" panose="05050102010706020507" pitchFamily="18" charset="2"/>
              </a:rPr>
              <a:t></a:t>
            </a:r>
            <a:r>
              <a:rPr lang="en-US" altLang="zh-CN" sz="3000" b="1" dirty="0"/>
              <a:t>a</a:t>
            </a:r>
            <a:r>
              <a:rPr lang="en-US" altLang="zh-CN" sz="3000" b="1" baseline="-25000" dirty="0"/>
              <a:t>1</a:t>
            </a:r>
            <a:r>
              <a:rPr lang="en-US" altLang="zh-CN" sz="3000" b="1" dirty="0"/>
              <a:t>A</a:t>
            </a:r>
            <a:r>
              <a:rPr lang="en-US" altLang="zh-CN" sz="3000" b="1" baseline="-25000" dirty="0"/>
              <a:t>1</a:t>
            </a:r>
            <a:r>
              <a:rPr lang="en-US" altLang="zh-CN" sz="3000" b="1" dirty="0">
                <a:sym typeface="Symbol" panose="05050102010706020507" pitchFamily="18" charset="2"/>
              </a:rPr>
              <a:t></a:t>
            </a:r>
            <a:r>
              <a:rPr lang="en-US" altLang="zh-CN" sz="3000" b="1" dirty="0"/>
              <a:t>a</a:t>
            </a:r>
            <a:r>
              <a:rPr lang="en-US" altLang="zh-CN" sz="3000" b="1" baseline="-25000" dirty="0"/>
              <a:t>1</a:t>
            </a:r>
            <a:r>
              <a:rPr lang="en-US" altLang="zh-CN" sz="3000" b="1" dirty="0"/>
              <a:t>a</a:t>
            </a:r>
            <a:r>
              <a:rPr lang="en-US" altLang="zh-CN" sz="3000" b="1" baseline="-25000" dirty="0"/>
              <a:t>2</a:t>
            </a:r>
            <a:r>
              <a:rPr lang="en-US" altLang="zh-CN" sz="3000" b="1" dirty="0"/>
              <a:t>A</a:t>
            </a:r>
            <a:r>
              <a:rPr lang="en-US" altLang="zh-CN" sz="3000" b="1" baseline="-25000" dirty="0"/>
              <a:t>2</a:t>
            </a:r>
            <a:r>
              <a:rPr lang="en-US" altLang="zh-CN" sz="3000" b="1" dirty="0">
                <a:sym typeface="Symbol" panose="05050102010706020507" pitchFamily="18" charset="2"/>
              </a:rPr>
              <a:t></a:t>
            </a:r>
            <a:r>
              <a:rPr lang="en-US" altLang="zh-CN" sz="3000" b="1" dirty="0"/>
              <a:t>…</a:t>
            </a:r>
            <a:r>
              <a:rPr lang="en-US" altLang="zh-CN" sz="3000" b="1" dirty="0">
                <a:sym typeface="Symbol" panose="05050102010706020507" pitchFamily="18" charset="2"/>
              </a:rPr>
              <a:t></a:t>
            </a:r>
            <a:r>
              <a:rPr lang="en-US" altLang="zh-CN" sz="3000" b="1" dirty="0"/>
              <a:t>a</a:t>
            </a:r>
            <a:r>
              <a:rPr lang="en-US" altLang="zh-CN" sz="3000" b="1" baseline="-25000" dirty="0"/>
              <a:t>1</a:t>
            </a:r>
            <a:r>
              <a:rPr lang="en-US" altLang="zh-CN" sz="3000" b="1" dirty="0"/>
              <a:t>…a</a:t>
            </a:r>
            <a:r>
              <a:rPr lang="en-US" altLang="zh-CN" sz="3000" b="1" baseline="-25000" dirty="0"/>
              <a:t>i</a:t>
            </a:r>
            <a:r>
              <a:rPr lang="en-US" altLang="zh-CN" sz="3000" b="1" dirty="0"/>
              <a:t>A</a:t>
            </a:r>
            <a:r>
              <a:rPr lang="en-US" altLang="zh-CN" sz="3000" b="1" baseline="-25000" dirty="0"/>
              <a:t>i</a:t>
            </a:r>
            <a:endParaRPr lang="en-US" altLang="zh-CN" sz="3000" b="1" baseline="-25000" dirty="0"/>
          </a:p>
          <a:p>
            <a:pPr marL="558800" lvl="1" indent="-101600" defTabSz="914400" eaLnBrk="1" hangingPunct="1">
              <a:buNone/>
              <a:tabLst>
                <a:tab pos="381000" algn="l"/>
              </a:tabLst>
            </a:pPr>
            <a:r>
              <a:rPr lang="en-US" altLang="zh-CN" sz="3000" b="1" dirty="0">
                <a:sym typeface="Symbol" panose="05050102010706020507" pitchFamily="18" charset="2"/>
              </a:rPr>
              <a:t>			</a:t>
            </a:r>
            <a:r>
              <a:rPr lang="en-US" altLang="zh-CN" sz="3000" b="1" dirty="0"/>
              <a:t>a</a:t>
            </a:r>
            <a:r>
              <a:rPr lang="en-US" altLang="zh-CN" sz="3000" b="1" baseline="-25000" dirty="0"/>
              <a:t>1</a:t>
            </a:r>
            <a:r>
              <a:rPr lang="en-US" altLang="zh-CN" sz="3000" b="1" dirty="0"/>
              <a:t>…a</a:t>
            </a:r>
            <a:r>
              <a:rPr lang="en-US" altLang="zh-CN" sz="3000" b="1" baseline="-25000" dirty="0"/>
              <a:t>i+1</a:t>
            </a:r>
            <a:r>
              <a:rPr lang="en-US" altLang="zh-CN" sz="3000" b="1" dirty="0"/>
              <a:t>A</a:t>
            </a:r>
            <a:r>
              <a:rPr lang="en-US" altLang="zh-CN" sz="3000" b="1" baseline="-25000" dirty="0"/>
              <a:t>i+1</a:t>
            </a:r>
            <a:r>
              <a:rPr lang="en-US" altLang="zh-CN" sz="3000" b="1" dirty="0">
                <a:sym typeface="Symbol" panose="05050102010706020507" pitchFamily="18" charset="2"/>
              </a:rPr>
              <a:t></a:t>
            </a:r>
            <a:r>
              <a:rPr lang="en-US" altLang="zh-CN" sz="3000" b="1" dirty="0"/>
              <a:t>…</a:t>
            </a:r>
            <a:r>
              <a:rPr lang="en-US" altLang="zh-CN" sz="3000" b="1" dirty="0">
                <a:sym typeface="Symbol" panose="05050102010706020507" pitchFamily="18" charset="2"/>
              </a:rPr>
              <a:t></a:t>
            </a:r>
            <a:r>
              <a:rPr lang="en-US" altLang="zh-CN" sz="3000" b="1" dirty="0"/>
              <a:t>a</a:t>
            </a:r>
            <a:r>
              <a:rPr lang="en-US" altLang="zh-CN" sz="3000" b="1" baseline="-25000" dirty="0"/>
              <a:t>1</a:t>
            </a:r>
            <a:r>
              <a:rPr lang="en-US" altLang="zh-CN" sz="3000" b="1" dirty="0"/>
              <a:t>…a</a:t>
            </a:r>
            <a:r>
              <a:rPr lang="en-US" altLang="zh-CN" sz="3000" b="1" baseline="-25000" dirty="0"/>
              <a:t>k</a:t>
            </a:r>
            <a:endParaRPr lang="en-US" altLang="zh-CN" sz="3000" b="1" dirty="0"/>
          </a:p>
          <a:p>
            <a:pPr marL="558800" lvl="1" indent="-101600" defTabSz="914400" eaLnBrk="1" hangingPunct="1">
              <a:buNone/>
              <a:tabLst>
                <a:tab pos="381000" algn="l"/>
              </a:tabLst>
            </a:pPr>
            <a:endParaRPr lang="en-US" altLang="zh-CN" sz="3000" b="1" dirty="0"/>
          </a:p>
          <a:p>
            <a:pPr marL="558800" lvl="1" indent="-101600" defTabSz="914400" eaLnBrk="1" hangingPunct="1">
              <a:buNone/>
              <a:tabLst>
                <a:tab pos="381000" algn="l"/>
              </a:tabLst>
            </a:pPr>
            <a:r>
              <a:rPr lang="zh-CN" altLang="en-US" sz="3000" b="1" dirty="0"/>
              <a:t>因而，在</a:t>
            </a:r>
            <a:r>
              <a:rPr lang="en-US" altLang="zh-CN" sz="3000" b="1" dirty="0"/>
              <a:t>M</a:t>
            </a:r>
            <a:r>
              <a:rPr lang="zh-CN" altLang="en-US" sz="3000" b="1" dirty="0"/>
              <a:t>中有一条从</a:t>
            </a:r>
            <a:r>
              <a:rPr lang="en-US" altLang="zh-CN" sz="3000" b="1" dirty="0"/>
              <a:t>s</a:t>
            </a:r>
            <a:r>
              <a:rPr lang="en-US" altLang="zh-CN" sz="3000" b="1" baseline="-25000" dirty="0"/>
              <a:t>0</a:t>
            </a:r>
            <a:r>
              <a:rPr lang="zh-CN" altLang="en-US" sz="3000" b="1" dirty="0"/>
              <a:t>出发依次经过</a:t>
            </a:r>
            <a:r>
              <a:rPr lang="en-US" altLang="zh-CN" sz="3000" b="1" dirty="0"/>
              <a:t>A</a:t>
            </a:r>
            <a:r>
              <a:rPr lang="en-US" altLang="zh-CN" sz="3000" b="1" baseline="-25000" dirty="0"/>
              <a:t>1</a:t>
            </a:r>
            <a:r>
              <a:rPr lang="zh-CN" altLang="en-US" sz="3000" b="1" dirty="0"/>
              <a:t>，</a:t>
            </a:r>
            <a:r>
              <a:rPr lang="en-US" altLang="zh-CN" sz="3000" b="1" dirty="0"/>
              <a:t>…</a:t>
            </a:r>
            <a:r>
              <a:rPr lang="zh-CN" altLang="en-US" sz="3000" b="1" dirty="0"/>
              <a:t>，</a:t>
            </a:r>
            <a:r>
              <a:rPr lang="en-US" altLang="zh-CN" sz="3000" b="1" dirty="0"/>
              <a:t>A</a:t>
            </a:r>
            <a:r>
              <a:rPr lang="en-US" altLang="zh-CN" sz="3000" b="1" baseline="-25000" dirty="0"/>
              <a:t>k-1</a:t>
            </a:r>
            <a:r>
              <a:rPr lang="zh-CN" altLang="en-US" sz="3000" b="1" dirty="0"/>
              <a:t>到达终态的通路，该通路上所有箭弧的标记依次为</a:t>
            </a:r>
            <a:r>
              <a:rPr lang="en-US" altLang="zh-CN" sz="3000" b="1" dirty="0"/>
              <a:t>a</a:t>
            </a:r>
            <a:r>
              <a:rPr lang="en-US" altLang="zh-CN" sz="3000" b="1" baseline="-25000" dirty="0"/>
              <a:t>1</a:t>
            </a:r>
            <a:r>
              <a:rPr lang="en-US" altLang="zh-CN" sz="3000" b="1" dirty="0"/>
              <a:t>,…,a</a:t>
            </a:r>
            <a:r>
              <a:rPr lang="en-US" altLang="zh-CN" sz="3000" b="1" baseline="-25000" dirty="0"/>
              <a:t>k</a:t>
            </a:r>
            <a:r>
              <a:rPr lang="zh-CN" altLang="en-US" sz="3000" b="1" dirty="0"/>
              <a:t>。反之亦然。所以，</a:t>
            </a:r>
            <a:r>
              <a:rPr lang="en-US" altLang="zh-CN" sz="3000" b="1" dirty="0"/>
              <a:t>w</a:t>
            </a:r>
            <a:r>
              <a:rPr lang="en-US" altLang="zh-CN" sz="3000" b="1" dirty="0">
                <a:sym typeface="Symbol" panose="05050102010706020507" pitchFamily="18" charset="2"/>
              </a:rPr>
              <a:t></a:t>
            </a:r>
            <a:r>
              <a:rPr lang="en-US" altLang="zh-CN" sz="3000" b="1" dirty="0"/>
              <a:t>L(G</a:t>
            </a:r>
            <a:r>
              <a:rPr lang="en-US" altLang="zh-CN" sz="3000" b="1" baseline="-25000" dirty="0"/>
              <a:t>R</a:t>
            </a:r>
            <a:r>
              <a:rPr lang="en-US" altLang="zh-CN" sz="3000" b="1" dirty="0"/>
              <a:t>)</a:t>
            </a:r>
            <a:r>
              <a:rPr lang="zh-CN" altLang="en-US" sz="3000" b="1" dirty="0"/>
              <a:t>当且仅当</a:t>
            </a:r>
            <a:r>
              <a:rPr lang="en-US" altLang="zh-CN" sz="3000" b="1" dirty="0"/>
              <a:t>w</a:t>
            </a:r>
            <a:r>
              <a:rPr lang="en-US" altLang="zh-CN" sz="3000" b="1" dirty="0">
                <a:sym typeface="Symbol" panose="05050102010706020507" pitchFamily="18" charset="2"/>
              </a:rPr>
              <a:t></a:t>
            </a:r>
            <a:r>
              <a:rPr lang="en-US" altLang="zh-CN" sz="3000" b="1" dirty="0"/>
              <a:t>L(M)</a:t>
            </a:r>
            <a:r>
              <a:rPr lang="zh-CN" altLang="en-US" sz="3000" b="1" dirty="0"/>
              <a:t>。</a:t>
            </a:r>
            <a:endParaRPr lang="zh-CN" altLang="en-US" sz="3000" b="1" dirty="0"/>
          </a:p>
        </p:txBody>
      </p:sp>
      <p:graphicFrame>
        <p:nvGraphicFramePr>
          <p:cNvPr id="106499" name="Object 3"/>
          <p:cNvGraphicFramePr>
            <a:graphicFrameLocks noChangeAspect="1"/>
          </p:cNvGraphicFramePr>
          <p:nvPr/>
        </p:nvGraphicFramePr>
        <p:xfrm>
          <a:off x="3743325" y="1362075"/>
          <a:ext cx="468313" cy="685800"/>
        </p:xfrm>
        <a:graphic>
          <a:graphicData uri="http://schemas.openxmlformats.org/presentationml/2006/ole">
            <mc:AlternateContent xmlns:mc="http://schemas.openxmlformats.org/markup-compatibility/2006">
              <mc:Choice xmlns:v="urn:schemas-microsoft-com:vml" Requires="v">
                <p:oleObj spid="_x0000_s3078" name="" r:id="rId1" imgW="190500" imgH="279400" progId="Equation.3">
                  <p:embed/>
                </p:oleObj>
              </mc:Choice>
              <mc:Fallback>
                <p:oleObj name="" r:id="rId1" imgW="190500" imgH="279400" progId="Equation.3">
                  <p:embed/>
                  <p:pic>
                    <p:nvPicPr>
                      <p:cNvPr id="0" name="图片 3077"/>
                      <p:cNvPicPr/>
                      <p:nvPr/>
                    </p:nvPicPr>
                    <p:blipFill>
                      <a:blip r:embed="rId2"/>
                      <a:stretch>
                        <a:fillRect/>
                      </a:stretch>
                    </p:blipFill>
                    <p:spPr>
                      <a:xfrm>
                        <a:off x="3743325" y="1362075"/>
                        <a:ext cx="468313" cy="6858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6498">
                                            <p:txEl>
                                              <p:charRg st="0" end="57"/>
                                            </p:txEl>
                                          </p:spTgt>
                                        </p:tgtEl>
                                        <p:attrNameLst>
                                          <p:attrName>style.visibility</p:attrName>
                                        </p:attrNameLst>
                                      </p:cBhvr>
                                      <p:to>
                                        <p:strVal val="visible"/>
                                      </p:to>
                                    </p:set>
                                    <p:animEffect transition="in" filter="wipe(up)">
                                      <p:cBhvr>
                                        <p:cTn id="7" dur="500"/>
                                        <p:tgtEl>
                                          <p:spTgt spid="106498">
                                            <p:txEl>
                                              <p:charRg st="0" end="57"/>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6499"/>
                                        </p:tgtEl>
                                        <p:attrNameLst>
                                          <p:attrName>style.visibility</p:attrName>
                                        </p:attrNameLst>
                                      </p:cBhvr>
                                      <p:to>
                                        <p:strVal val="visible"/>
                                      </p:to>
                                    </p:set>
                                    <p:animEffect transition="in" filter="wipe(up)">
                                      <p:cBhvr>
                                        <p:cTn id="10" dur="500"/>
                                        <p:tgtEl>
                                          <p:spTgt spid="10649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6498">
                                            <p:txEl>
                                              <p:charRg st="57" end="90"/>
                                            </p:txEl>
                                          </p:spTgt>
                                        </p:tgtEl>
                                        <p:attrNameLst>
                                          <p:attrName>style.visibility</p:attrName>
                                        </p:attrNameLst>
                                      </p:cBhvr>
                                      <p:to>
                                        <p:strVal val="visible"/>
                                      </p:to>
                                    </p:set>
                                    <p:animEffect transition="in" filter="wipe(up)">
                                      <p:cBhvr>
                                        <p:cTn id="15" dur="500"/>
                                        <p:tgtEl>
                                          <p:spTgt spid="106498">
                                            <p:txEl>
                                              <p:charRg st="57" end="9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6498">
                                            <p:txEl>
                                              <p:charRg st="90" end="114"/>
                                            </p:txEl>
                                          </p:spTgt>
                                        </p:tgtEl>
                                        <p:attrNameLst>
                                          <p:attrName>style.visibility</p:attrName>
                                        </p:attrNameLst>
                                      </p:cBhvr>
                                      <p:to>
                                        <p:strVal val="visible"/>
                                      </p:to>
                                    </p:set>
                                    <p:animEffect transition="in" filter="wipe(up)">
                                      <p:cBhvr>
                                        <p:cTn id="20" dur="500"/>
                                        <p:tgtEl>
                                          <p:spTgt spid="106498">
                                            <p:txEl>
                                              <p:charRg st="90" end="1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6498">
                                            <p:txEl>
                                              <p:charRg st="115" end="199"/>
                                            </p:txEl>
                                          </p:spTgt>
                                        </p:tgtEl>
                                        <p:attrNameLst>
                                          <p:attrName>style.visibility</p:attrName>
                                        </p:attrNameLst>
                                      </p:cBhvr>
                                      <p:to>
                                        <p:strVal val="visible"/>
                                      </p:to>
                                    </p:set>
                                    <p:animEffect transition="in" filter="wipe(up)">
                                      <p:cBhvr>
                                        <p:cTn id="25" dur="500"/>
                                        <p:tgtEl>
                                          <p:spTgt spid="106498">
                                            <p:txEl>
                                              <p:charRg st="115"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ldLvl="2"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7522" name="Rectangle 2"/>
          <p:cNvSpPr>
            <a:spLocks noGrp="1"/>
          </p:cNvSpPr>
          <p:nvPr>
            <p:ph idx="1"/>
          </p:nvPr>
        </p:nvSpPr>
        <p:spPr>
          <a:xfrm>
            <a:off x="468313" y="476250"/>
            <a:ext cx="8135937" cy="5626100"/>
          </a:xfrm>
        </p:spPr>
        <p:txBody>
          <a:bodyPr vert="horz" wrap="square" lIns="0" tIns="45720" rIns="0" bIns="45720" anchor="t"/>
          <a:p>
            <a:pPr defTabSz="914400" eaLnBrk="1" hangingPunct="1">
              <a:lnSpc>
                <a:spcPct val="110000"/>
              </a:lnSpc>
              <a:buChar char="q"/>
              <a:tabLst>
                <a:tab pos="381000" algn="l"/>
              </a:tabLst>
            </a:pPr>
            <a:r>
              <a:rPr lang="en-US" altLang="zh-CN" sz="2800" b="1" dirty="0"/>
              <a:t> </a:t>
            </a:r>
            <a:r>
              <a:rPr lang="zh-CN" altLang="en-US" sz="2800" b="1" dirty="0"/>
              <a:t>现在考虑</a:t>
            </a:r>
            <a:r>
              <a:rPr lang="en-US" altLang="zh-CN" sz="2800" b="1" dirty="0">
                <a:solidFill>
                  <a:srgbClr val="FF3300"/>
                </a:solidFill>
              </a:rPr>
              <a:t>s</a:t>
            </a:r>
            <a:r>
              <a:rPr lang="en-US" altLang="zh-CN" sz="2800" b="1" baseline="-25000" dirty="0">
                <a:solidFill>
                  <a:srgbClr val="FF3300"/>
                </a:solidFill>
              </a:rPr>
              <a:t>0</a:t>
            </a:r>
            <a:r>
              <a:rPr lang="en-US" altLang="zh-CN" sz="2800" b="1" dirty="0">
                <a:solidFill>
                  <a:srgbClr val="FF3300"/>
                </a:solidFill>
                <a:sym typeface="Symbol" panose="05050102010706020507" pitchFamily="18" charset="2"/>
              </a:rPr>
              <a:t></a:t>
            </a:r>
            <a:r>
              <a:rPr lang="en-US" altLang="zh-CN" sz="2800" b="1" dirty="0">
                <a:solidFill>
                  <a:srgbClr val="FF3300"/>
                </a:solidFill>
              </a:rPr>
              <a:t>F</a:t>
            </a:r>
            <a:r>
              <a:rPr lang="zh-CN" altLang="en-US" sz="2800" b="1" dirty="0"/>
              <a:t>的情形：</a:t>
            </a:r>
            <a:endParaRPr lang="zh-CN" altLang="en-US" sz="2800" b="1" dirty="0"/>
          </a:p>
          <a:p>
            <a:pPr defTabSz="914400" eaLnBrk="1" hangingPunct="1">
              <a:lnSpc>
                <a:spcPct val="110000"/>
              </a:lnSpc>
              <a:buNone/>
              <a:tabLst>
                <a:tab pos="381000" algn="l"/>
              </a:tabLst>
            </a:pPr>
            <a:r>
              <a:rPr lang="zh-CN" altLang="en-US" sz="2800" b="1" dirty="0"/>
              <a:t>    因为</a:t>
            </a:r>
            <a:r>
              <a:rPr lang="zh-CN" altLang="en-US" sz="2800" b="1" dirty="0">
                <a:sym typeface="Symbol" panose="05050102010706020507" pitchFamily="18" charset="2"/>
              </a:rPr>
              <a:t></a:t>
            </a:r>
            <a:r>
              <a:rPr lang="en-US" altLang="zh-CN" sz="2800" b="1" dirty="0"/>
              <a:t>(s</a:t>
            </a:r>
            <a:r>
              <a:rPr lang="en-US" altLang="zh-CN" sz="2800" b="1" baseline="-25000" dirty="0"/>
              <a:t>0</a:t>
            </a:r>
            <a:r>
              <a:rPr lang="en-US" altLang="zh-CN" sz="2800" b="1" dirty="0"/>
              <a:t>, </a:t>
            </a:r>
            <a:r>
              <a:rPr lang="en-US" altLang="zh-CN" sz="2800" b="1" dirty="0">
                <a:sym typeface="Symbol" panose="05050102010706020507" pitchFamily="18" charset="2"/>
              </a:rPr>
              <a:t></a:t>
            </a:r>
            <a:r>
              <a:rPr lang="en-US" altLang="zh-CN" sz="2800" b="1" dirty="0"/>
              <a:t>)=s</a:t>
            </a:r>
            <a:r>
              <a:rPr lang="en-US" altLang="zh-CN" sz="2800" b="1" baseline="-25000" dirty="0"/>
              <a:t>0</a:t>
            </a:r>
            <a:r>
              <a:rPr lang="zh-CN" altLang="en-US" sz="2800" b="1" dirty="0"/>
              <a:t>，所以</a:t>
            </a:r>
            <a:r>
              <a:rPr lang="zh-CN" altLang="en-US" sz="2800" b="1" dirty="0">
                <a:sym typeface="Symbol" panose="05050102010706020507" pitchFamily="18" charset="2"/>
              </a:rPr>
              <a:t></a:t>
            </a:r>
            <a:r>
              <a:rPr lang="en-US" altLang="zh-CN" sz="2800" b="1" dirty="0"/>
              <a:t>L(M)</a:t>
            </a:r>
            <a:r>
              <a:rPr lang="zh-CN" altLang="en-US" sz="2800" b="1" dirty="0"/>
              <a:t>。但</a:t>
            </a:r>
            <a:r>
              <a:rPr lang="zh-CN" altLang="en-US" sz="2800" b="1" dirty="0">
                <a:sym typeface="Symbol" panose="05050102010706020507" pitchFamily="18" charset="2"/>
              </a:rPr>
              <a:t></a:t>
            </a:r>
            <a:r>
              <a:rPr lang="zh-CN" altLang="en-US" sz="2800" b="1" dirty="0"/>
              <a:t>不属于上面构造的</a:t>
            </a:r>
            <a:r>
              <a:rPr lang="en-US" altLang="zh-CN" sz="2800" b="1" dirty="0"/>
              <a:t>G</a:t>
            </a:r>
            <a:r>
              <a:rPr lang="en-US" altLang="zh-CN" sz="2800" b="1" baseline="-25000" dirty="0"/>
              <a:t>R</a:t>
            </a:r>
            <a:r>
              <a:rPr lang="zh-CN" altLang="en-US" sz="2800" b="1" dirty="0"/>
              <a:t>所产生的语言</a:t>
            </a:r>
            <a:r>
              <a:rPr lang="en-US" altLang="zh-CN" sz="2800" b="1" dirty="0"/>
              <a:t>L(G</a:t>
            </a:r>
            <a:r>
              <a:rPr lang="en-US" altLang="zh-CN" sz="2800" b="1" baseline="-25000" dirty="0"/>
              <a:t>R</a:t>
            </a:r>
            <a:r>
              <a:rPr lang="en-US" altLang="zh-CN" sz="2800" b="1" dirty="0"/>
              <a:t>)</a:t>
            </a:r>
            <a:r>
              <a:rPr lang="zh-CN" altLang="en-US" sz="2800" b="1" dirty="0"/>
              <a:t>。不难发现，</a:t>
            </a:r>
            <a:r>
              <a:rPr lang="en-US" altLang="zh-CN" sz="2800" b="1" dirty="0"/>
              <a:t>L(G</a:t>
            </a:r>
            <a:r>
              <a:rPr lang="en-US" altLang="zh-CN" sz="2800" b="1" baseline="-25000" dirty="0"/>
              <a:t>R</a:t>
            </a:r>
            <a:r>
              <a:rPr lang="en-US" altLang="zh-CN" sz="2800" b="1" dirty="0"/>
              <a:t>)=L(M)-{</a:t>
            </a:r>
            <a:r>
              <a:rPr lang="en-US" altLang="zh-CN" sz="2800" b="1" dirty="0">
                <a:sym typeface="Symbol" panose="05050102010706020507" pitchFamily="18" charset="2"/>
              </a:rPr>
              <a:t></a:t>
            </a:r>
            <a:r>
              <a:rPr lang="en-US" altLang="zh-CN" sz="2800" b="1" dirty="0"/>
              <a:t>}</a:t>
            </a:r>
            <a:r>
              <a:rPr lang="zh-CN" altLang="en-US" sz="2800" b="1" dirty="0"/>
              <a:t>。</a:t>
            </a:r>
            <a:endParaRPr lang="zh-CN" altLang="en-US" sz="2800" b="1" dirty="0"/>
          </a:p>
          <a:p>
            <a:pPr defTabSz="914400" eaLnBrk="1" hangingPunct="1">
              <a:lnSpc>
                <a:spcPct val="110000"/>
              </a:lnSpc>
              <a:buNone/>
              <a:tabLst>
                <a:tab pos="381000" algn="l"/>
              </a:tabLst>
            </a:pPr>
            <a:r>
              <a:rPr lang="zh-CN" altLang="en-US" sz="2800" b="1" dirty="0"/>
              <a:t>    所以，我们在上述</a:t>
            </a:r>
            <a:r>
              <a:rPr lang="en-US" altLang="zh-CN" sz="2800" b="1" dirty="0"/>
              <a:t>G</a:t>
            </a:r>
            <a:r>
              <a:rPr lang="en-US" altLang="zh-CN" sz="2800" b="1" baseline="-25000" dirty="0"/>
              <a:t>R</a:t>
            </a:r>
            <a:r>
              <a:rPr lang="zh-CN" altLang="en-US" sz="2800" b="1" dirty="0"/>
              <a:t>中添加新的非终结符号</a:t>
            </a:r>
            <a:r>
              <a:rPr lang="en-US" altLang="zh-CN" sz="2800" b="1" dirty="0">
                <a:solidFill>
                  <a:srgbClr val="FF3300"/>
                </a:solidFill>
              </a:rPr>
              <a:t>s</a:t>
            </a:r>
            <a:r>
              <a:rPr lang="en-US" altLang="zh-CN" sz="2800" b="1" baseline="-25000" dirty="0">
                <a:solidFill>
                  <a:srgbClr val="FF3300"/>
                </a:solidFill>
              </a:rPr>
              <a:t>0</a:t>
            </a:r>
            <a:r>
              <a:rPr lang="en-US" altLang="zh-CN" sz="2800" b="1" dirty="0">
                <a:solidFill>
                  <a:srgbClr val="FF3300"/>
                </a:solidFill>
                <a:sym typeface="Symbol" panose="05050102010706020507" pitchFamily="18" charset="2"/>
              </a:rPr>
              <a:t></a:t>
            </a:r>
            <a:r>
              <a:rPr lang="zh-CN" altLang="en-US" sz="2800" b="1" dirty="0"/>
              <a:t>，</a:t>
            </a:r>
            <a:r>
              <a:rPr lang="en-US" altLang="zh-CN" sz="2800" b="1" dirty="0"/>
              <a:t>(s</a:t>
            </a:r>
            <a:r>
              <a:rPr lang="en-US" altLang="zh-CN" sz="2800" b="1" baseline="-25000" dirty="0"/>
              <a:t>0</a:t>
            </a:r>
            <a:r>
              <a:rPr lang="en-US" altLang="zh-CN" sz="2800" b="1" dirty="0">
                <a:sym typeface="Symbol" panose="05050102010706020507" pitchFamily="18" charset="2"/>
              </a:rPr>
              <a:t></a:t>
            </a:r>
            <a:r>
              <a:rPr lang="en-US" altLang="zh-CN" sz="2800" b="1" dirty="0"/>
              <a:t>S)</a:t>
            </a:r>
            <a:r>
              <a:rPr lang="zh-CN" altLang="en-US" sz="2800" b="1" dirty="0"/>
              <a:t>和产生式</a:t>
            </a:r>
            <a:r>
              <a:rPr lang="en-US" altLang="zh-CN" sz="2800" b="1" dirty="0">
                <a:solidFill>
                  <a:srgbClr val="FF3300"/>
                </a:solidFill>
              </a:rPr>
              <a:t>s</a:t>
            </a:r>
            <a:r>
              <a:rPr lang="en-US" altLang="zh-CN" sz="2800" b="1" baseline="-25000" dirty="0">
                <a:solidFill>
                  <a:srgbClr val="FF3300"/>
                </a:solidFill>
              </a:rPr>
              <a:t>0</a:t>
            </a:r>
            <a:r>
              <a:rPr lang="en-US" altLang="zh-CN" sz="2800" b="1" dirty="0">
                <a:solidFill>
                  <a:srgbClr val="FF3300"/>
                </a:solidFill>
                <a:sym typeface="Symbol" panose="05050102010706020507" pitchFamily="18" charset="2"/>
              </a:rPr>
              <a:t></a:t>
            </a:r>
            <a:r>
              <a:rPr lang="en-US" altLang="zh-CN" sz="2800" b="1" dirty="0">
                <a:solidFill>
                  <a:srgbClr val="FF3300"/>
                </a:solidFill>
              </a:rPr>
              <a:t>s</a:t>
            </a:r>
            <a:r>
              <a:rPr lang="en-US" altLang="zh-CN" sz="2800" b="1" baseline="-25000" dirty="0">
                <a:solidFill>
                  <a:srgbClr val="FF3300"/>
                </a:solidFill>
              </a:rPr>
              <a:t>0</a:t>
            </a:r>
            <a:r>
              <a:rPr lang="en-US" altLang="zh-CN" sz="2800" b="1" dirty="0">
                <a:solidFill>
                  <a:srgbClr val="FF3300"/>
                </a:solidFill>
              </a:rPr>
              <a:t>|</a:t>
            </a:r>
            <a:r>
              <a:rPr lang="en-US" altLang="zh-CN" sz="2800" b="1" dirty="0">
                <a:solidFill>
                  <a:srgbClr val="FF3300"/>
                </a:solidFill>
                <a:sym typeface="Symbol" panose="05050102010706020507" pitchFamily="18" charset="2"/>
              </a:rPr>
              <a:t></a:t>
            </a:r>
            <a:r>
              <a:rPr lang="zh-CN" altLang="en-US" sz="2800" b="1" dirty="0"/>
              <a:t>，并用</a:t>
            </a:r>
            <a:r>
              <a:rPr lang="en-US" altLang="zh-CN" sz="2800" b="1" dirty="0"/>
              <a:t>s</a:t>
            </a:r>
            <a:r>
              <a:rPr lang="en-US" altLang="zh-CN" sz="2800" b="1" baseline="-25000" dirty="0"/>
              <a:t>0</a:t>
            </a:r>
            <a:r>
              <a:rPr lang="en-US" altLang="zh-CN" sz="2800" b="1" dirty="0">
                <a:sym typeface="Symbol" panose="05050102010706020507" pitchFamily="18" charset="2"/>
              </a:rPr>
              <a:t></a:t>
            </a:r>
            <a:r>
              <a:rPr lang="zh-CN" altLang="en-US" sz="2800" b="1" dirty="0"/>
              <a:t>代替</a:t>
            </a:r>
            <a:r>
              <a:rPr lang="en-US" altLang="zh-CN" sz="2800" b="1" dirty="0"/>
              <a:t>s</a:t>
            </a:r>
            <a:r>
              <a:rPr lang="en-US" altLang="zh-CN" sz="2800" b="1" baseline="-25000" dirty="0"/>
              <a:t>0</a:t>
            </a:r>
            <a:r>
              <a:rPr lang="zh-CN" altLang="en-US" sz="2800" b="1" dirty="0"/>
              <a:t>作开始符号。这样修正</a:t>
            </a:r>
            <a:r>
              <a:rPr lang="en-US" altLang="zh-CN" sz="2800" b="1" dirty="0"/>
              <a:t>G</a:t>
            </a:r>
            <a:r>
              <a:rPr lang="en-US" altLang="zh-CN" sz="2800" b="1" baseline="-25000" dirty="0"/>
              <a:t>R</a:t>
            </a:r>
            <a:r>
              <a:rPr lang="zh-CN" altLang="en-US" sz="2800" b="1" dirty="0"/>
              <a:t>后得到的文法</a:t>
            </a:r>
            <a:r>
              <a:rPr lang="en-US" altLang="zh-CN" sz="2800" b="1" dirty="0"/>
              <a:t>G</a:t>
            </a:r>
            <a:r>
              <a:rPr lang="en-US" altLang="zh-CN" sz="2800" b="1" baseline="-25000" dirty="0"/>
              <a:t>R</a:t>
            </a:r>
            <a:r>
              <a:rPr lang="en-US" altLang="zh-CN" sz="2800" b="1" dirty="0">
                <a:sym typeface="Symbol" panose="05050102010706020507" pitchFamily="18" charset="2"/>
              </a:rPr>
              <a:t></a:t>
            </a:r>
            <a:r>
              <a:rPr lang="zh-CN" altLang="en-US" sz="2800" b="1" dirty="0"/>
              <a:t>仍是右线性正规文法，并且</a:t>
            </a:r>
            <a:r>
              <a:rPr lang="en-US" altLang="zh-CN" sz="2800" b="1" dirty="0"/>
              <a:t>L(G</a:t>
            </a:r>
            <a:r>
              <a:rPr lang="en-US" altLang="zh-CN" sz="2800" b="1" baseline="-25000" dirty="0"/>
              <a:t>R</a:t>
            </a:r>
            <a:r>
              <a:rPr lang="en-US" altLang="zh-CN" sz="2800" b="1" dirty="0">
                <a:sym typeface="Symbol" panose="05050102010706020507" pitchFamily="18" charset="2"/>
              </a:rPr>
              <a:t></a:t>
            </a:r>
            <a:r>
              <a:rPr lang="en-US" altLang="zh-CN" sz="2800" b="1" dirty="0"/>
              <a:t>)=L(M)</a:t>
            </a:r>
            <a:r>
              <a:rPr lang="zh-CN" altLang="en-US" sz="2800" b="1" dirty="0"/>
              <a:t>。</a:t>
            </a:r>
            <a:endParaRPr lang="zh-CN" altLang="en-US" sz="2800" b="1" dirty="0"/>
          </a:p>
          <a:p>
            <a:pPr defTabSz="914400" eaLnBrk="1" hangingPunct="1">
              <a:lnSpc>
                <a:spcPct val="110000"/>
              </a:lnSpc>
              <a:buNone/>
              <a:tabLst>
                <a:tab pos="381000" algn="l"/>
              </a:tabLst>
            </a:pPr>
            <a:r>
              <a:rPr lang="zh-CN" altLang="en-US" sz="2800" b="1" dirty="0"/>
              <a:t>    </a:t>
            </a:r>
            <a:r>
              <a:rPr lang="en-US" altLang="zh-CN" sz="2800" b="1" dirty="0"/>
              <a:t>(2) </a:t>
            </a:r>
            <a:r>
              <a:rPr lang="zh-CN" altLang="en-US" sz="2800" b="1" dirty="0"/>
              <a:t>类似于</a:t>
            </a:r>
            <a:r>
              <a:rPr lang="en-US" altLang="zh-CN" sz="2800" b="1" dirty="0"/>
              <a:t>(1)</a:t>
            </a:r>
            <a:r>
              <a:rPr lang="zh-CN" altLang="en-US" sz="2800" b="1" dirty="0"/>
              <a:t>，从</a:t>
            </a:r>
            <a:r>
              <a:rPr lang="en-US" altLang="zh-CN" sz="2800" b="1" dirty="0"/>
              <a:t>DFA M</a:t>
            </a:r>
            <a:r>
              <a:rPr lang="zh-CN" altLang="en-US" sz="2800" b="1" dirty="0"/>
              <a:t>出发可构造左线性正规文法</a:t>
            </a:r>
            <a:r>
              <a:rPr lang="en-US" altLang="zh-CN" sz="2800" b="1" dirty="0"/>
              <a:t>G</a:t>
            </a:r>
            <a:r>
              <a:rPr lang="en-US" altLang="zh-CN" sz="2800" b="1" baseline="-25000" dirty="0"/>
              <a:t>L</a:t>
            </a:r>
            <a:r>
              <a:rPr lang="zh-CN" altLang="en-US" sz="2800" b="1" dirty="0"/>
              <a:t>，使得</a:t>
            </a:r>
            <a:r>
              <a:rPr lang="en-US" altLang="zh-CN" sz="2800" b="1" dirty="0"/>
              <a:t>L(G</a:t>
            </a:r>
            <a:r>
              <a:rPr lang="en-US" altLang="zh-CN" sz="2800" b="1" baseline="-25000" dirty="0"/>
              <a:t>L</a:t>
            </a:r>
            <a:r>
              <a:rPr lang="en-US" altLang="zh-CN" sz="2800" b="1" dirty="0"/>
              <a:t>)=L(M)</a:t>
            </a:r>
            <a:r>
              <a:rPr lang="zh-CN" altLang="en-US" sz="2800" b="1" dirty="0"/>
              <a:t>。</a:t>
            </a:r>
            <a:endParaRPr lang="zh-CN" altLang="en-US" sz="2800" b="1" dirty="0"/>
          </a:p>
          <a:p>
            <a:pPr defTabSz="914400" eaLnBrk="1" hangingPunct="1">
              <a:lnSpc>
                <a:spcPct val="110000"/>
              </a:lnSpc>
              <a:buNone/>
              <a:tabLst>
                <a:tab pos="381000" algn="l"/>
              </a:tabLst>
            </a:pPr>
            <a:r>
              <a:rPr lang="zh-CN" altLang="en-US" sz="2800" b="1" dirty="0"/>
              <a:t>    最后，由</a:t>
            </a:r>
            <a:r>
              <a:rPr lang="en-US" altLang="zh-CN" sz="2800" b="1" dirty="0"/>
              <a:t>DFA</a:t>
            </a:r>
            <a:r>
              <a:rPr lang="zh-CN" altLang="en-US" sz="2800" b="1" dirty="0"/>
              <a:t>和</a:t>
            </a:r>
            <a:r>
              <a:rPr lang="en-US" altLang="zh-CN" sz="2800" b="1" dirty="0"/>
              <a:t>NFA</a:t>
            </a:r>
            <a:r>
              <a:rPr lang="zh-CN" altLang="en-US" sz="2800" b="1" dirty="0"/>
              <a:t>之间的等价性，结论</a:t>
            </a:r>
            <a:r>
              <a:rPr lang="en-US" altLang="zh-CN" sz="2800" b="1" dirty="0"/>
              <a:t>2</a:t>
            </a:r>
            <a:r>
              <a:rPr lang="zh-CN" altLang="en-US" sz="2800" b="1" dirty="0"/>
              <a:t>得证。</a:t>
            </a:r>
            <a:endParaRPr lang="zh-CN" altLang="en-US" sz="2800" b="1" dirty="0"/>
          </a:p>
        </p:txBody>
      </p:sp>
      <p:sp>
        <p:nvSpPr>
          <p:cNvPr id="107524" name="Text Box 4"/>
          <p:cNvSpPr txBox="1"/>
          <p:nvPr/>
        </p:nvSpPr>
        <p:spPr>
          <a:xfrm>
            <a:off x="1908175" y="5157788"/>
            <a:ext cx="5184775" cy="1446212"/>
          </a:xfrm>
          <a:prstGeom prst="rect">
            <a:avLst/>
          </a:prstGeom>
          <a:solidFill>
            <a:srgbClr val="FFCC99"/>
          </a:solidFill>
          <a:ln w="12700" cap="flat" cmpd="sng">
            <a:solidFill>
              <a:srgbClr val="FF0000"/>
            </a:solidFill>
            <a:prstDash val="solid"/>
            <a:miter/>
            <a:headEnd type="none" w="med" len="med"/>
            <a:tailEnd type="none" w="lg" len="lg"/>
          </a:ln>
        </p:spPr>
        <p:txBody>
          <a:bodyPr anchor="t">
            <a:spAutoFit/>
          </a:bodyPr>
          <a:p>
            <a:pPr lvl="1" indent="0" algn="l" eaLnBrk="1" hangingPunct="1"/>
            <a:r>
              <a:rPr lang="zh-CN" altLang="en-US" sz="3200" b="1" u="none" dirty="0">
                <a:solidFill>
                  <a:schemeClr val="tx1"/>
                </a:solidFill>
                <a:latin typeface="Arial" panose="020B0604020202020204" pitchFamily="34" charset="0"/>
                <a:ea typeface="宋体" panose="02010600030101010101" pitchFamily="2" charset="-122"/>
              </a:rPr>
              <a:t>若有</a:t>
            </a:r>
            <a:r>
              <a:rPr lang="zh-CN" altLang="en-US" sz="3200" b="1" u="none" dirty="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3200" b="1" u="none" dirty="0">
                <a:solidFill>
                  <a:schemeClr val="tx1"/>
                </a:solidFill>
                <a:latin typeface="Arial" panose="020B0604020202020204" pitchFamily="34" charset="0"/>
              </a:rPr>
              <a:t>(A,a)=B</a:t>
            </a:r>
            <a:r>
              <a:rPr lang="zh-CN" altLang="en-US" sz="3200" b="1" u="none" dirty="0">
                <a:solidFill>
                  <a:schemeClr val="tx1"/>
                </a:solidFill>
                <a:latin typeface="Arial" panose="020B0604020202020204" pitchFamily="34" charset="0"/>
                <a:ea typeface="宋体" panose="02010600030101010101" pitchFamily="2" charset="-122"/>
              </a:rPr>
              <a:t>：</a:t>
            </a:r>
            <a:endParaRPr lang="zh-CN" altLang="en-US" sz="3200" b="1" u="none" dirty="0">
              <a:solidFill>
                <a:schemeClr val="tx1"/>
              </a:solidFill>
              <a:latin typeface="Arial" panose="020B0604020202020204" pitchFamily="34" charset="0"/>
              <a:ea typeface="宋体" panose="02010600030101010101" pitchFamily="2" charset="-122"/>
            </a:endParaRPr>
          </a:p>
          <a:p>
            <a:pPr lvl="1" indent="0" algn="l" eaLnBrk="1" hangingPunct="1"/>
            <a:r>
              <a:rPr lang="en-US" altLang="zh-CN" sz="2800" b="1" u="none" dirty="0">
                <a:solidFill>
                  <a:schemeClr val="tx1"/>
                </a:solidFill>
                <a:latin typeface="Arial" panose="020B0604020202020204" pitchFamily="34" charset="0"/>
              </a:rPr>
              <a:t>(a) </a:t>
            </a:r>
            <a:r>
              <a:rPr lang="zh-CN" altLang="en-US" sz="2800" b="1" u="none" dirty="0">
                <a:solidFill>
                  <a:schemeClr val="tx1"/>
                </a:solidFill>
                <a:latin typeface="Arial" panose="020B0604020202020204" pitchFamily="34" charset="0"/>
                <a:ea typeface="宋体" panose="02010600030101010101" pitchFamily="2" charset="-122"/>
              </a:rPr>
              <a:t>当</a:t>
            </a:r>
            <a:r>
              <a:rPr lang="en-US" altLang="zh-CN" sz="2800" b="1" u="none" dirty="0">
                <a:solidFill>
                  <a:schemeClr val="tx1"/>
                </a:solidFill>
                <a:latin typeface="Arial" panose="020B0604020202020204" pitchFamily="34" charset="0"/>
              </a:rPr>
              <a:t>A</a:t>
            </a:r>
            <a:r>
              <a:rPr lang="en-US" altLang="zh-CN" sz="2800" b="1" u="none" dirty="0">
                <a:solidFill>
                  <a:schemeClr val="tx1"/>
                </a:solidFill>
                <a:latin typeface="Arial" panose="020B0604020202020204" pitchFamily="34" charset="0"/>
                <a:sym typeface="Symbol" panose="05050102010706020507" pitchFamily="18" charset="2"/>
              </a:rPr>
              <a:t>= </a:t>
            </a:r>
            <a:r>
              <a:rPr lang="en-US" altLang="zh-CN" sz="2800" b="1" u="none" dirty="0">
                <a:solidFill>
                  <a:schemeClr val="tx1"/>
                </a:solidFill>
                <a:latin typeface="Arial" panose="020B0604020202020204" pitchFamily="34" charset="0"/>
              </a:rPr>
              <a:t>q</a:t>
            </a:r>
            <a:r>
              <a:rPr lang="en-US" altLang="zh-CN" sz="2800" b="1" u="none" baseline="-25000" dirty="0">
                <a:solidFill>
                  <a:schemeClr val="tx1"/>
                </a:solidFill>
                <a:latin typeface="Arial" panose="020B0604020202020204" pitchFamily="34" charset="0"/>
              </a:rPr>
              <a:t>0</a:t>
            </a:r>
            <a:r>
              <a:rPr lang="zh-CN" altLang="en-US" sz="2800" b="1" u="none" dirty="0">
                <a:solidFill>
                  <a:schemeClr val="tx1"/>
                </a:solidFill>
                <a:latin typeface="Arial" panose="020B0604020202020204" pitchFamily="34" charset="0"/>
                <a:ea typeface="宋体" panose="02010600030101010101" pitchFamily="2" charset="-122"/>
              </a:rPr>
              <a:t>时，令</a:t>
            </a:r>
            <a:r>
              <a:rPr lang="en-US" altLang="zh-CN" sz="2800" b="1" u="none" dirty="0">
                <a:solidFill>
                  <a:schemeClr val="tx1"/>
                </a:solidFill>
                <a:latin typeface="Arial" panose="020B0604020202020204" pitchFamily="34" charset="0"/>
              </a:rPr>
              <a:t>B→a</a:t>
            </a:r>
            <a:r>
              <a:rPr lang="zh-CN" altLang="en-US" sz="2800" b="1" u="none" dirty="0">
                <a:solidFill>
                  <a:schemeClr val="tx1"/>
                </a:solidFill>
                <a:latin typeface="Arial" panose="020B0604020202020204" pitchFamily="34" charset="0"/>
                <a:ea typeface="宋体" panose="02010600030101010101" pitchFamily="2" charset="-122"/>
              </a:rPr>
              <a:t>，</a:t>
            </a:r>
            <a:endParaRPr lang="zh-CN" altLang="en-US" sz="2800" b="1" u="none" dirty="0">
              <a:solidFill>
                <a:schemeClr val="tx1"/>
              </a:solidFill>
              <a:latin typeface="Arial" panose="020B0604020202020204" pitchFamily="34" charset="0"/>
              <a:ea typeface="宋体" panose="02010600030101010101" pitchFamily="2" charset="-122"/>
            </a:endParaRPr>
          </a:p>
          <a:p>
            <a:pPr lvl="1" indent="0" algn="l" eaLnBrk="1" hangingPunct="1"/>
            <a:r>
              <a:rPr lang="en-US" altLang="zh-CN" sz="2800" b="1" u="none" dirty="0">
                <a:solidFill>
                  <a:schemeClr val="tx1"/>
                </a:solidFill>
                <a:latin typeface="Arial" panose="020B0604020202020204" pitchFamily="34" charset="0"/>
              </a:rPr>
              <a:t>(b) </a:t>
            </a:r>
            <a:r>
              <a:rPr lang="zh-CN" altLang="en-US" sz="2800" b="1" u="none" dirty="0">
                <a:solidFill>
                  <a:schemeClr val="tx1"/>
                </a:solidFill>
                <a:latin typeface="Arial" panose="020B0604020202020204" pitchFamily="34" charset="0"/>
                <a:ea typeface="宋体" panose="02010600030101010101" pitchFamily="2" charset="-122"/>
              </a:rPr>
              <a:t>当</a:t>
            </a:r>
            <a:r>
              <a:rPr lang="en-US" altLang="zh-CN" sz="2800" b="1" u="none" dirty="0">
                <a:solidFill>
                  <a:schemeClr val="tx1"/>
                </a:solidFill>
                <a:latin typeface="Arial" panose="020B0604020202020204" pitchFamily="34" charset="0"/>
              </a:rPr>
              <a:t>A </a:t>
            </a:r>
            <a:r>
              <a:rPr lang="en-US" altLang="zh-CN" sz="2800" b="1" u="none" dirty="0">
                <a:solidFill>
                  <a:schemeClr val="tx1"/>
                </a:solidFill>
                <a:latin typeface="宋体" panose="02010600030101010101" pitchFamily="2" charset="-122"/>
                <a:sym typeface="Symbol" panose="05050102010706020507" pitchFamily="18" charset="2"/>
              </a:rPr>
              <a:t>≠</a:t>
            </a:r>
            <a:r>
              <a:rPr lang="en-US" altLang="zh-CN" sz="2800" b="1" u="none" dirty="0">
                <a:solidFill>
                  <a:schemeClr val="tx1"/>
                </a:solidFill>
                <a:latin typeface="Arial" panose="020B0604020202020204" pitchFamily="34" charset="0"/>
              </a:rPr>
              <a:t>q</a:t>
            </a:r>
            <a:r>
              <a:rPr lang="en-US" altLang="zh-CN" sz="2800" b="1" u="none" baseline="-25000" dirty="0">
                <a:solidFill>
                  <a:schemeClr val="tx1"/>
                </a:solidFill>
                <a:latin typeface="Arial" panose="020B0604020202020204" pitchFamily="34" charset="0"/>
              </a:rPr>
              <a:t>0</a:t>
            </a:r>
            <a:r>
              <a:rPr lang="zh-CN" altLang="en-US" sz="2800" b="1" u="none" dirty="0">
                <a:solidFill>
                  <a:schemeClr val="tx1"/>
                </a:solidFill>
                <a:latin typeface="Arial" panose="020B0604020202020204" pitchFamily="34" charset="0"/>
                <a:ea typeface="宋体" panose="02010600030101010101" pitchFamily="2" charset="-122"/>
              </a:rPr>
              <a:t>时，令</a:t>
            </a:r>
            <a:r>
              <a:rPr lang="en-US" altLang="zh-CN" sz="2800" b="1" u="none" dirty="0">
                <a:solidFill>
                  <a:schemeClr val="tx1"/>
                </a:solidFill>
                <a:latin typeface="Arial" panose="020B0604020202020204" pitchFamily="34" charset="0"/>
              </a:rPr>
              <a:t>B→Aa</a:t>
            </a:r>
            <a:endParaRPr lang="en-GB" altLang="zh-CN" sz="2800" u="none" dirty="0">
              <a:solidFill>
                <a:schemeClr val="tx1"/>
              </a:solidFill>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522">
                                            <p:txEl>
                                              <p:charRg st="0" end="14"/>
                                            </p:txEl>
                                          </p:spTgt>
                                        </p:tgtEl>
                                        <p:attrNameLst>
                                          <p:attrName>style.visibility</p:attrName>
                                        </p:attrNameLst>
                                      </p:cBhvr>
                                      <p:to>
                                        <p:strVal val="visible"/>
                                      </p:to>
                                    </p:set>
                                    <p:animEffect transition="in" filter="wipe(up)">
                                      <p:cBhvr>
                                        <p:cTn id="7" dur="500"/>
                                        <p:tgtEl>
                                          <p:spTgt spid="107522">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7522">
                                            <p:txEl>
                                              <p:charRg st="14" end="86"/>
                                            </p:txEl>
                                          </p:spTgt>
                                        </p:tgtEl>
                                        <p:attrNameLst>
                                          <p:attrName>style.visibility</p:attrName>
                                        </p:attrNameLst>
                                      </p:cBhvr>
                                      <p:to>
                                        <p:strVal val="visible"/>
                                      </p:to>
                                    </p:set>
                                    <p:animEffect transition="in" filter="wipe(up)">
                                      <p:cBhvr>
                                        <p:cTn id="12" dur="500"/>
                                        <p:tgtEl>
                                          <p:spTgt spid="107522">
                                            <p:txEl>
                                              <p:charRg st="14"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522">
                                            <p:txEl>
                                              <p:charRg st="86" end="189"/>
                                            </p:txEl>
                                          </p:spTgt>
                                        </p:tgtEl>
                                        <p:attrNameLst>
                                          <p:attrName>style.visibility</p:attrName>
                                        </p:attrNameLst>
                                      </p:cBhvr>
                                      <p:to>
                                        <p:strVal val="visible"/>
                                      </p:to>
                                    </p:set>
                                    <p:animEffect transition="in" filter="wipe(up)">
                                      <p:cBhvr>
                                        <p:cTn id="17" dur="500"/>
                                        <p:tgtEl>
                                          <p:spTgt spid="107522">
                                            <p:txEl>
                                              <p:charRg st="86" end="1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7522">
                                            <p:txEl>
                                              <p:charRg st="189" end="239"/>
                                            </p:txEl>
                                          </p:spTgt>
                                        </p:tgtEl>
                                        <p:attrNameLst>
                                          <p:attrName>style.visibility</p:attrName>
                                        </p:attrNameLst>
                                      </p:cBhvr>
                                      <p:to>
                                        <p:strVal val="visible"/>
                                      </p:to>
                                    </p:set>
                                    <p:animEffect transition="in" filter="wipe(up)">
                                      <p:cBhvr>
                                        <p:cTn id="22" dur="500"/>
                                        <p:tgtEl>
                                          <p:spTgt spid="107522">
                                            <p:txEl>
                                              <p:charRg st="189" end="23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24"/>
                                        </p:tgtEl>
                                        <p:attrNameLst>
                                          <p:attrName>style.visibility</p:attrName>
                                        </p:attrNameLst>
                                      </p:cBhvr>
                                      <p:to>
                                        <p:strVal val="visible"/>
                                      </p:to>
                                    </p:set>
                                    <p:animEffect transition="in" filter="wipe(left)">
                                      <p:cBhvr>
                                        <p:cTn id="27" dur="500"/>
                                        <p:tgtEl>
                                          <p:spTgt spid="10752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1" nodeType="clickEffect">
                                  <p:stCondLst>
                                    <p:cond delay="0"/>
                                  </p:stCondLst>
                                  <p:childTnLst>
                                    <p:anim calcmode="lin" valueType="num">
                                      <p:cBhvr additive="base">
                                        <p:cTn id="31" dur="500"/>
                                        <p:tgtEl>
                                          <p:spTgt spid="107524"/>
                                        </p:tgtEl>
                                        <p:attrNameLst>
                                          <p:attrName>ppt_x</p:attrName>
                                        </p:attrNameLst>
                                      </p:cBhvr>
                                      <p:tavLst>
                                        <p:tav tm="0">
                                          <p:val>
                                            <p:strVal val="ppt_x"/>
                                          </p:val>
                                        </p:tav>
                                        <p:tav tm="100000">
                                          <p:val>
                                            <p:strVal val="ppt_x"/>
                                          </p:val>
                                        </p:tav>
                                      </p:tavLst>
                                    </p:anim>
                                    <p:anim calcmode="lin" valueType="num">
                                      <p:cBhvr additive="base">
                                        <p:cTn id="32" dur="500"/>
                                        <p:tgtEl>
                                          <p:spTgt spid="107524"/>
                                        </p:tgtEl>
                                        <p:attrNameLst>
                                          <p:attrName>ppt_y</p:attrName>
                                        </p:attrNameLst>
                                      </p:cBhvr>
                                      <p:tavLst>
                                        <p:tav tm="0">
                                          <p:val>
                                            <p:strVal val="ppt_y"/>
                                          </p:val>
                                        </p:tav>
                                        <p:tav tm="100000">
                                          <p:val>
                                            <p:strVal val="1+ppt_h/2"/>
                                          </p:val>
                                        </p:tav>
                                      </p:tavLst>
                                    </p:anim>
                                    <p:set>
                                      <p:cBhvr>
                                        <p:cTn id="33" dur="1" fill="hold">
                                          <p:stCondLst>
                                            <p:cond delay="499"/>
                                          </p:stCondLst>
                                        </p:cTn>
                                        <p:tgtEl>
                                          <p:spTgt spid="10752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7522">
                                            <p:txEl>
                                              <p:charRg st="239" end="268"/>
                                            </p:txEl>
                                          </p:spTgt>
                                        </p:tgtEl>
                                        <p:attrNameLst>
                                          <p:attrName>style.visibility</p:attrName>
                                        </p:attrNameLst>
                                      </p:cBhvr>
                                      <p:to>
                                        <p:strVal val="visible"/>
                                      </p:to>
                                    </p:set>
                                    <p:animEffect transition="in" filter="wipe(up)">
                                      <p:cBhvr>
                                        <p:cTn id="38" dur="500"/>
                                        <p:tgtEl>
                                          <p:spTgt spid="107522">
                                            <p:txEl>
                                              <p:charRg st="239"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ldLvl="2" build="p"/>
      <p:bldP spid="107524" grpId="0" animBg="1"/>
      <p:bldP spid="107524"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a:xfrm>
            <a:off x="574675" y="333375"/>
            <a:ext cx="8001000" cy="755650"/>
          </a:xfrm>
        </p:spPr>
        <p:txBody>
          <a:bodyPr vert="horz" wrap="square" lIns="91440" tIns="45720" rIns="91440" bIns="45720" anchor="b"/>
          <a:p>
            <a:pPr algn="ctr"/>
            <a:r>
              <a:rPr lang="zh-CN" altLang="en-US" dirty="0"/>
              <a:t>有限自动机</a:t>
            </a:r>
            <a:r>
              <a:rPr lang="en-US" altLang="zh-CN" sz="3700" b="1" dirty="0">
                <a:solidFill>
                  <a:srgbClr val="3366CC"/>
                </a:solidFill>
                <a:sym typeface="Symbol" panose="05050102010706020507" pitchFamily="18" charset="2"/>
              </a:rPr>
              <a:t></a:t>
            </a:r>
            <a:r>
              <a:rPr lang="zh-CN" altLang="en-US" dirty="0"/>
              <a:t>正规文法</a:t>
            </a:r>
            <a:endParaRPr lang="zh-CN" altLang="en-US" dirty="0"/>
          </a:p>
        </p:txBody>
      </p:sp>
      <p:sp>
        <p:nvSpPr>
          <p:cNvPr id="78850" name="Rectangle 3"/>
          <p:cNvSpPr>
            <a:spLocks noGrp="1"/>
          </p:cNvSpPr>
          <p:nvPr>
            <p:ph idx="1"/>
          </p:nvPr>
        </p:nvSpPr>
        <p:spPr>
          <a:xfrm>
            <a:off x="468313" y="1844675"/>
            <a:ext cx="8207375" cy="4752975"/>
          </a:xfrm>
        </p:spPr>
        <p:txBody>
          <a:bodyPr vert="horz" wrap="square" lIns="91440" tIns="45720" rIns="91440" bIns="45720" anchor="t"/>
          <a:p>
            <a:pPr>
              <a:lnSpc>
                <a:spcPct val="90000"/>
              </a:lnSpc>
            </a:pPr>
            <a:r>
              <a:rPr lang="zh-CN" altLang="en-US" sz="2800" b="1" dirty="0">
                <a:solidFill>
                  <a:srgbClr val="3366CC"/>
                </a:solidFill>
              </a:rPr>
              <a:t> </a:t>
            </a:r>
            <a:r>
              <a:rPr lang="en-US" altLang="zh-CN" sz="2800" b="1" dirty="0">
                <a:solidFill>
                  <a:srgbClr val="3366CC"/>
                </a:solidFill>
              </a:rPr>
              <a:t>1</a:t>
            </a:r>
            <a:r>
              <a:rPr lang="zh-CN" altLang="en-US" sz="2800" b="1" dirty="0">
                <a:solidFill>
                  <a:srgbClr val="3366CC"/>
                </a:solidFill>
              </a:rPr>
              <a:t>）对于右线性文法： </a:t>
            </a:r>
            <a:r>
              <a:rPr lang="en-US" altLang="zh-CN" sz="2800" b="1" dirty="0">
                <a:solidFill>
                  <a:srgbClr val="3366CC"/>
                </a:solidFill>
                <a:sym typeface="Symbol" panose="05050102010706020507" pitchFamily="18" charset="2"/>
              </a:rPr>
              <a:t>A  B </a:t>
            </a:r>
            <a:r>
              <a:rPr lang="en-US" altLang="zh-CN" sz="2800" b="1" dirty="0">
                <a:solidFill>
                  <a:srgbClr val="3366CC"/>
                </a:solidFill>
              </a:rPr>
              <a:t>| </a:t>
            </a:r>
            <a:r>
              <a:rPr lang="en-US" altLang="zh-CN" sz="2800" b="1" dirty="0">
                <a:solidFill>
                  <a:srgbClr val="3366CC"/>
                </a:solidFill>
                <a:sym typeface="Symbol" panose="05050102010706020507" pitchFamily="18" charset="2"/>
              </a:rPr>
              <a:t></a:t>
            </a:r>
            <a:r>
              <a:rPr lang="zh-CN" altLang="en-US" sz="2800" b="1" dirty="0">
                <a:solidFill>
                  <a:srgbClr val="3366CC"/>
                </a:solidFill>
                <a:sym typeface="Symbol" panose="05050102010706020507" pitchFamily="18" charset="2"/>
              </a:rPr>
              <a:t>，其规则：</a:t>
            </a:r>
            <a:endParaRPr lang="zh-CN" altLang="en-US" sz="2800" b="1" dirty="0">
              <a:solidFill>
                <a:srgbClr val="3366CC"/>
              </a:solidFill>
              <a:sym typeface="Symbol" panose="05050102010706020507" pitchFamily="18" charset="2"/>
            </a:endParaRPr>
          </a:p>
          <a:p>
            <a:pPr lvl="1" indent="-436245">
              <a:lnSpc>
                <a:spcPct val="90000"/>
              </a:lnSpc>
            </a:pPr>
            <a:r>
              <a:rPr lang="zh-CN" altLang="en-US" b="1" dirty="0">
                <a:solidFill>
                  <a:srgbClr val="3366CC"/>
                </a:solidFill>
              </a:rPr>
              <a:t>自动机</a:t>
            </a:r>
            <a:r>
              <a:rPr lang="zh-CN" altLang="en-US" b="1" dirty="0">
                <a:solidFill>
                  <a:srgbClr val="3366CC"/>
                </a:solidFill>
                <a:sym typeface="Symbol" panose="05050102010706020507" pitchFamily="18" charset="2"/>
              </a:rPr>
              <a:t></a:t>
            </a:r>
            <a:r>
              <a:rPr lang="en-US" altLang="zh-CN" b="1" dirty="0">
                <a:solidFill>
                  <a:srgbClr val="3366CC"/>
                </a:solidFill>
              </a:rPr>
              <a:t>(A,a)=B</a:t>
            </a:r>
            <a:r>
              <a:rPr lang="zh-CN" altLang="en-US" b="1" dirty="0">
                <a:solidFill>
                  <a:srgbClr val="3366CC"/>
                </a:solidFill>
              </a:rPr>
              <a:t> ， </a:t>
            </a:r>
            <a:endParaRPr lang="zh-CN" altLang="en-US" b="1" dirty="0">
              <a:solidFill>
                <a:srgbClr val="3366CC"/>
              </a:solidFill>
            </a:endParaRPr>
          </a:p>
          <a:p>
            <a:pPr lvl="1" indent="-436245">
              <a:lnSpc>
                <a:spcPct val="90000"/>
              </a:lnSpc>
            </a:pPr>
            <a:r>
              <a:rPr lang="zh-CN" altLang="en-US" b="1" dirty="0">
                <a:solidFill>
                  <a:srgbClr val="3366CC"/>
                </a:solidFill>
              </a:rPr>
              <a:t>则文法：</a:t>
            </a:r>
            <a:r>
              <a:rPr lang="en-US" altLang="zh-CN" b="1" dirty="0">
                <a:solidFill>
                  <a:srgbClr val="3366CC"/>
                </a:solidFill>
              </a:rPr>
              <a:t>A→aB</a:t>
            </a:r>
            <a:r>
              <a:rPr lang="zh-CN" altLang="en-US" b="1" dirty="0">
                <a:solidFill>
                  <a:srgbClr val="3366CC"/>
                </a:solidFill>
              </a:rPr>
              <a:t>          （</a:t>
            </a:r>
            <a:r>
              <a:rPr lang="en-US" altLang="zh-CN" b="1" dirty="0">
                <a:solidFill>
                  <a:srgbClr val="3366CC"/>
                </a:solidFill>
              </a:rPr>
              <a:t>B</a:t>
            </a:r>
            <a:r>
              <a:rPr lang="zh-CN" altLang="en-US" b="1" dirty="0">
                <a:solidFill>
                  <a:srgbClr val="3366CC"/>
                </a:solidFill>
              </a:rPr>
              <a:t>不是终态）</a:t>
            </a:r>
            <a:endParaRPr lang="zh-CN" altLang="en-US" b="1" dirty="0">
              <a:solidFill>
                <a:srgbClr val="3366CC"/>
              </a:solidFill>
            </a:endParaRPr>
          </a:p>
          <a:p>
            <a:pPr lvl="1" indent="-436245">
              <a:lnSpc>
                <a:spcPct val="90000"/>
              </a:lnSpc>
              <a:buNone/>
            </a:pPr>
            <a:r>
              <a:rPr lang="en-US" altLang="zh-CN" b="1" dirty="0">
                <a:solidFill>
                  <a:srgbClr val="3366CC"/>
                </a:solidFill>
              </a:rPr>
              <a:t>                     A→a | aB</a:t>
            </a:r>
            <a:r>
              <a:rPr lang="zh-CN" altLang="en-US" b="1" dirty="0">
                <a:solidFill>
                  <a:srgbClr val="3366CC"/>
                </a:solidFill>
              </a:rPr>
              <a:t>     （</a:t>
            </a:r>
            <a:r>
              <a:rPr lang="en-US" altLang="zh-CN" b="1" dirty="0">
                <a:solidFill>
                  <a:srgbClr val="3366CC"/>
                </a:solidFill>
              </a:rPr>
              <a:t>B</a:t>
            </a:r>
            <a:r>
              <a:rPr lang="zh-CN" altLang="en-US" b="1" dirty="0">
                <a:solidFill>
                  <a:srgbClr val="3366CC"/>
                </a:solidFill>
              </a:rPr>
              <a:t>是终态）</a:t>
            </a:r>
            <a:endParaRPr lang="en-US" altLang="zh-CN" b="1" dirty="0">
              <a:solidFill>
                <a:srgbClr val="3366CC"/>
              </a:solidFill>
            </a:endParaRPr>
          </a:p>
          <a:p>
            <a:pPr lvl="1" indent="-436245">
              <a:lnSpc>
                <a:spcPct val="90000"/>
              </a:lnSpc>
            </a:pPr>
            <a:endParaRPr lang="zh-CN" altLang="en-US" b="1" dirty="0">
              <a:solidFill>
                <a:srgbClr val="3366CC"/>
              </a:solidFill>
            </a:endParaRPr>
          </a:p>
          <a:p>
            <a:pPr>
              <a:lnSpc>
                <a:spcPct val="90000"/>
              </a:lnSpc>
            </a:pPr>
            <a:r>
              <a:rPr lang="en-US" altLang="zh-CN" sz="2800" b="1" dirty="0">
                <a:solidFill>
                  <a:schemeClr val="folHlink"/>
                </a:solidFill>
              </a:rPr>
              <a:t>2</a:t>
            </a:r>
            <a:r>
              <a:rPr lang="zh-CN" altLang="en-US" sz="2800" b="1" dirty="0">
                <a:solidFill>
                  <a:schemeClr val="folHlink"/>
                </a:solidFill>
              </a:rPr>
              <a:t>）对于左线性文法： </a:t>
            </a:r>
            <a:r>
              <a:rPr lang="en-US" altLang="zh-CN" sz="2800" b="1" dirty="0">
                <a:solidFill>
                  <a:schemeClr val="folHlink"/>
                </a:solidFill>
                <a:sym typeface="Symbol" panose="05050102010706020507" pitchFamily="18" charset="2"/>
              </a:rPr>
              <a:t>A  B  </a:t>
            </a:r>
            <a:r>
              <a:rPr lang="en-US" altLang="zh-CN" sz="2800" b="1" dirty="0">
                <a:solidFill>
                  <a:schemeClr val="folHlink"/>
                </a:solidFill>
              </a:rPr>
              <a:t>| </a:t>
            </a:r>
            <a:r>
              <a:rPr lang="en-US" altLang="zh-CN" sz="2800" b="1" dirty="0">
                <a:solidFill>
                  <a:schemeClr val="folHlink"/>
                </a:solidFill>
                <a:sym typeface="Symbol" panose="05050102010706020507" pitchFamily="18" charset="2"/>
              </a:rPr>
              <a:t></a:t>
            </a:r>
            <a:r>
              <a:rPr lang="zh-CN" altLang="en-US" sz="2800" b="1" dirty="0">
                <a:solidFill>
                  <a:schemeClr val="folHlink"/>
                </a:solidFill>
                <a:sym typeface="Symbol" panose="05050102010706020507" pitchFamily="18" charset="2"/>
              </a:rPr>
              <a:t>，其规则：</a:t>
            </a:r>
            <a:endParaRPr lang="zh-CN" altLang="en-US" sz="2800" b="1" dirty="0">
              <a:solidFill>
                <a:schemeClr val="folHlink"/>
              </a:solidFill>
              <a:sym typeface="Symbol" panose="05050102010706020507" pitchFamily="18" charset="2"/>
            </a:endParaRPr>
          </a:p>
          <a:p>
            <a:pPr lvl="1" indent="-436245">
              <a:lnSpc>
                <a:spcPct val="90000"/>
              </a:lnSpc>
            </a:pPr>
            <a:r>
              <a:rPr lang="zh-CN" altLang="en-US" b="1" dirty="0">
                <a:solidFill>
                  <a:schemeClr val="folHlink"/>
                </a:solidFill>
              </a:rPr>
              <a:t>自动机</a:t>
            </a:r>
            <a:r>
              <a:rPr lang="zh-CN" altLang="en-US" b="1" dirty="0">
                <a:solidFill>
                  <a:schemeClr val="folHlink"/>
                </a:solidFill>
                <a:sym typeface="Symbol" panose="05050102010706020507" pitchFamily="18" charset="2"/>
              </a:rPr>
              <a:t></a:t>
            </a:r>
            <a:r>
              <a:rPr lang="zh-CN" altLang="en-US" b="1" dirty="0">
                <a:solidFill>
                  <a:schemeClr val="folHlink"/>
                </a:solidFill>
              </a:rPr>
              <a:t> </a:t>
            </a:r>
            <a:r>
              <a:rPr lang="en-US" altLang="zh-CN" b="1" dirty="0">
                <a:solidFill>
                  <a:schemeClr val="folHlink"/>
                </a:solidFill>
              </a:rPr>
              <a:t>(A,a)=B,</a:t>
            </a:r>
            <a:endParaRPr lang="en-US" altLang="zh-CN" b="1" dirty="0">
              <a:solidFill>
                <a:schemeClr val="folHlink"/>
              </a:solidFill>
            </a:endParaRPr>
          </a:p>
          <a:p>
            <a:pPr lvl="1" indent="-436245">
              <a:lnSpc>
                <a:spcPct val="90000"/>
              </a:lnSpc>
            </a:pPr>
            <a:r>
              <a:rPr lang="zh-CN" altLang="en-US" b="1" dirty="0">
                <a:solidFill>
                  <a:schemeClr val="folHlink"/>
                </a:solidFill>
              </a:rPr>
              <a:t>则文法： </a:t>
            </a:r>
            <a:r>
              <a:rPr lang="en-US" altLang="zh-CN" b="1" dirty="0">
                <a:solidFill>
                  <a:schemeClr val="folHlink"/>
                </a:solidFill>
              </a:rPr>
              <a:t>B→Aa</a:t>
            </a:r>
            <a:r>
              <a:rPr lang="zh-CN" altLang="en-US" b="1" dirty="0">
                <a:solidFill>
                  <a:schemeClr val="folHlink"/>
                </a:solidFill>
              </a:rPr>
              <a:t>     （</a:t>
            </a:r>
            <a:r>
              <a:rPr lang="en-US" altLang="zh-CN" b="1" dirty="0">
                <a:solidFill>
                  <a:schemeClr val="folHlink"/>
                </a:solidFill>
              </a:rPr>
              <a:t>A</a:t>
            </a:r>
            <a:r>
              <a:rPr lang="zh-CN" altLang="en-US" b="1" dirty="0">
                <a:solidFill>
                  <a:schemeClr val="folHlink"/>
                </a:solidFill>
              </a:rPr>
              <a:t>不是初态） </a:t>
            </a:r>
            <a:endParaRPr lang="zh-CN" altLang="en-US" b="1" dirty="0">
              <a:solidFill>
                <a:schemeClr val="folHlink"/>
              </a:solidFill>
            </a:endParaRPr>
          </a:p>
          <a:p>
            <a:pPr lvl="1" indent="-436245">
              <a:lnSpc>
                <a:spcPct val="90000"/>
              </a:lnSpc>
              <a:buNone/>
            </a:pPr>
            <a:r>
              <a:rPr lang="en-US" altLang="zh-CN" b="1" dirty="0">
                <a:solidFill>
                  <a:schemeClr val="folHlink"/>
                </a:solidFill>
              </a:rPr>
              <a:t>                      B→a</a:t>
            </a:r>
            <a:r>
              <a:rPr lang="zh-CN" altLang="en-US" b="1" dirty="0">
                <a:solidFill>
                  <a:schemeClr val="folHlink"/>
                </a:solidFill>
              </a:rPr>
              <a:t>       （</a:t>
            </a:r>
            <a:r>
              <a:rPr lang="en-US" altLang="zh-CN" b="1" dirty="0">
                <a:solidFill>
                  <a:schemeClr val="folHlink"/>
                </a:solidFill>
              </a:rPr>
              <a:t>A</a:t>
            </a:r>
            <a:r>
              <a:rPr lang="zh-CN" altLang="en-US" b="1" dirty="0">
                <a:solidFill>
                  <a:schemeClr val="folHlink"/>
                </a:solidFill>
              </a:rPr>
              <a:t>是初态）</a:t>
            </a:r>
            <a:endParaRPr lang="zh-CN" altLang="en-US" b="1" dirty="0">
              <a:solidFill>
                <a:schemeClr val="folHlink"/>
              </a:solidFill>
            </a:endParaRPr>
          </a:p>
          <a:p>
            <a:pPr lvl="1" indent="-436245">
              <a:lnSpc>
                <a:spcPct val="90000"/>
              </a:lnSpc>
              <a:buNone/>
            </a:pPr>
            <a:r>
              <a:rPr lang="en-US" altLang="zh-CN" b="1" dirty="0">
                <a:solidFill>
                  <a:srgbClr val="3366CC"/>
                </a:solidFill>
              </a:rPr>
              <a:t>                         </a:t>
            </a:r>
            <a:endParaRPr lang="en-US" altLang="zh-CN" b="1" dirty="0">
              <a:solidFill>
                <a:srgbClr val="3366CC"/>
              </a:solidFill>
            </a:endParaRPr>
          </a:p>
        </p:txBody>
      </p:sp>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48131" name="Rectangle 3"/>
          <p:cNvSpPr>
            <a:spLocks noGrp="1"/>
          </p:cNvSpPr>
          <p:nvPr>
            <p:ph idx="1"/>
          </p:nvPr>
        </p:nvSpPr>
        <p:spPr>
          <a:xfrm>
            <a:off x="609600" y="1905000"/>
            <a:ext cx="4724400" cy="4343400"/>
          </a:xfrm>
        </p:spPr>
        <p:txBody>
          <a:bodyPr vert="horz" wrap="square" lIns="91440" tIns="45720" rIns="91440" bIns="45720" anchor="t"/>
          <a:p>
            <a:pPr eaLnBrk="1" hangingPunct="1"/>
            <a:r>
              <a:rPr lang="en-US" altLang="zh-CN" sz="2800" b="1" dirty="0"/>
              <a:t>L(M) = 0(10)</a:t>
            </a:r>
            <a:r>
              <a:rPr lang="en-US" altLang="zh-CN" sz="2800" b="1" baseline="30000" dirty="0"/>
              <a:t>*</a:t>
            </a:r>
            <a:endParaRPr lang="en-US" altLang="zh-CN" sz="2800" b="1" dirty="0"/>
          </a:p>
          <a:p>
            <a:pPr eaLnBrk="1" hangingPunct="1"/>
            <a:r>
              <a:rPr lang="en-US" altLang="zh-CN" sz="2800" b="1" dirty="0"/>
              <a:t>G</a:t>
            </a:r>
            <a:r>
              <a:rPr lang="en-US" altLang="zh-CN" sz="2800" b="1" baseline="-25000" dirty="0"/>
              <a:t>R</a:t>
            </a:r>
            <a:r>
              <a:rPr lang="en-US" altLang="zh-CN" sz="2800" b="1" dirty="0"/>
              <a:t> = &lt;{0, 1}, {A, B, C, D}, A, P&gt;</a:t>
            </a:r>
            <a:r>
              <a:rPr lang="zh-CN" altLang="en-US" sz="2800" b="1" dirty="0"/>
              <a:t>，其中</a:t>
            </a:r>
            <a:r>
              <a:rPr lang="en-US" altLang="zh-CN" sz="2800" b="1" dirty="0"/>
              <a:t>P</a:t>
            </a:r>
            <a:r>
              <a:rPr lang="zh-CN" altLang="en-US" sz="2800" b="1" dirty="0"/>
              <a:t>由下列产生式组成（看出狐）：</a:t>
            </a:r>
            <a:endParaRPr lang="zh-CN" altLang="en-US" sz="2800" b="1" dirty="0"/>
          </a:p>
          <a:p>
            <a:pPr lvl="1" indent="-436245" eaLnBrk="1" hangingPunct="1">
              <a:spcBef>
                <a:spcPct val="0"/>
              </a:spcBef>
              <a:buNone/>
            </a:pPr>
            <a:r>
              <a:rPr lang="en-US" altLang="zh-CN" b="1" dirty="0"/>
              <a:t>A→0 | 0B | 1D	</a:t>
            </a:r>
            <a:endParaRPr lang="en-US" altLang="zh-CN" b="1" dirty="0"/>
          </a:p>
          <a:p>
            <a:pPr lvl="1" indent="-436245" eaLnBrk="1" hangingPunct="1">
              <a:spcBef>
                <a:spcPct val="0"/>
              </a:spcBef>
              <a:buNone/>
            </a:pPr>
            <a:r>
              <a:rPr lang="en-US" altLang="zh-CN" b="1" dirty="0"/>
              <a:t>B→0D | 1C</a:t>
            </a:r>
            <a:endParaRPr lang="en-US" altLang="zh-CN" b="1" dirty="0"/>
          </a:p>
          <a:p>
            <a:pPr lvl="1" indent="-436245" eaLnBrk="1" hangingPunct="1">
              <a:spcBef>
                <a:spcPct val="0"/>
              </a:spcBef>
              <a:buNone/>
            </a:pPr>
            <a:r>
              <a:rPr lang="en-US" altLang="zh-CN" b="1" dirty="0"/>
              <a:t>C→0 | 0B | 1D	</a:t>
            </a:r>
            <a:endParaRPr lang="en-US" altLang="zh-CN" b="1" dirty="0"/>
          </a:p>
          <a:p>
            <a:pPr lvl="1" indent="-436245" eaLnBrk="1" hangingPunct="1">
              <a:spcBef>
                <a:spcPct val="0"/>
              </a:spcBef>
              <a:buNone/>
            </a:pPr>
            <a:r>
              <a:rPr lang="en-US" altLang="zh-CN" b="1" dirty="0"/>
              <a:t>D→0D | 1D</a:t>
            </a:r>
            <a:endParaRPr lang="en-US" altLang="zh-CN" b="1" dirty="0"/>
          </a:p>
          <a:p>
            <a:pPr eaLnBrk="1" hangingPunct="1">
              <a:spcBef>
                <a:spcPct val="0"/>
              </a:spcBef>
              <a:buNone/>
            </a:pPr>
            <a:r>
              <a:rPr lang="en-US" altLang="zh-CN" sz="2800" b="1" dirty="0"/>
              <a:t>L(G</a:t>
            </a:r>
            <a:r>
              <a:rPr lang="en-US" altLang="zh-CN" sz="2800" b="1" baseline="-25000" dirty="0"/>
              <a:t>R</a:t>
            </a:r>
            <a:r>
              <a:rPr lang="en-US" altLang="zh-CN" sz="2800" b="1" dirty="0"/>
              <a:t>) = L(M) = 0(10)*</a:t>
            </a:r>
            <a:endParaRPr lang="en-US" altLang="zh-CN" sz="2800" b="1" dirty="0"/>
          </a:p>
        </p:txBody>
      </p:sp>
      <p:sp>
        <p:nvSpPr>
          <p:cNvPr id="79875" name="Rectangle 4"/>
          <p:cNvSpPr>
            <a:spLocks noGrp="1"/>
          </p:cNvSpPr>
          <p:nvPr>
            <p:ph type="title"/>
          </p:nvPr>
        </p:nvSpPr>
        <p:spPr>
          <a:xfrm>
            <a:off x="120650" y="457200"/>
            <a:ext cx="8915400" cy="1143000"/>
          </a:xfrm>
        </p:spPr>
        <p:txBody>
          <a:bodyPr vert="horz" wrap="square" lIns="92075" tIns="46038" rIns="92075" bIns="46038" anchor="b"/>
          <a:p>
            <a:pPr eaLnBrk="1" hangingPunct="1"/>
            <a:r>
              <a:rPr lang="zh-CN" altLang="en-US" sz="3200" b="1" dirty="0"/>
              <a:t>例</a:t>
            </a:r>
            <a:r>
              <a:rPr lang="en-US" altLang="zh-CN" sz="3200" b="1" dirty="0"/>
              <a:t>3.4  </a:t>
            </a:r>
            <a:r>
              <a:rPr lang="zh-CN" altLang="en-US" sz="3200" b="1" dirty="0"/>
              <a:t>设</a:t>
            </a:r>
            <a:r>
              <a:rPr lang="en-US" altLang="zh-CN" sz="3200" b="1" dirty="0"/>
              <a:t>DFA M = &lt;{A, B, C, D}, {0, 1}, </a:t>
            </a:r>
            <a:r>
              <a:rPr lang="en-US" altLang="zh-CN" sz="3200" b="1" dirty="0">
                <a:sym typeface="Symbol" panose="05050102010706020507" pitchFamily="18" charset="2"/>
              </a:rPr>
              <a:t></a:t>
            </a:r>
            <a:r>
              <a:rPr lang="en-US" altLang="zh-CN" sz="3200" b="1" dirty="0"/>
              <a:t>, A, {B}&gt;</a:t>
            </a:r>
            <a:r>
              <a:rPr lang="zh-CN" altLang="en-US" sz="3200" b="1" dirty="0"/>
              <a:t>。</a:t>
            </a:r>
            <a:r>
              <a:rPr lang="en-US" altLang="zh-CN" sz="3200" b="1" dirty="0"/>
              <a:t>M</a:t>
            </a:r>
            <a:r>
              <a:rPr lang="zh-CN" altLang="en-US" sz="3200" b="1" dirty="0"/>
              <a:t>的状态转换图如下图所示。</a:t>
            </a:r>
            <a:endParaRPr lang="zh-CN" altLang="en-US" b="1" dirty="0"/>
          </a:p>
        </p:txBody>
      </p:sp>
      <p:grpSp>
        <p:nvGrpSpPr>
          <p:cNvPr id="2" name="Group 52"/>
          <p:cNvGrpSpPr/>
          <p:nvPr/>
        </p:nvGrpSpPr>
        <p:grpSpPr>
          <a:xfrm>
            <a:off x="5410200" y="1905000"/>
            <a:ext cx="3352800" cy="2908300"/>
            <a:chOff x="3408" y="1200"/>
            <a:chExt cx="2112" cy="1832"/>
          </a:xfrm>
        </p:grpSpPr>
        <p:sp>
          <p:nvSpPr>
            <p:cNvPr id="79877" name="Oval 33"/>
            <p:cNvSpPr/>
            <p:nvPr/>
          </p:nvSpPr>
          <p:spPr>
            <a:xfrm>
              <a:off x="3696"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79878" name="Oval 34"/>
            <p:cNvSpPr/>
            <p:nvPr/>
          </p:nvSpPr>
          <p:spPr>
            <a:xfrm>
              <a:off x="4368" y="1248"/>
              <a:ext cx="383" cy="336"/>
            </a:xfrm>
            <a:prstGeom prst="ellipse">
              <a:avLst/>
            </a:prstGeom>
            <a:noFill/>
            <a:ln w="57150" cap="flat" cmpd="thickThin">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79879" name="Oval 35"/>
            <p:cNvSpPr/>
            <p:nvPr/>
          </p:nvSpPr>
          <p:spPr>
            <a:xfrm>
              <a:off x="5040"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C</a:t>
              </a:r>
              <a:endParaRPr lang="en-US" altLang="zh-CN" sz="2400" b="1" u="none" dirty="0">
                <a:solidFill>
                  <a:schemeClr val="tx1"/>
                </a:solidFill>
                <a:latin typeface="Times New Roman" panose="02020603050405020304" pitchFamily="18" charset="0"/>
              </a:endParaRPr>
            </a:p>
          </p:txBody>
        </p:sp>
        <p:sp>
          <p:nvSpPr>
            <p:cNvPr id="79880" name="Oval 36"/>
            <p:cNvSpPr/>
            <p:nvPr/>
          </p:nvSpPr>
          <p:spPr>
            <a:xfrm>
              <a:off x="4416" y="2352"/>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D</a:t>
              </a:r>
              <a:endParaRPr lang="en-US" altLang="zh-CN" sz="2400" b="1" u="none" dirty="0">
                <a:solidFill>
                  <a:schemeClr val="tx1"/>
                </a:solidFill>
                <a:latin typeface="Times New Roman" panose="02020603050405020304" pitchFamily="18" charset="0"/>
              </a:endParaRPr>
            </a:p>
          </p:txBody>
        </p:sp>
        <p:sp>
          <p:nvSpPr>
            <p:cNvPr id="79881" name="Rectangle 37"/>
            <p:cNvSpPr/>
            <p:nvPr/>
          </p:nvSpPr>
          <p:spPr>
            <a:xfrm>
              <a:off x="4800" y="120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79882" name="Rectangle 38"/>
            <p:cNvSpPr/>
            <p:nvPr/>
          </p:nvSpPr>
          <p:spPr>
            <a:xfrm>
              <a:off x="3600" y="134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79883" name="Rectangle 39"/>
            <p:cNvSpPr/>
            <p:nvPr/>
          </p:nvSpPr>
          <p:spPr>
            <a:xfrm>
              <a:off x="4656" y="2688"/>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0,1</a:t>
              </a:r>
              <a:endParaRPr lang="en-US" altLang="zh-CN" sz="2400" b="1" u="none" dirty="0">
                <a:solidFill>
                  <a:schemeClr val="tx1"/>
                </a:solidFill>
                <a:latin typeface="Times New Roman" panose="02020603050405020304" pitchFamily="18" charset="0"/>
              </a:endParaRPr>
            </a:p>
          </p:txBody>
        </p:sp>
        <p:sp>
          <p:nvSpPr>
            <p:cNvPr id="79884" name="Rectangle 40"/>
            <p:cNvSpPr/>
            <p:nvPr/>
          </p:nvSpPr>
          <p:spPr>
            <a:xfrm>
              <a:off x="3696" y="225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79885" name="Rectangle 41"/>
            <p:cNvSpPr/>
            <p:nvPr/>
          </p:nvSpPr>
          <p:spPr>
            <a:xfrm>
              <a:off x="4992" y="2208"/>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79886" name="Rectangle 42"/>
            <p:cNvSpPr/>
            <p:nvPr/>
          </p:nvSpPr>
          <p:spPr>
            <a:xfrm>
              <a:off x="4464" y="1728"/>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79887" name="Freeform 43"/>
            <p:cNvSpPr/>
            <p:nvPr/>
          </p:nvSpPr>
          <p:spPr>
            <a:xfrm>
              <a:off x="4512" y="2640"/>
              <a:ext cx="240" cy="392"/>
            </a:xfrm>
            <a:custGeom>
              <a:avLst/>
              <a:gdLst/>
              <a:ahLst/>
              <a:cxnLst>
                <a:cxn ang="0">
                  <a:pos x="240" y="0"/>
                </a:cxn>
                <a:cxn ang="0">
                  <a:pos x="144" y="384"/>
                </a:cxn>
                <a:cxn ang="0">
                  <a:pos x="0" y="48"/>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79888" name="Line 44"/>
            <p:cNvSpPr/>
            <p:nvPr/>
          </p:nvSpPr>
          <p:spPr>
            <a:xfrm>
              <a:off x="4560" y="1584"/>
              <a:ext cx="0" cy="768"/>
            </a:xfrm>
            <a:prstGeom prst="line">
              <a:avLst/>
            </a:prstGeom>
            <a:ln w="12700" cap="sq" cmpd="sng">
              <a:solidFill>
                <a:schemeClr val="tx1"/>
              </a:solidFill>
              <a:prstDash val="solid"/>
              <a:round/>
              <a:headEnd type="none" w="med" len="med"/>
              <a:tailEnd type="stealth" w="lg" len="lg"/>
            </a:ln>
          </p:spPr>
        </p:sp>
        <p:sp>
          <p:nvSpPr>
            <p:cNvPr id="79889" name="Freeform 45"/>
            <p:cNvSpPr/>
            <p:nvPr/>
          </p:nvSpPr>
          <p:spPr>
            <a:xfrm>
              <a:off x="3936" y="1392"/>
              <a:ext cx="432" cy="384"/>
            </a:xfrm>
            <a:custGeom>
              <a:avLst/>
              <a:gdLst/>
              <a:ahLst/>
              <a:cxnLst>
                <a:cxn ang="0">
                  <a:pos x="0" y="384"/>
                </a:cxn>
                <a:cxn ang="0">
                  <a:pos x="96" y="144"/>
                </a:cxn>
                <a:cxn ang="0">
                  <a:pos x="432" y="0"/>
                </a:cxn>
              </a:cxnLst>
              <a:pathLst>
                <a:path w="432" h="384">
                  <a:moveTo>
                    <a:pt x="0" y="384"/>
                  </a:moveTo>
                  <a:cubicBezTo>
                    <a:pt x="12" y="296"/>
                    <a:pt x="24" y="208"/>
                    <a:pt x="96" y="144"/>
                  </a:cubicBezTo>
                  <a:cubicBezTo>
                    <a:pt x="168" y="80"/>
                    <a:pt x="300" y="40"/>
                    <a:pt x="432"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79890" name="Freeform 46"/>
            <p:cNvSpPr/>
            <p:nvPr/>
          </p:nvSpPr>
          <p:spPr>
            <a:xfrm>
              <a:off x="3936" y="2112"/>
              <a:ext cx="480" cy="384"/>
            </a:xfrm>
            <a:custGeom>
              <a:avLst/>
              <a:gdLst/>
              <a:ahLst/>
              <a:cxnLst>
                <a:cxn ang="0">
                  <a:pos x="0" y="0"/>
                </a:cxn>
                <a:cxn ang="0">
                  <a:pos x="144" y="288"/>
                </a:cxn>
                <a:cxn ang="0">
                  <a:pos x="480" y="384"/>
                </a:cxn>
              </a:cxnLst>
              <a:pathLst>
                <a:path w="480" h="384">
                  <a:moveTo>
                    <a:pt x="0" y="0"/>
                  </a:moveTo>
                  <a:cubicBezTo>
                    <a:pt x="32" y="112"/>
                    <a:pt x="64" y="224"/>
                    <a:pt x="144" y="288"/>
                  </a:cubicBezTo>
                  <a:cubicBezTo>
                    <a:pt x="224" y="352"/>
                    <a:pt x="352" y="368"/>
                    <a:pt x="480"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79891" name="Freeform 47"/>
            <p:cNvSpPr/>
            <p:nvPr/>
          </p:nvSpPr>
          <p:spPr>
            <a:xfrm>
              <a:off x="4704" y="1536"/>
              <a:ext cx="336" cy="336"/>
            </a:xfrm>
            <a:custGeom>
              <a:avLst/>
              <a:gdLst/>
              <a:ahLst/>
              <a:cxnLst>
                <a:cxn ang="0">
                  <a:pos x="336" y="726"/>
                </a:cxn>
                <a:cxn ang="0">
                  <a:pos x="96" y="607"/>
                </a:cxn>
                <a:cxn ang="0">
                  <a:pos x="0" y="0"/>
                </a:cxn>
              </a:cxnLst>
              <a:pathLst>
                <a:path w="336" h="288">
                  <a:moveTo>
                    <a:pt x="336" y="288"/>
                  </a:moveTo>
                  <a:cubicBezTo>
                    <a:pt x="244" y="288"/>
                    <a:pt x="152" y="288"/>
                    <a:pt x="96" y="240"/>
                  </a:cubicBezTo>
                  <a:cubicBezTo>
                    <a:pt x="40" y="192"/>
                    <a:pt x="20" y="96"/>
                    <a:pt x="0"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79892" name="Freeform 48"/>
            <p:cNvSpPr/>
            <p:nvPr/>
          </p:nvSpPr>
          <p:spPr>
            <a:xfrm>
              <a:off x="4752" y="1392"/>
              <a:ext cx="432" cy="384"/>
            </a:xfrm>
            <a:custGeom>
              <a:avLst/>
              <a:gdLst/>
              <a:ahLst/>
              <a:cxnLst>
                <a:cxn ang="0">
                  <a:pos x="0" y="0"/>
                </a:cxn>
                <a:cxn ang="0">
                  <a:pos x="240" y="96"/>
                </a:cxn>
                <a:cxn ang="0">
                  <a:pos x="432" y="384"/>
                </a:cxn>
              </a:cxnLst>
              <a:pathLst>
                <a:path w="432" h="384">
                  <a:moveTo>
                    <a:pt x="0" y="0"/>
                  </a:moveTo>
                  <a:cubicBezTo>
                    <a:pt x="84" y="16"/>
                    <a:pt x="168" y="32"/>
                    <a:pt x="240" y="96"/>
                  </a:cubicBezTo>
                  <a:cubicBezTo>
                    <a:pt x="312" y="160"/>
                    <a:pt x="372" y="272"/>
                    <a:pt x="432"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79893" name="Freeform 49"/>
            <p:cNvSpPr/>
            <p:nvPr/>
          </p:nvSpPr>
          <p:spPr>
            <a:xfrm>
              <a:off x="4800" y="2112"/>
              <a:ext cx="480" cy="384"/>
            </a:xfrm>
            <a:custGeom>
              <a:avLst/>
              <a:gdLst/>
              <a:ahLst/>
              <a:cxnLst>
                <a:cxn ang="0">
                  <a:pos x="480" y="0"/>
                </a:cxn>
                <a:cxn ang="0">
                  <a:pos x="336" y="240"/>
                </a:cxn>
                <a:cxn ang="0">
                  <a:pos x="0" y="384"/>
                </a:cxn>
              </a:cxnLst>
              <a:pathLst>
                <a:path w="480" h="384">
                  <a:moveTo>
                    <a:pt x="480" y="0"/>
                  </a:moveTo>
                  <a:cubicBezTo>
                    <a:pt x="448" y="88"/>
                    <a:pt x="416" y="176"/>
                    <a:pt x="336" y="240"/>
                  </a:cubicBezTo>
                  <a:cubicBezTo>
                    <a:pt x="256" y="304"/>
                    <a:pt x="128" y="344"/>
                    <a:pt x="0"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79894" name="AutoShape 50"/>
            <p:cNvSpPr/>
            <p:nvPr/>
          </p:nvSpPr>
          <p:spPr>
            <a:xfrm>
              <a:off x="3408" y="1872"/>
              <a:ext cx="240" cy="192"/>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dirty="0">
                <a:solidFill>
                  <a:schemeClr val="tx1"/>
                </a:solidFill>
                <a:latin typeface="Verdana" panose="020B0604030504040204" pitchFamily="34" charset="0"/>
                <a:ea typeface="宋体" panose="02010600030101010101" pitchFamily="2" charset="-122"/>
              </a:endParaRPr>
            </a:p>
          </p:txBody>
        </p:sp>
        <p:sp>
          <p:nvSpPr>
            <p:cNvPr id="79895" name="Rectangle 51"/>
            <p:cNvSpPr/>
            <p:nvPr/>
          </p:nvSpPr>
          <p:spPr>
            <a:xfrm>
              <a:off x="4195" y="175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8131">
                                            <p:txEl>
                                              <p:charRg st="0" end="14"/>
                                            </p:txEl>
                                          </p:spTgt>
                                        </p:tgtEl>
                                        <p:attrNameLst>
                                          <p:attrName>style.visibility</p:attrName>
                                        </p:attrNameLst>
                                      </p:cBhvr>
                                      <p:to>
                                        <p:strVal val="visible"/>
                                      </p:to>
                                    </p:set>
                                    <p:animEffect transition="in" filter="blinds(vertical)">
                                      <p:cBhvr>
                                        <p:cTn id="12" dur="500"/>
                                        <p:tgtEl>
                                          <p:spTgt spid="48131">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8131">
                                            <p:txEl>
                                              <p:charRg st="14" end="66"/>
                                            </p:txEl>
                                          </p:spTgt>
                                        </p:tgtEl>
                                        <p:attrNameLst>
                                          <p:attrName>style.visibility</p:attrName>
                                        </p:attrNameLst>
                                      </p:cBhvr>
                                      <p:to>
                                        <p:strVal val="visible"/>
                                      </p:to>
                                    </p:set>
                                    <p:animEffect transition="in" filter="blinds(vertical)">
                                      <p:cBhvr>
                                        <p:cTn id="17" dur="500"/>
                                        <p:tgtEl>
                                          <p:spTgt spid="48131">
                                            <p:txEl>
                                              <p:charRg st="14"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8131">
                                            <p:txEl>
                                              <p:charRg st="66" end="81"/>
                                            </p:txEl>
                                          </p:spTgt>
                                        </p:tgtEl>
                                        <p:attrNameLst>
                                          <p:attrName>style.visibility</p:attrName>
                                        </p:attrNameLst>
                                      </p:cBhvr>
                                      <p:to>
                                        <p:strVal val="visible"/>
                                      </p:to>
                                    </p:set>
                                    <p:animEffect transition="in" filter="blinds(vertical)">
                                      <p:cBhvr>
                                        <p:cTn id="22" dur="500"/>
                                        <p:tgtEl>
                                          <p:spTgt spid="48131">
                                            <p:txEl>
                                              <p:charRg st="66" end="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8131">
                                            <p:txEl>
                                              <p:charRg st="81" end="91"/>
                                            </p:txEl>
                                          </p:spTgt>
                                        </p:tgtEl>
                                        <p:attrNameLst>
                                          <p:attrName>style.visibility</p:attrName>
                                        </p:attrNameLst>
                                      </p:cBhvr>
                                      <p:to>
                                        <p:strVal val="visible"/>
                                      </p:to>
                                    </p:set>
                                    <p:animEffect transition="in" filter="blinds(vertical)">
                                      <p:cBhvr>
                                        <p:cTn id="27" dur="500"/>
                                        <p:tgtEl>
                                          <p:spTgt spid="48131">
                                            <p:txEl>
                                              <p:charRg st="81" end="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8131">
                                            <p:txEl>
                                              <p:charRg st="91" end="106"/>
                                            </p:txEl>
                                          </p:spTgt>
                                        </p:tgtEl>
                                        <p:attrNameLst>
                                          <p:attrName>style.visibility</p:attrName>
                                        </p:attrNameLst>
                                      </p:cBhvr>
                                      <p:to>
                                        <p:strVal val="visible"/>
                                      </p:to>
                                    </p:set>
                                    <p:animEffect transition="in" filter="blinds(vertical)">
                                      <p:cBhvr>
                                        <p:cTn id="32" dur="500"/>
                                        <p:tgtEl>
                                          <p:spTgt spid="48131">
                                            <p:txEl>
                                              <p:charRg st="91" end="10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48131">
                                            <p:txEl>
                                              <p:charRg st="106" end="116"/>
                                            </p:txEl>
                                          </p:spTgt>
                                        </p:tgtEl>
                                        <p:attrNameLst>
                                          <p:attrName>style.visibility</p:attrName>
                                        </p:attrNameLst>
                                      </p:cBhvr>
                                      <p:to>
                                        <p:strVal val="visible"/>
                                      </p:to>
                                    </p:set>
                                    <p:animEffect transition="in" filter="blinds(vertical)">
                                      <p:cBhvr>
                                        <p:cTn id="37" dur="500"/>
                                        <p:tgtEl>
                                          <p:spTgt spid="48131">
                                            <p:txEl>
                                              <p:charRg st="106" end="1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48131">
                                            <p:txEl>
                                              <p:charRg st="116" end="138"/>
                                            </p:txEl>
                                          </p:spTgt>
                                        </p:tgtEl>
                                        <p:attrNameLst>
                                          <p:attrName>style.visibility</p:attrName>
                                        </p:attrNameLst>
                                      </p:cBhvr>
                                      <p:to>
                                        <p:strVal val="visible"/>
                                      </p:to>
                                    </p:set>
                                    <p:animEffect transition="in" filter="blinds(vertical)">
                                      <p:cBhvr>
                                        <p:cTn id="42" dur="500"/>
                                        <p:tgtEl>
                                          <p:spTgt spid="48131">
                                            <p:txEl>
                                              <p:charRg st="116"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ldLvl="2"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9570" name="Rectangle 2"/>
          <p:cNvSpPr>
            <a:spLocks noGrp="1"/>
          </p:cNvSpPr>
          <p:nvPr>
            <p:ph idx="1"/>
          </p:nvPr>
        </p:nvSpPr>
        <p:spPr>
          <a:xfrm>
            <a:off x="323850" y="1844675"/>
            <a:ext cx="5041900" cy="4343400"/>
          </a:xfrm>
        </p:spPr>
        <p:txBody>
          <a:bodyPr vert="horz" wrap="square" lIns="91440" tIns="45720" rIns="91440" bIns="45720" anchor="t"/>
          <a:p>
            <a:pPr eaLnBrk="1" hangingPunct="1">
              <a:lnSpc>
                <a:spcPct val="90000"/>
              </a:lnSpc>
            </a:pPr>
            <a:r>
              <a:rPr lang="zh-CN" altLang="en-US" b="1" dirty="0"/>
              <a:t>从</a:t>
            </a:r>
            <a:r>
              <a:rPr lang="en-US" altLang="zh-CN" b="1" dirty="0"/>
              <a:t>NFA M</a:t>
            </a:r>
            <a:r>
              <a:rPr lang="zh-CN" altLang="en-US" b="1" dirty="0"/>
              <a:t>出发构造左线性正规文法</a:t>
            </a:r>
            <a:r>
              <a:rPr lang="en-US" altLang="zh-CN" b="1" dirty="0"/>
              <a:t>G</a:t>
            </a:r>
            <a:r>
              <a:rPr lang="en-US" altLang="zh-CN" b="1" baseline="-25000" dirty="0"/>
              <a:t>L</a:t>
            </a:r>
            <a:r>
              <a:rPr lang="en-US" altLang="zh-CN" b="1" dirty="0"/>
              <a:t> = &lt;{0, 1}, {B, C, D, f}, f, P</a:t>
            </a:r>
            <a:r>
              <a:rPr lang="en-US" altLang="zh-CN" b="1" dirty="0">
                <a:sym typeface="Symbol" panose="05050102010706020507" pitchFamily="18" charset="2"/>
              </a:rPr>
              <a:t></a:t>
            </a:r>
            <a:r>
              <a:rPr lang="en-US" altLang="zh-CN" b="1" dirty="0"/>
              <a:t>&gt;</a:t>
            </a:r>
            <a:r>
              <a:rPr lang="zh-CN" altLang="en-US" b="1" dirty="0"/>
              <a:t>，其中</a:t>
            </a:r>
            <a:r>
              <a:rPr lang="en-US" altLang="zh-CN" b="1" dirty="0"/>
              <a:t>P</a:t>
            </a:r>
            <a:r>
              <a:rPr lang="en-US" altLang="zh-CN" b="1" dirty="0">
                <a:sym typeface="Symbol" panose="05050102010706020507" pitchFamily="18" charset="2"/>
              </a:rPr>
              <a:t></a:t>
            </a:r>
            <a:r>
              <a:rPr lang="zh-CN" altLang="en-US" b="1" dirty="0">
                <a:sym typeface="Symbol" panose="05050102010706020507" pitchFamily="18" charset="2"/>
              </a:rPr>
              <a:t>为</a:t>
            </a:r>
            <a:r>
              <a:rPr lang="zh-CN" altLang="en-US" sz="3200" b="1" dirty="0"/>
              <a:t>（看入狐） </a:t>
            </a:r>
            <a:r>
              <a:rPr lang="zh-CN" altLang="en-US" b="1" dirty="0"/>
              <a:t>：</a:t>
            </a:r>
            <a:endParaRPr lang="zh-CN" altLang="en-US" b="1" dirty="0"/>
          </a:p>
          <a:p>
            <a:pPr marL="819150" lvl="1" indent="-436245" eaLnBrk="1" hangingPunct="1">
              <a:lnSpc>
                <a:spcPct val="90000"/>
              </a:lnSpc>
              <a:spcBef>
                <a:spcPct val="0"/>
              </a:spcBef>
              <a:buNone/>
            </a:pPr>
            <a:r>
              <a:rPr lang="en-US" altLang="zh-CN" sz="3000" b="1" dirty="0"/>
              <a:t>f→0 | C0		</a:t>
            </a:r>
            <a:endParaRPr lang="en-US" altLang="zh-CN" sz="3000" b="1" dirty="0"/>
          </a:p>
          <a:p>
            <a:pPr marL="819150" lvl="1" indent="-436245" eaLnBrk="1" hangingPunct="1">
              <a:lnSpc>
                <a:spcPct val="90000"/>
              </a:lnSpc>
              <a:spcBef>
                <a:spcPct val="0"/>
              </a:spcBef>
              <a:buNone/>
            </a:pPr>
            <a:r>
              <a:rPr lang="en-US" altLang="zh-CN" sz="3000" b="1" dirty="0"/>
              <a:t>C→B1</a:t>
            </a:r>
            <a:endParaRPr lang="en-US" altLang="zh-CN" sz="3000" b="1" dirty="0"/>
          </a:p>
          <a:p>
            <a:pPr marL="819150" lvl="1" indent="-436245" eaLnBrk="1" hangingPunct="1">
              <a:lnSpc>
                <a:spcPct val="90000"/>
              </a:lnSpc>
              <a:spcBef>
                <a:spcPct val="0"/>
              </a:spcBef>
              <a:buNone/>
            </a:pPr>
            <a:r>
              <a:rPr lang="en-US" altLang="zh-CN" sz="3000" b="1" dirty="0"/>
              <a:t>B→0 | C0		</a:t>
            </a:r>
            <a:endParaRPr lang="en-US" altLang="zh-CN" sz="3000" b="1" dirty="0"/>
          </a:p>
          <a:p>
            <a:pPr marL="819150" lvl="1" indent="-436245" eaLnBrk="1" hangingPunct="1">
              <a:lnSpc>
                <a:spcPct val="90000"/>
              </a:lnSpc>
              <a:spcBef>
                <a:spcPct val="0"/>
              </a:spcBef>
              <a:buNone/>
            </a:pPr>
            <a:r>
              <a:rPr lang="en-US" altLang="zh-CN" sz="3000" b="1" dirty="0"/>
              <a:t>D→1 | C1 | D0 | D1 | B0</a:t>
            </a:r>
            <a:endParaRPr lang="en-US" altLang="zh-CN" sz="3000" b="1" dirty="0"/>
          </a:p>
          <a:p>
            <a:pPr eaLnBrk="1" hangingPunct="1">
              <a:lnSpc>
                <a:spcPct val="90000"/>
              </a:lnSpc>
              <a:spcBef>
                <a:spcPct val="0"/>
              </a:spcBef>
              <a:buNone/>
            </a:pPr>
            <a:r>
              <a:rPr lang="zh-CN" altLang="en-US" b="1" dirty="0"/>
              <a:t>易证 </a:t>
            </a:r>
            <a:r>
              <a:rPr lang="en-US" altLang="zh-CN" b="1" dirty="0"/>
              <a:t>L(G</a:t>
            </a:r>
            <a:r>
              <a:rPr lang="en-US" altLang="zh-CN" b="1" baseline="-25000" dirty="0"/>
              <a:t>L</a:t>
            </a:r>
            <a:r>
              <a:rPr lang="en-US" altLang="zh-CN" b="1" dirty="0"/>
              <a:t>) = L(M)</a:t>
            </a:r>
            <a:r>
              <a:rPr lang="zh-CN" altLang="en-US" b="1" dirty="0"/>
              <a:t>。</a:t>
            </a:r>
            <a:endParaRPr lang="zh-CN" altLang="en-US" b="1" dirty="0"/>
          </a:p>
        </p:txBody>
      </p:sp>
      <p:sp>
        <p:nvSpPr>
          <p:cNvPr id="80899" name="Rectangle 3"/>
          <p:cNvSpPr>
            <a:spLocks noGrp="1"/>
          </p:cNvSpPr>
          <p:nvPr>
            <p:ph type="title"/>
          </p:nvPr>
        </p:nvSpPr>
        <p:spPr>
          <a:xfrm>
            <a:off x="49213" y="457200"/>
            <a:ext cx="8915400" cy="1143000"/>
          </a:xfrm>
        </p:spPr>
        <p:txBody>
          <a:bodyPr vert="horz" wrap="square" lIns="92075" tIns="46038" rIns="92075" bIns="46038" anchor="b"/>
          <a:p>
            <a:pPr eaLnBrk="1" hangingPunct="1"/>
            <a:r>
              <a:rPr lang="zh-CN" altLang="en-US" sz="3200" b="1" dirty="0"/>
              <a:t>例</a:t>
            </a:r>
            <a:r>
              <a:rPr lang="en-US" altLang="zh-CN" sz="3200" b="1" dirty="0"/>
              <a:t>3.4  </a:t>
            </a:r>
            <a:r>
              <a:rPr lang="zh-CN" altLang="en-US" sz="3200" b="1" dirty="0"/>
              <a:t>设</a:t>
            </a:r>
            <a:r>
              <a:rPr lang="en-US" altLang="zh-CN" sz="3200" b="1" dirty="0"/>
              <a:t>DFA M = &lt;{A, B, C, D}, {0, 1}, </a:t>
            </a:r>
            <a:r>
              <a:rPr lang="en-US" altLang="zh-CN" sz="3200" b="1" dirty="0">
                <a:sym typeface="Symbol" panose="05050102010706020507" pitchFamily="18" charset="2"/>
              </a:rPr>
              <a:t></a:t>
            </a:r>
            <a:r>
              <a:rPr lang="en-US" altLang="zh-CN" sz="3200" b="1" dirty="0"/>
              <a:t>, A, {B}&gt;</a:t>
            </a:r>
            <a:r>
              <a:rPr lang="zh-CN" altLang="en-US" sz="3200" b="1" dirty="0"/>
              <a:t>。</a:t>
            </a:r>
            <a:r>
              <a:rPr lang="en-US" altLang="zh-CN" sz="3200" b="1" dirty="0"/>
              <a:t>M</a:t>
            </a:r>
            <a:r>
              <a:rPr lang="zh-CN" altLang="en-US" sz="3200" b="1" dirty="0"/>
              <a:t>的状态转换图如图</a:t>
            </a:r>
            <a:r>
              <a:rPr lang="en-US" altLang="zh-CN" sz="3200" b="1" dirty="0"/>
              <a:t>3.9(a)</a:t>
            </a:r>
            <a:r>
              <a:rPr lang="zh-CN" altLang="en-US" sz="3200" b="1" dirty="0"/>
              <a:t>所示。</a:t>
            </a:r>
            <a:endParaRPr lang="zh-CN" altLang="en-US" b="1" dirty="0"/>
          </a:p>
        </p:txBody>
      </p:sp>
      <p:grpSp>
        <p:nvGrpSpPr>
          <p:cNvPr id="80900" name="Group 52"/>
          <p:cNvGrpSpPr/>
          <p:nvPr/>
        </p:nvGrpSpPr>
        <p:grpSpPr>
          <a:xfrm>
            <a:off x="4953000" y="1981200"/>
            <a:ext cx="3822700" cy="3441700"/>
            <a:chOff x="3120" y="1248"/>
            <a:chExt cx="2408" cy="2168"/>
          </a:xfrm>
        </p:grpSpPr>
        <p:sp>
          <p:nvSpPr>
            <p:cNvPr id="80901" name="Oval 53"/>
            <p:cNvSpPr/>
            <p:nvPr/>
          </p:nvSpPr>
          <p:spPr>
            <a:xfrm>
              <a:off x="3360" y="220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80902" name="Oval 54"/>
            <p:cNvSpPr/>
            <p:nvPr/>
          </p:nvSpPr>
          <p:spPr>
            <a:xfrm>
              <a:off x="4176" y="1392"/>
              <a:ext cx="383" cy="336"/>
            </a:xfrm>
            <a:prstGeom prst="ellipse">
              <a:avLst/>
            </a:prstGeom>
            <a:noFill/>
            <a:ln w="1270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80903" name="Oval 55"/>
            <p:cNvSpPr/>
            <p:nvPr/>
          </p:nvSpPr>
          <p:spPr>
            <a:xfrm>
              <a:off x="5040" y="216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C</a:t>
              </a:r>
              <a:endParaRPr lang="en-US" altLang="zh-CN" sz="2400" b="1" u="none" dirty="0">
                <a:solidFill>
                  <a:schemeClr val="tx1"/>
                </a:solidFill>
                <a:latin typeface="Times New Roman" panose="02020603050405020304" pitchFamily="18" charset="0"/>
              </a:endParaRPr>
            </a:p>
          </p:txBody>
        </p:sp>
        <p:sp>
          <p:nvSpPr>
            <p:cNvPr id="80904" name="Oval 56"/>
            <p:cNvSpPr/>
            <p:nvPr/>
          </p:nvSpPr>
          <p:spPr>
            <a:xfrm>
              <a:off x="4224" y="273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D</a:t>
              </a:r>
              <a:endParaRPr lang="en-US" altLang="zh-CN" sz="2400" b="1" u="none" dirty="0">
                <a:solidFill>
                  <a:schemeClr val="tx1"/>
                </a:solidFill>
                <a:latin typeface="Times New Roman" panose="02020603050405020304" pitchFamily="18" charset="0"/>
              </a:endParaRPr>
            </a:p>
          </p:txBody>
        </p:sp>
        <p:sp>
          <p:nvSpPr>
            <p:cNvPr id="80905" name="Rectangle 57"/>
            <p:cNvSpPr/>
            <p:nvPr/>
          </p:nvSpPr>
          <p:spPr>
            <a:xfrm>
              <a:off x="4704" y="1488"/>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0906" name="Rectangle 58"/>
            <p:cNvSpPr/>
            <p:nvPr/>
          </p:nvSpPr>
          <p:spPr>
            <a:xfrm>
              <a:off x="3360" y="153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80907" name="Rectangle 59"/>
            <p:cNvSpPr/>
            <p:nvPr/>
          </p:nvSpPr>
          <p:spPr>
            <a:xfrm>
              <a:off x="4464"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0,1</a:t>
              </a:r>
              <a:endParaRPr lang="en-US" altLang="zh-CN" sz="2400" b="1" u="none" dirty="0">
                <a:solidFill>
                  <a:schemeClr val="tx1"/>
                </a:solidFill>
                <a:latin typeface="Times New Roman" panose="02020603050405020304" pitchFamily="18" charset="0"/>
              </a:endParaRPr>
            </a:p>
          </p:txBody>
        </p:sp>
        <p:sp>
          <p:nvSpPr>
            <p:cNvPr id="80908" name="Rectangle 60"/>
            <p:cNvSpPr/>
            <p:nvPr/>
          </p:nvSpPr>
          <p:spPr>
            <a:xfrm>
              <a:off x="3456" y="2688"/>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0909" name="Rectangle 61"/>
            <p:cNvSpPr/>
            <p:nvPr/>
          </p:nvSpPr>
          <p:spPr>
            <a:xfrm>
              <a:off x="4800" y="259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0910" name="Rectangle 62"/>
            <p:cNvSpPr/>
            <p:nvPr/>
          </p:nvSpPr>
          <p:spPr>
            <a:xfrm>
              <a:off x="4464" y="177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80911" name="Freeform 63"/>
            <p:cNvSpPr/>
            <p:nvPr/>
          </p:nvSpPr>
          <p:spPr>
            <a:xfrm>
              <a:off x="4320" y="3024"/>
              <a:ext cx="240" cy="392"/>
            </a:xfrm>
            <a:custGeom>
              <a:avLst/>
              <a:gdLst/>
              <a:ahLst/>
              <a:cxnLst>
                <a:cxn ang="0">
                  <a:pos x="240" y="0"/>
                </a:cxn>
                <a:cxn ang="0">
                  <a:pos x="144" y="384"/>
                </a:cxn>
                <a:cxn ang="0">
                  <a:pos x="0" y="48"/>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80912" name="Freeform 64"/>
            <p:cNvSpPr/>
            <p:nvPr/>
          </p:nvSpPr>
          <p:spPr>
            <a:xfrm>
              <a:off x="3600" y="1584"/>
              <a:ext cx="576" cy="624"/>
            </a:xfrm>
            <a:custGeom>
              <a:avLst/>
              <a:gdLst/>
              <a:ahLst/>
              <a:cxnLst>
                <a:cxn ang="0">
                  <a:pos x="0" y="7072"/>
                </a:cxn>
                <a:cxn ang="0">
                  <a:pos x="540" y="2650"/>
                </a:cxn>
                <a:cxn ang="0">
                  <a:pos x="2427" y="0"/>
                </a:cxn>
              </a:cxnLst>
              <a:pathLst>
                <a:path w="432" h="384">
                  <a:moveTo>
                    <a:pt x="0" y="384"/>
                  </a:moveTo>
                  <a:cubicBezTo>
                    <a:pt x="12" y="296"/>
                    <a:pt x="24" y="208"/>
                    <a:pt x="96" y="144"/>
                  </a:cubicBezTo>
                  <a:cubicBezTo>
                    <a:pt x="168" y="80"/>
                    <a:pt x="300" y="40"/>
                    <a:pt x="432"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80913" name="Freeform 65"/>
            <p:cNvSpPr/>
            <p:nvPr/>
          </p:nvSpPr>
          <p:spPr>
            <a:xfrm>
              <a:off x="3600" y="2496"/>
              <a:ext cx="624" cy="384"/>
            </a:xfrm>
            <a:custGeom>
              <a:avLst/>
              <a:gdLst/>
              <a:ahLst/>
              <a:cxnLst>
                <a:cxn ang="0">
                  <a:pos x="0" y="0"/>
                </a:cxn>
                <a:cxn ang="0">
                  <a:pos x="694" y="288"/>
                </a:cxn>
                <a:cxn ang="0">
                  <a:pos x="2315" y="384"/>
                </a:cxn>
              </a:cxnLst>
              <a:pathLst>
                <a:path w="480" h="384">
                  <a:moveTo>
                    <a:pt x="0" y="0"/>
                  </a:moveTo>
                  <a:cubicBezTo>
                    <a:pt x="32" y="112"/>
                    <a:pt x="64" y="224"/>
                    <a:pt x="144" y="288"/>
                  </a:cubicBezTo>
                  <a:cubicBezTo>
                    <a:pt x="224" y="352"/>
                    <a:pt x="352" y="368"/>
                    <a:pt x="480"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80914" name="Freeform 66"/>
            <p:cNvSpPr/>
            <p:nvPr/>
          </p:nvSpPr>
          <p:spPr>
            <a:xfrm>
              <a:off x="4560" y="1632"/>
              <a:ext cx="528" cy="528"/>
            </a:xfrm>
            <a:custGeom>
              <a:avLst/>
              <a:gdLst/>
              <a:ahLst/>
              <a:cxnLst>
                <a:cxn ang="0">
                  <a:pos x="5060" y="10938"/>
                </a:cxn>
                <a:cxn ang="0">
                  <a:pos x="1444" y="9119"/>
                </a:cxn>
                <a:cxn ang="0">
                  <a:pos x="0" y="0"/>
                </a:cxn>
              </a:cxnLst>
              <a:pathLst>
                <a:path w="336" h="288">
                  <a:moveTo>
                    <a:pt x="336" y="288"/>
                  </a:moveTo>
                  <a:cubicBezTo>
                    <a:pt x="244" y="288"/>
                    <a:pt x="152" y="288"/>
                    <a:pt x="96" y="240"/>
                  </a:cubicBezTo>
                  <a:cubicBezTo>
                    <a:pt x="40" y="192"/>
                    <a:pt x="20" y="96"/>
                    <a:pt x="0"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80915" name="Freeform 67"/>
            <p:cNvSpPr/>
            <p:nvPr/>
          </p:nvSpPr>
          <p:spPr>
            <a:xfrm>
              <a:off x="4608" y="1584"/>
              <a:ext cx="528" cy="576"/>
            </a:xfrm>
            <a:custGeom>
              <a:avLst/>
              <a:gdLst/>
              <a:ahLst/>
              <a:cxnLst>
                <a:cxn ang="0">
                  <a:pos x="0" y="0"/>
                </a:cxn>
                <a:cxn ang="0">
                  <a:pos x="799" y="1094"/>
                </a:cxn>
                <a:cxn ang="0">
                  <a:pos x="1439" y="4374"/>
                </a:cxn>
              </a:cxnLst>
              <a:pathLst>
                <a:path w="432" h="384">
                  <a:moveTo>
                    <a:pt x="0" y="0"/>
                  </a:moveTo>
                  <a:cubicBezTo>
                    <a:pt x="84" y="16"/>
                    <a:pt x="168" y="32"/>
                    <a:pt x="240" y="96"/>
                  </a:cubicBezTo>
                  <a:cubicBezTo>
                    <a:pt x="312" y="160"/>
                    <a:pt x="372" y="272"/>
                    <a:pt x="432"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80916" name="Freeform 68"/>
            <p:cNvSpPr/>
            <p:nvPr/>
          </p:nvSpPr>
          <p:spPr>
            <a:xfrm>
              <a:off x="4608" y="2496"/>
              <a:ext cx="480" cy="384"/>
            </a:xfrm>
            <a:custGeom>
              <a:avLst/>
              <a:gdLst/>
              <a:ahLst/>
              <a:cxnLst>
                <a:cxn ang="0">
                  <a:pos x="480" y="0"/>
                </a:cxn>
                <a:cxn ang="0">
                  <a:pos x="336" y="240"/>
                </a:cxn>
                <a:cxn ang="0">
                  <a:pos x="0" y="384"/>
                </a:cxn>
              </a:cxnLst>
              <a:pathLst>
                <a:path w="480" h="384">
                  <a:moveTo>
                    <a:pt x="480" y="0"/>
                  </a:moveTo>
                  <a:cubicBezTo>
                    <a:pt x="448" y="88"/>
                    <a:pt x="416" y="176"/>
                    <a:pt x="336" y="240"/>
                  </a:cubicBezTo>
                  <a:cubicBezTo>
                    <a:pt x="256" y="304"/>
                    <a:pt x="128" y="344"/>
                    <a:pt x="0"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80917" name="AutoShape 69"/>
            <p:cNvSpPr/>
            <p:nvPr/>
          </p:nvSpPr>
          <p:spPr>
            <a:xfrm>
              <a:off x="3120" y="2304"/>
              <a:ext cx="240" cy="192"/>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dirty="0">
                <a:solidFill>
                  <a:schemeClr val="tx1"/>
                </a:solidFill>
                <a:latin typeface="Verdana" panose="020B0604030504040204" pitchFamily="34" charset="0"/>
                <a:ea typeface="宋体" panose="02010600030101010101" pitchFamily="2" charset="-122"/>
              </a:endParaRPr>
            </a:p>
          </p:txBody>
        </p:sp>
        <p:sp>
          <p:nvSpPr>
            <p:cNvPr id="80918" name="Oval 70"/>
            <p:cNvSpPr/>
            <p:nvPr/>
          </p:nvSpPr>
          <p:spPr>
            <a:xfrm>
              <a:off x="4224" y="2160"/>
              <a:ext cx="383" cy="336"/>
            </a:xfrm>
            <a:prstGeom prst="ellipse">
              <a:avLst/>
            </a:prstGeom>
            <a:noFill/>
            <a:ln w="57150" cap="flat" cmpd="thickThin">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f</a:t>
              </a:r>
              <a:endParaRPr lang="en-US" altLang="zh-CN" sz="2400" b="1" u="none" dirty="0">
                <a:solidFill>
                  <a:schemeClr val="tx1"/>
                </a:solidFill>
                <a:latin typeface="Times New Roman" panose="02020603050405020304" pitchFamily="18" charset="0"/>
              </a:endParaRPr>
            </a:p>
          </p:txBody>
        </p:sp>
        <p:sp>
          <p:nvSpPr>
            <p:cNvPr id="80919" name="Line 71"/>
            <p:cNvSpPr/>
            <p:nvPr/>
          </p:nvSpPr>
          <p:spPr>
            <a:xfrm>
              <a:off x="3744" y="2352"/>
              <a:ext cx="480" cy="0"/>
            </a:xfrm>
            <a:prstGeom prst="line">
              <a:avLst/>
            </a:prstGeom>
            <a:ln w="12700" cap="sq" cmpd="sng">
              <a:solidFill>
                <a:schemeClr val="tx1"/>
              </a:solidFill>
              <a:prstDash val="solid"/>
              <a:round/>
              <a:headEnd type="none" w="med" len="med"/>
              <a:tailEnd type="stealth" w="lg" len="lg"/>
            </a:ln>
          </p:spPr>
        </p:sp>
        <p:sp>
          <p:nvSpPr>
            <p:cNvPr id="80920" name="Line 72"/>
            <p:cNvSpPr/>
            <p:nvPr/>
          </p:nvSpPr>
          <p:spPr>
            <a:xfrm flipH="1">
              <a:off x="4608" y="2352"/>
              <a:ext cx="432" cy="0"/>
            </a:xfrm>
            <a:prstGeom prst="line">
              <a:avLst/>
            </a:prstGeom>
            <a:ln w="12700" cap="sq" cmpd="sng">
              <a:solidFill>
                <a:schemeClr val="tx1"/>
              </a:solidFill>
              <a:prstDash val="solid"/>
              <a:round/>
              <a:headEnd type="none" w="med" len="med"/>
              <a:tailEnd type="stealth" w="lg" len="lg"/>
            </a:ln>
          </p:spPr>
        </p:sp>
        <p:sp>
          <p:nvSpPr>
            <p:cNvPr id="80921" name="Freeform 73"/>
            <p:cNvSpPr/>
            <p:nvPr/>
          </p:nvSpPr>
          <p:spPr>
            <a:xfrm>
              <a:off x="4560" y="1480"/>
              <a:ext cx="968" cy="1512"/>
            </a:xfrm>
            <a:custGeom>
              <a:avLst/>
              <a:gdLst/>
              <a:ahLst/>
              <a:cxnLst>
                <a:cxn ang="0">
                  <a:pos x="0" y="8"/>
                </a:cxn>
                <a:cxn ang="0">
                  <a:pos x="192" y="8"/>
                </a:cxn>
                <a:cxn ang="0">
                  <a:pos x="336" y="8"/>
                </a:cxn>
                <a:cxn ang="0">
                  <a:pos x="624" y="56"/>
                </a:cxn>
                <a:cxn ang="0">
                  <a:pos x="816" y="248"/>
                </a:cxn>
                <a:cxn ang="0">
                  <a:pos x="912" y="440"/>
                </a:cxn>
                <a:cxn ang="0">
                  <a:pos x="960" y="680"/>
                </a:cxn>
                <a:cxn ang="0">
                  <a:pos x="960" y="920"/>
                </a:cxn>
                <a:cxn ang="0">
                  <a:pos x="912" y="1160"/>
                </a:cxn>
                <a:cxn ang="0">
                  <a:pos x="720" y="1400"/>
                </a:cxn>
                <a:cxn ang="0">
                  <a:pos x="432" y="1496"/>
                </a:cxn>
                <a:cxn ang="0">
                  <a:pos x="192" y="1496"/>
                </a:cxn>
                <a:cxn ang="0">
                  <a:pos x="48" y="1448"/>
                </a:cxn>
              </a:cxnLst>
              <a:pathLst>
                <a:path w="968" h="1512">
                  <a:moveTo>
                    <a:pt x="0" y="8"/>
                  </a:moveTo>
                  <a:cubicBezTo>
                    <a:pt x="68" y="8"/>
                    <a:pt x="136" y="8"/>
                    <a:pt x="192" y="8"/>
                  </a:cubicBezTo>
                  <a:cubicBezTo>
                    <a:pt x="248" y="8"/>
                    <a:pt x="264" y="0"/>
                    <a:pt x="336" y="8"/>
                  </a:cubicBezTo>
                  <a:cubicBezTo>
                    <a:pt x="408" y="16"/>
                    <a:pt x="544" y="16"/>
                    <a:pt x="624" y="56"/>
                  </a:cubicBezTo>
                  <a:cubicBezTo>
                    <a:pt x="704" y="96"/>
                    <a:pt x="768" y="184"/>
                    <a:pt x="816" y="248"/>
                  </a:cubicBezTo>
                  <a:cubicBezTo>
                    <a:pt x="864" y="312"/>
                    <a:pt x="888" y="368"/>
                    <a:pt x="912" y="440"/>
                  </a:cubicBezTo>
                  <a:cubicBezTo>
                    <a:pt x="936" y="512"/>
                    <a:pt x="952" y="600"/>
                    <a:pt x="960" y="680"/>
                  </a:cubicBezTo>
                  <a:cubicBezTo>
                    <a:pt x="968" y="760"/>
                    <a:pt x="968" y="840"/>
                    <a:pt x="960" y="920"/>
                  </a:cubicBezTo>
                  <a:cubicBezTo>
                    <a:pt x="952" y="1000"/>
                    <a:pt x="952" y="1080"/>
                    <a:pt x="912" y="1160"/>
                  </a:cubicBezTo>
                  <a:cubicBezTo>
                    <a:pt x="872" y="1240"/>
                    <a:pt x="800" y="1344"/>
                    <a:pt x="720" y="1400"/>
                  </a:cubicBezTo>
                  <a:cubicBezTo>
                    <a:pt x="640" y="1456"/>
                    <a:pt x="520" y="1480"/>
                    <a:pt x="432" y="1496"/>
                  </a:cubicBezTo>
                  <a:cubicBezTo>
                    <a:pt x="344" y="1512"/>
                    <a:pt x="256" y="1504"/>
                    <a:pt x="192" y="1496"/>
                  </a:cubicBezTo>
                  <a:cubicBezTo>
                    <a:pt x="128" y="1488"/>
                    <a:pt x="88" y="1468"/>
                    <a:pt x="48" y="1448"/>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80922" name="Rectangle 74"/>
            <p:cNvSpPr/>
            <p:nvPr/>
          </p:nvSpPr>
          <p:spPr>
            <a:xfrm>
              <a:off x="4992" y="1248"/>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80923" name="Rectangle 75"/>
            <p:cNvSpPr/>
            <p:nvPr/>
          </p:nvSpPr>
          <p:spPr>
            <a:xfrm>
              <a:off x="3696" y="206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80924" name="Rectangle 76"/>
            <p:cNvSpPr/>
            <p:nvPr/>
          </p:nvSpPr>
          <p:spPr>
            <a:xfrm>
              <a:off x="4608" y="206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9570">
                                            <p:txEl>
                                              <p:charRg st="0" end="65"/>
                                            </p:txEl>
                                          </p:spTgt>
                                        </p:tgtEl>
                                        <p:attrNameLst>
                                          <p:attrName>style.visibility</p:attrName>
                                        </p:attrNameLst>
                                      </p:cBhvr>
                                      <p:to>
                                        <p:strVal val="visible"/>
                                      </p:to>
                                    </p:set>
                                    <p:animEffect transition="in" filter="blinds(vertical)">
                                      <p:cBhvr>
                                        <p:cTn id="7" dur="500"/>
                                        <p:tgtEl>
                                          <p:spTgt spid="109570">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9570">
                                            <p:txEl>
                                              <p:charRg st="65" end="76"/>
                                            </p:txEl>
                                          </p:spTgt>
                                        </p:tgtEl>
                                        <p:attrNameLst>
                                          <p:attrName>style.visibility</p:attrName>
                                        </p:attrNameLst>
                                      </p:cBhvr>
                                      <p:to>
                                        <p:strVal val="visible"/>
                                      </p:to>
                                    </p:set>
                                    <p:animEffect transition="in" filter="blinds(vertical)">
                                      <p:cBhvr>
                                        <p:cTn id="12" dur="500"/>
                                        <p:tgtEl>
                                          <p:spTgt spid="109570">
                                            <p:txEl>
                                              <p:charRg st="65"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09570">
                                            <p:txEl>
                                              <p:charRg st="76" end="81"/>
                                            </p:txEl>
                                          </p:spTgt>
                                        </p:tgtEl>
                                        <p:attrNameLst>
                                          <p:attrName>style.visibility</p:attrName>
                                        </p:attrNameLst>
                                      </p:cBhvr>
                                      <p:to>
                                        <p:strVal val="visible"/>
                                      </p:to>
                                    </p:set>
                                    <p:animEffect transition="in" filter="blinds(vertical)">
                                      <p:cBhvr>
                                        <p:cTn id="17" dur="500"/>
                                        <p:tgtEl>
                                          <p:spTgt spid="109570">
                                            <p:txEl>
                                              <p:charRg st="7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09570">
                                            <p:txEl>
                                              <p:charRg st="81" end="92"/>
                                            </p:txEl>
                                          </p:spTgt>
                                        </p:tgtEl>
                                        <p:attrNameLst>
                                          <p:attrName>style.visibility</p:attrName>
                                        </p:attrNameLst>
                                      </p:cBhvr>
                                      <p:to>
                                        <p:strVal val="visible"/>
                                      </p:to>
                                    </p:set>
                                    <p:animEffect transition="in" filter="blinds(vertical)">
                                      <p:cBhvr>
                                        <p:cTn id="22" dur="500"/>
                                        <p:tgtEl>
                                          <p:spTgt spid="109570">
                                            <p:txEl>
                                              <p:charRg st="81"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09570">
                                            <p:txEl>
                                              <p:charRg st="92" end="116"/>
                                            </p:txEl>
                                          </p:spTgt>
                                        </p:tgtEl>
                                        <p:attrNameLst>
                                          <p:attrName>style.visibility</p:attrName>
                                        </p:attrNameLst>
                                      </p:cBhvr>
                                      <p:to>
                                        <p:strVal val="visible"/>
                                      </p:to>
                                    </p:set>
                                    <p:animEffect transition="in" filter="blinds(vertical)">
                                      <p:cBhvr>
                                        <p:cTn id="27" dur="500"/>
                                        <p:tgtEl>
                                          <p:spTgt spid="109570">
                                            <p:txEl>
                                              <p:charRg st="92"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09570">
                                            <p:txEl>
                                              <p:charRg st="116" end="133"/>
                                            </p:txEl>
                                          </p:spTgt>
                                        </p:tgtEl>
                                        <p:attrNameLst>
                                          <p:attrName>style.visibility</p:attrName>
                                        </p:attrNameLst>
                                      </p:cBhvr>
                                      <p:to>
                                        <p:strVal val="visible"/>
                                      </p:to>
                                    </p:set>
                                    <p:animEffect transition="in" filter="blinds(vertical)">
                                      <p:cBhvr>
                                        <p:cTn id="32" dur="500"/>
                                        <p:tgtEl>
                                          <p:spTgt spid="109570">
                                            <p:txEl>
                                              <p:charRg st="116"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ldLvl="2"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151554" name="Rectangle 2"/>
          <p:cNvSpPr/>
          <p:nvPr/>
        </p:nvSpPr>
        <p:spPr>
          <a:xfrm>
            <a:off x="3708400" y="2276475"/>
            <a:ext cx="2016125" cy="2808288"/>
          </a:xfrm>
          <a:prstGeom prst="rect">
            <a:avLst/>
          </a:prstGeom>
          <a:solidFill>
            <a:srgbClr val="CCFFCC"/>
          </a:solidFill>
          <a:ln w="12700" cap="flat" cmpd="sng">
            <a:solidFill>
              <a:schemeClr val="tx1"/>
            </a:solidFill>
            <a:prstDash val="solid"/>
            <a:miter/>
            <a:headEnd type="none" w="med" len="med"/>
            <a:tailEnd type="none" w="lg" len="lg"/>
          </a:ln>
        </p:spPr>
        <p:txBody>
          <a:bodyPr wrap="none" anchor="t"/>
          <a:p>
            <a:pPr algn="ctr"/>
            <a:r>
              <a:rPr lang="en-GB" altLang="zh-CN" b="1" u="none" dirty="0">
                <a:solidFill>
                  <a:srgbClr val="3217BB"/>
                </a:solidFill>
                <a:latin typeface="Verdana" panose="020B0604030504040204" pitchFamily="34" charset="0"/>
              </a:rPr>
              <a:t>FA</a:t>
            </a:r>
            <a:endParaRPr lang="en-GB" altLang="zh-CN" b="1" u="none" dirty="0">
              <a:solidFill>
                <a:srgbClr val="3217BB"/>
              </a:solidFill>
              <a:latin typeface="Verdana" panose="020B0604030504040204" pitchFamily="34" charset="0"/>
            </a:endParaRPr>
          </a:p>
        </p:txBody>
      </p:sp>
      <p:sp>
        <p:nvSpPr>
          <p:cNvPr id="81923" name="Rectangle 3"/>
          <p:cNvSpPr>
            <a:spLocks noGrp="1"/>
          </p:cNvSpPr>
          <p:nvPr>
            <p:ph type="title"/>
          </p:nvPr>
        </p:nvSpPr>
        <p:spPr/>
        <p:txBody>
          <a:bodyPr vert="horz" wrap="square" lIns="91440" tIns="45720" rIns="91440" bIns="45720" anchor="b"/>
          <a:p>
            <a:pPr eaLnBrk="1" hangingPunct="1"/>
            <a:endParaRPr lang="en-GB" altLang="zh-CN" dirty="0"/>
          </a:p>
        </p:txBody>
      </p:sp>
      <p:sp>
        <p:nvSpPr>
          <p:cNvPr id="151556" name="Rectangle 4"/>
          <p:cNvSpPr/>
          <p:nvPr/>
        </p:nvSpPr>
        <p:spPr>
          <a:xfrm>
            <a:off x="971550"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正规集</a:t>
            </a:r>
            <a:endParaRPr lang="en-GB" altLang="zh-CN" sz="2400" b="1" u="none" dirty="0">
              <a:solidFill>
                <a:srgbClr val="3217BB"/>
              </a:solidFill>
              <a:latin typeface="Verdana" panose="020B0604030504040204" pitchFamily="34" charset="0"/>
            </a:endParaRPr>
          </a:p>
        </p:txBody>
      </p:sp>
      <p:sp>
        <p:nvSpPr>
          <p:cNvPr id="151557" name="Rectangle 5"/>
          <p:cNvSpPr/>
          <p:nvPr/>
        </p:nvSpPr>
        <p:spPr>
          <a:xfrm>
            <a:off x="97155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正规式</a:t>
            </a:r>
            <a:endParaRPr lang="zh-CN" altLang="en-GB" sz="2400" b="1" u="none" dirty="0">
              <a:solidFill>
                <a:srgbClr val="3217BB"/>
              </a:solidFill>
              <a:latin typeface="Verdana" panose="020B0604030504040204" pitchFamily="34" charset="0"/>
            </a:endParaRPr>
          </a:p>
        </p:txBody>
      </p:sp>
      <p:sp>
        <p:nvSpPr>
          <p:cNvPr id="151558" name="Rectangle 6"/>
          <p:cNvSpPr/>
          <p:nvPr/>
        </p:nvSpPr>
        <p:spPr>
          <a:xfrm>
            <a:off x="4067175"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DFA</a:t>
            </a:r>
            <a:endParaRPr lang="en-GB" altLang="zh-CN" sz="2400" b="1" u="none" dirty="0">
              <a:solidFill>
                <a:srgbClr val="3217BB"/>
              </a:solidFill>
              <a:latin typeface="Verdana" panose="020B0604030504040204" pitchFamily="34" charset="0"/>
            </a:endParaRPr>
          </a:p>
        </p:txBody>
      </p:sp>
      <p:sp>
        <p:nvSpPr>
          <p:cNvPr id="151559" name="Rectangle 7"/>
          <p:cNvSpPr/>
          <p:nvPr/>
        </p:nvSpPr>
        <p:spPr>
          <a:xfrm>
            <a:off x="4067175"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NFA</a:t>
            </a:r>
            <a:endParaRPr lang="en-GB" altLang="zh-CN" sz="2400" b="1" u="none" dirty="0">
              <a:solidFill>
                <a:srgbClr val="3217BB"/>
              </a:solidFill>
              <a:latin typeface="Verdana" panose="020B0604030504040204" pitchFamily="34" charset="0"/>
            </a:endParaRPr>
          </a:p>
        </p:txBody>
      </p:sp>
      <p:sp>
        <p:nvSpPr>
          <p:cNvPr id="151560" name="Rectangle 8"/>
          <p:cNvSpPr/>
          <p:nvPr/>
        </p:nvSpPr>
        <p:spPr>
          <a:xfrm>
            <a:off x="694690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正规文法</a:t>
            </a:r>
            <a:endParaRPr lang="zh-CN" altLang="en-GB" sz="2400" b="1" u="none" dirty="0">
              <a:solidFill>
                <a:srgbClr val="3217BB"/>
              </a:solidFill>
              <a:latin typeface="Verdana" panose="020B0604030504040204" pitchFamily="34" charset="0"/>
            </a:endParaRPr>
          </a:p>
        </p:txBody>
      </p:sp>
      <p:sp>
        <p:nvSpPr>
          <p:cNvPr id="151561" name="AutoShape 9"/>
          <p:cNvSpPr/>
          <p:nvPr/>
        </p:nvSpPr>
        <p:spPr>
          <a:xfrm>
            <a:off x="2482850" y="4508500"/>
            <a:ext cx="1223963" cy="288925"/>
          </a:xfrm>
          <a:prstGeom prst="leftRightArrow">
            <a:avLst>
              <a:gd name="adj1" fmla="val 50000"/>
              <a:gd name="adj2" fmla="val 84646"/>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51562" name="AutoShape 10"/>
          <p:cNvSpPr/>
          <p:nvPr/>
        </p:nvSpPr>
        <p:spPr>
          <a:xfrm>
            <a:off x="5722938" y="4508500"/>
            <a:ext cx="1223962" cy="288925"/>
          </a:xfrm>
          <a:prstGeom prst="leftRightArrow">
            <a:avLst>
              <a:gd name="adj1" fmla="val 50000"/>
              <a:gd name="adj2" fmla="val 84646"/>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51563" name="AutoShape 11"/>
          <p:cNvSpPr/>
          <p:nvPr/>
        </p:nvSpPr>
        <p:spPr>
          <a:xfrm>
            <a:off x="1619250" y="3255963"/>
            <a:ext cx="360363" cy="1081087"/>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51564" name="AutoShape 12"/>
          <p:cNvSpPr/>
          <p:nvPr/>
        </p:nvSpPr>
        <p:spPr>
          <a:xfrm>
            <a:off x="4643438" y="3270250"/>
            <a:ext cx="360362" cy="1081088"/>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dirty="0">
              <a:latin typeface="Verdana" panose="020B0604030504040204" pitchFamily="34" charset="0"/>
            </a:endParaRPr>
          </a:p>
        </p:txBody>
      </p:sp>
      <p:sp>
        <p:nvSpPr>
          <p:cNvPr id="151565" name="Text Box 13"/>
          <p:cNvSpPr txBox="1"/>
          <p:nvPr/>
        </p:nvSpPr>
        <p:spPr>
          <a:xfrm>
            <a:off x="755650" y="3500438"/>
            <a:ext cx="862013"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3.3.1</a:t>
            </a:r>
            <a:endParaRPr lang="en-GB" altLang="zh-CN" sz="2400" b="1" u="none" dirty="0">
              <a:solidFill>
                <a:srgbClr val="FF3300"/>
              </a:solidFill>
              <a:latin typeface="Arial" panose="020B0604020202020204" pitchFamily="34" charset="0"/>
            </a:endParaRPr>
          </a:p>
        </p:txBody>
      </p:sp>
      <p:sp>
        <p:nvSpPr>
          <p:cNvPr id="151566" name="Text Box 14"/>
          <p:cNvSpPr txBox="1"/>
          <p:nvPr/>
        </p:nvSpPr>
        <p:spPr>
          <a:xfrm>
            <a:off x="3851275" y="3357563"/>
            <a:ext cx="862013" cy="830262"/>
          </a:xfrm>
          <a:prstGeom prst="rect">
            <a:avLst/>
          </a:prstGeom>
          <a:noFill/>
          <a:ln w="12700">
            <a:noFill/>
          </a:ln>
        </p:spPr>
        <p:txBody>
          <a:bodyPr anchor="t">
            <a:spAutoFit/>
          </a:bodyPr>
          <a:p>
            <a:pPr algn="ctr"/>
            <a:r>
              <a:rPr lang="en-GB" altLang="zh-CN" sz="2400" b="1" u="none" dirty="0">
                <a:solidFill>
                  <a:srgbClr val="FF3300"/>
                </a:solidFill>
                <a:latin typeface="Arial" panose="020B0604020202020204" pitchFamily="34" charset="0"/>
              </a:rPr>
              <a:t>3.3.2</a:t>
            </a:r>
            <a:endParaRPr lang="en-GB" altLang="zh-CN" sz="2400" b="1" u="none" dirty="0">
              <a:solidFill>
                <a:srgbClr val="FF3300"/>
              </a:solidFill>
              <a:latin typeface="Arial" panose="020B0604020202020204" pitchFamily="34" charset="0"/>
            </a:endParaRPr>
          </a:p>
          <a:p>
            <a:pPr algn="ctr"/>
            <a:r>
              <a:rPr lang="en-GB" altLang="zh-CN" sz="2400" b="1" u="none" dirty="0">
                <a:solidFill>
                  <a:srgbClr val="FF3300"/>
                </a:solidFill>
                <a:latin typeface="Arial" panose="020B0604020202020204" pitchFamily="34" charset="0"/>
              </a:rPr>
              <a:t>3.3.3</a:t>
            </a:r>
            <a:endParaRPr lang="en-GB" altLang="zh-CN" sz="2400" b="1" u="none" dirty="0">
              <a:solidFill>
                <a:srgbClr val="FF3300"/>
              </a:solidFill>
              <a:latin typeface="Arial" panose="020B0604020202020204" pitchFamily="34" charset="0"/>
            </a:endParaRPr>
          </a:p>
        </p:txBody>
      </p:sp>
      <p:sp>
        <p:nvSpPr>
          <p:cNvPr id="151567" name="Text Box 15"/>
          <p:cNvSpPr txBox="1"/>
          <p:nvPr/>
        </p:nvSpPr>
        <p:spPr>
          <a:xfrm>
            <a:off x="5938838" y="4076700"/>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3.3.4</a:t>
            </a:r>
            <a:endParaRPr lang="en-GB" altLang="zh-CN" sz="2400" b="1" u="none" dirty="0">
              <a:solidFill>
                <a:srgbClr val="FF3300"/>
              </a:solidFill>
              <a:latin typeface="Arial" panose="020B0604020202020204" pitchFamily="34" charset="0"/>
            </a:endParaRPr>
          </a:p>
        </p:txBody>
      </p:sp>
      <p:sp>
        <p:nvSpPr>
          <p:cNvPr id="151568" name="Text Box 16"/>
          <p:cNvSpPr txBox="1"/>
          <p:nvPr/>
        </p:nvSpPr>
        <p:spPr>
          <a:xfrm>
            <a:off x="2627313" y="4076700"/>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3.3.5</a:t>
            </a:r>
            <a:endParaRPr lang="en-GB" altLang="zh-CN" sz="2400" b="1" u="none" dirty="0">
              <a:solidFill>
                <a:srgbClr val="FF3300"/>
              </a:solidFill>
              <a:latin typeface="Arial" panose="020B0604020202020204" pitchFamily="34" charset="0"/>
            </a:endParaRPr>
          </a:p>
        </p:txBody>
      </p:sp>
      <p:sp>
        <p:nvSpPr>
          <p:cNvPr id="2" name="Text Box 15"/>
          <p:cNvSpPr txBox="1"/>
          <p:nvPr/>
        </p:nvSpPr>
        <p:spPr>
          <a:xfrm>
            <a:off x="7481888" y="2397125"/>
            <a:ext cx="795337" cy="460375"/>
          </a:xfrm>
          <a:prstGeom prst="rect">
            <a:avLst/>
          </a:prstGeom>
          <a:noFill/>
          <a:ln w="12700">
            <a:noFill/>
          </a:ln>
        </p:spPr>
        <p:txBody>
          <a:bodyPr wrap="none" anchor="t">
            <a:spAutoFit/>
          </a:bodyPr>
          <a:p>
            <a:pPr algn="ctr"/>
            <a:r>
              <a:rPr lang="zh-CN" altLang="en-GB" sz="2400" b="1" u="none" dirty="0">
                <a:solidFill>
                  <a:srgbClr val="FF3300"/>
                </a:solidFill>
                <a:latin typeface="Arial" panose="020B0604020202020204" pitchFamily="34" charset="0"/>
              </a:rPr>
              <a:t>协调</a:t>
            </a:r>
            <a:endParaRPr lang="zh-CN" altLang="en-GB" sz="2400" b="1" u="none" dirty="0">
              <a:solidFill>
                <a:srgbClr val="FF3300"/>
              </a:solidFill>
              <a:latin typeface="Arial" panose="020B0604020202020204" pitchFamily="34" charset="0"/>
            </a:endParaRPr>
          </a:p>
        </p:txBody>
      </p:sp>
      <p:sp>
        <p:nvSpPr>
          <p:cNvPr id="3" name="Text Box 15"/>
          <p:cNvSpPr txBox="1"/>
          <p:nvPr/>
        </p:nvSpPr>
        <p:spPr>
          <a:xfrm>
            <a:off x="6961188" y="3019425"/>
            <a:ext cx="1406525" cy="460375"/>
          </a:xfrm>
          <a:prstGeom prst="rect">
            <a:avLst/>
          </a:prstGeom>
          <a:noFill/>
          <a:ln w="12700">
            <a:noFill/>
          </a:ln>
        </p:spPr>
        <p:txBody>
          <a:bodyPr wrap="none" anchor="t">
            <a:spAutoFit/>
          </a:bodyPr>
          <a:p>
            <a:pPr algn="ctr"/>
            <a:r>
              <a:rPr lang="zh-CN" altLang="en-GB" sz="2400" b="1" u="none" dirty="0">
                <a:solidFill>
                  <a:srgbClr val="FF3300"/>
                </a:solidFill>
                <a:latin typeface="Arial" panose="020B0604020202020204" pitchFamily="34" charset="0"/>
              </a:rPr>
              <a:t>辩证统一</a:t>
            </a:r>
            <a:endParaRPr lang="zh-CN" altLang="en-GB" sz="2400" b="1" u="none" dirty="0">
              <a:solidFill>
                <a:srgbClr val="FF3300"/>
              </a:solidFill>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65"/>
                                        </p:tgtEl>
                                        <p:attrNameLst>
                                          <p:attrName>style.visibility</p:attrName>
                                        </p:attrNameLst>
                                      </p:cBhvr>
                                      <p:to>
                                        <p:strVal val="visible"/>
                                      </p:to>
                                    </p:set>
                                    <p:animEffect transition="in" filter="wipe(left)">
                                      <p:cBhvr>
                                        <p:cTn id="7" dur="500"/>
                                        <p:tgtEl>
                                          <p:spTgt spid="1515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Effect transition="in" filter="blinds(horizontal)">
                                      <p:cBhvr>
                                        <p:cTn id="12" dur="500"/>
                                        <p:tgtEl>
                                          <p:spTgt spid="15155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1557"/>
                                        </p:tgtEl>
                                        <p:attrNameLst>
                                          <p:attrName>style.visibility</p:attrName>
                                        </p:attrNameLst>
                                      </p:cBhvr>
                                      <p:to>
                                        <p:strVal val="visible"/>
                                      </p:to>
                                    </p:set>
                                    <p:animEffect transition="in" filter="blinds(horizontal)">
                                      <p:cBhvr>
                                        <p:cTn id="15" dur="500"/>
                                        <p:tgtEl>
                                          <p:spTgt spid="151557"/>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51563"/>
                                        </p:tgtEl>
                                        <p:attrNameLst>
                                          <p:attrName>style.visibility</p:attrName>
                                        </p:attrNameLst>
                                      </p:cBhvr>
                                      <p:to>
                                        <p:strVal val="visible"/>
                                      </p:to>
                                    </p:set>
                                    <p:anim calcmode="lin" valueType="num">
                                      <p:cBhvr>
                                        <p:cTn id="20" dur="500" fill="hold"/>
                                        <p:tgtEl>
                                          <p:spTgt spid="151563"/>
                                        </p:tgtEl>
                                        <p:attrNameLst>
                                          <p:attrName>ppt_w</p:attrName>
                                        </p:attrNameLst>
                                      </p:cBhvr>
                                      <p:tavLst>
                                        <p:tav tm="0">
                                          <p:val>
                                            <p:fltVal val="0.000000"/>
                                          </p:val>
                                        </p:tav>
                                        <p:tav tm="100000">
                                          <p:val>
                                            <p:strVal val="#ppt_w"/>
                                          </p:val>
                                        </p:tav>
                                      </p:tavLst>
                                    </p:anim>
                                    <p:anim calcmode="lin" valueType="num">
                                      <p:cBhvr>
                                        <p:cTn id="21" dur="500" fill="hold"/>
                                        <p:tgtEl>
                                          <p:spTgt spid="151563"/>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1566"/>
                                        </p:tgtEl>
                                        <p:attrNameLst>
                                          <p:attrName>style.visibility</p:attrName>
                                        </p:attrNameLst>
                                      </p:cBhvr>
                                      <p:to>
                                        <p:strVal val="visible"/>
                                      </p:to>
                                    </p:set>
                                    <p:animEffect transition="in" filter="blinds(horizontal)">
                                      <p:cBhvr>
                                        <p:cTn id="26" dur="500"/>
                                        <p:tgtEl>
                                          <p:spTgt spid="1515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1558"/>
                                        </p:tgtEl>
                                        <p:attrNameLst>
                                          <p:attrName>style.visibility</p:attrName>
                                        </p:attrNameLst>
                                      </p:cBhvr>
                                      <p:to>
                                        <p:strVal val="visible"/>
                                      </p:to>
                                    </p:set>
                                    <p:animEffect transition="in" filter="wipe(left)">
                                      <p:cBhvr>
                                        <p:cTn id="31" dur="500"/>
                                        <p:tgtEl>
                                          <p:spTgt spid="15155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1559"/>
                                        </p:tgtEl>
                                        <p:attrNameLst>
                                          <p:attrName>style.visibility</p:attrName>
                                        </p:attrNameLst>
                                      </p:cBhvr>
                                      <p:to>
                                        <p:strVal val="visible"/>
                                      </p:to>
                                    </p:set>
                                    <p:animEffect transition="in" filter="wipe(left)">
                                      <p:cBhvr>
                                        <p:cTn id="34" dur="500"/>
                                        <p:tgtEl>
                                          <p:spTgt spid="15155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15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1564"/>
                                        </p:tgtEl>
                                        <p:attrNameLst>
                                          <p:attrName>style.visibility</p:attrName>
                                        </p:attrNameLst>
                                      </p:cBhvr>
                                      <p:to>
                                        <p:strVal val="visible"/>
                                      </p:to>
                                    </p:set>
                                    <p:anim calcmode="lin" valueType="num">
                                      <p:cBhvr>
                                        <p:cTn id="43" dur="500" fill="hold"/>
                                        <p:tgtEl>
                                          <p:spTgt spid="151564"/>
                                        </p:tgtEl>
                                        <p:attrNameLst>
                                          <p:attrName>ppt_w</p:attrName>
                                        </p:attrNameLst>
                                      </p:cBhvr>
                                      <p:tavLst>
                                        <p:tav tm="0">
                                          <p:val>
                                            <p:fltVal val="0.000000"/>
                                          </p:val>
                                        </p:tav>
                                        <p:tav tm="100000">
                                          <p:val>
                                            <p:strVal val="#ppt_w"/>
                                          </p:val>
                                        </p:tav>
                                      </p:tavLst>
                                    </p:anim>
                                    <p:anim calcmode="lin" valueType="num">
                                      <p:cBhvr>
                                        <p:cTn id="44" dur="500" fill="hold"/>
                                        <p:tgtEl>
                                          <p:spTgt spid="151564"/>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1567"/>
                                        </p:tgtEl>
                                        <p:attrNameLst>
                                          <p:attrName>style.visibility</p:attrName>
                                        </p:attrNameLst>
                                      </p:cBhvr>
                                      <p:to>
                                        <p:strVal val="visible"/>
                                      </p:to>
                                    </p:set>
                                    <p:animEffect transition="in" filter="wipe(left)">
                                      <p:cBhvr>
                                        <p:cTn id="49" dur="500"/>
                                        <p:tgtEl>
                                          <p:spTgt spid="15156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51560"/>
                                        </p:tgtEl>
                                        <p:attrNameLst>
                                          <p:attrName>style.visibility</p:attrName>
                                        </p:attrNameLst>
                                      </p:cBhvr>
                                      <p:to>
                                        <p:strVal val="visible"/>
                                      </p:to>
                                    </p:set>
                                    <p:animEffect transition="in" filter="blinds(horizontal)">
                                      <p:cBhvr>
                                        <p:cTn id="54" dur="500"/>
                                        <p:tgtEl>
                                          <p:spTgt spid="151560"/>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51562"/>
                                        </p:tgtEl>
                                        <p:attrNameLst>
                                          <p:attrName>style.visibility</p:attrName>
                                        </p:attrNameLst>
                                      </p:cBhvr>
                                      <p:to>
                                        <p:strVal val="visible"/>
                                      </p:to>
                                    </p:set>
                                    <p:anim calcmode="lin" valueType="num">
                                      <p:cBhvr>
                                        <p:cTn id="59" dur="500" fill="hold"/>
                                        <p:tgtEl>
                                          <p:spTgt spid="151562"/>
                                        </p:tgtEl>
                                        <p:attrNameLst>
                                          <p:attrName>ppt_w</p:attrName>
                                        </p:attrNameLst>
                                      </p:cBhvr>
                                      <p:tavLst>
                                        <p:tav tm="0">
                                          <p:val>
                                            <p:fltVal val="0.000000"/>
                                          </p:val>
                                        </p:tav>
                                        <p:tav tm="100000">
                                          <p:val>
                                            <p:strVal val="#ppt_w"/>
                                          </p:val>
                                        </p:tav>
                                      </p:tavLst>
                                    </p:anim>
                                    <p:anim calcmode="lin" valueType="num">
                                      <p:cBhvr>
                                        <p:cTn id="60" dur="500" fill="hold"/>
                                        <p:tgtEl>
                                          <p:spTgt spid="151562"/>
                                        </p:tgtEl>
                                        <p:attrNameLst>
                                          <p:attrName>ppt_h</p:attrName>
                                        </p:attrNameLst>
                                      </p:cBhvr>
                                      <p:tavLst>
                                        <p:tav tm="0">
                                          <p:val>
                                            <p:fltVal val="0.00000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51568"/>
                                        </p:tgtEl>
                                        <p:attrNameLst>
                                          <p:attrName>style.visibility</p:attrName>
                                        </p:attrNameLst>
                                      </p:cBhvr>
                                      <p:to>
                                        <p:strVal val="visible"/>
                                      </p:to>
                                    </p:set>
                                    <p:animEffect transition="in" filter="wipe(left)">
                                      <p:cBhvr>
                                        <p:cTn id="65" dur="500"/>
                                        <p:tgtEl>
                                          <p:spTgt spid="151568"/>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151561"/>
                                        </p:tgtEl>
                                        <p:attrNameLst>
                                          <p:attrName>style.visibility</p:attrName>
                                        </p:attrNameLst>
                                      </p:cBhvr>
                                      <p:to>
                                        <p:strVal val="visible"/>
                                      </p:to>
                                    </p:set>
                                    <p:anim calcmode="lin" valueType="num">
                                      <p:cBhvr>
                                        <p:cTn id="70" dur="500" fill="hold"/>
                                        <p:tgtEl>
                                          <p:spTgt spid="151561"/>
                                        </p:tgtEl>
                                        <p:attrNameLst>
                                          <p:attrName>ppt_w</p:attrName>
                                        </p:attrNameLst>
                                      </p:cBhvr>
                                      <p:tavLst>
                                        <p:tav tm="0">
                                          <p:val>
                                            <p:fltVal val="0.000000"/>
                                          </p:val>
                                        </p:tav>
                                        <p:tav tm="100000">
                                          <p:val>
                                            <p:strVal val="#ppt_w"/>
                                          </p:val>
                                        </p:tav>
                                      </p:tavLst>
                                    </p:anim>
                                    <p:anim calcmode="lin" valueType="num">
                                      <p:cBhvr>
                                        <p:cTn id="71" dur="500" fill="hold"/>
                                        <p:tgtEl>
                                          <p:spTgt spid="151561"/>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left)">
                                      <p:cBhvr>
                                        <p:cTn id="8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nimBg="1"/>
      <p:bldP spid="151556" grpId="0" animBg="1"/>
      <p:bldP spid="151557" grpId="0" animBg="1"/>
      <p:bldP spid="151558" grpId="0" animBg="1"/>
      <p:bldP spid="151559" grpId="0" animBg="1"/>
      <p:bldP spid="151560" grpId="0" animBg="1"/>
      <p:bldP spid="151561" grpId="0" animBg="1"/>
      <p:bldP spid="151562" grpId="0" animBg="1"/>
      <p:bldP spid="151563" grpId="0" animBg="1"/>
      <p:bldP spid="151564" grpId="0" animBg="1"/>
      <p:bldP spid="151565" grpId="0"/>
      <p:bldP spid="151566" grpId="0"/>
      <p:bldP spid="151567" grpId="0"/>
      <p:bldP spid="151568" grpId="0"/>
      <p:bldP spid="2" grpId="0"/>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82946" name="Rectangle 2"/>
          <p:cNvSpPr>
            <a:spLocks noGrp="1"/>
          </p:cNvSpPr>
          <p:nvPr>
            <p:ph type="title"/>
          </p:nvPr>
        </p:nvSpPr>
        <p:spPr>
          <a:xfrm>
            <a:off x="685800" y="457200"/>
            <a:ext cx="8229600" cy="1143000"/>
          </a:xfrm>
        </p:spPr>
        <p:txBody>
          <a:bodyPr vert="horz" wrap="square" lIns="91440" tIns="45720" rIns="91440" bIns="45720" anchor="b"/>
          <a:p>
            <a:pPr eaLnBrk="1" hangingPunct="1"/>
            <a:r>
              <a:rPr lang="en-US" altLang="zh-CN" sz="3800" b="1" dirty="0">
                <a:latin typeface="宋体" panose="02010600030101010101" pitchFamily="2" charset="-122"/>
              </a:rPr>
              <a:t>3.3.5 </a:t>
            </a:r>
            <a:r>
              <a:rPr lang="zh-CN" altLang="en-US" sz="3800" b="1" dirty="0">
                <a:latin typeface="宋体" panose="02010600030101010101" pitchFamily="2" charset="-122"/>
              </a:rPr>
              <a:t>正规式与有限自动机的等价性</a:t>
            </a:r>
            <a:endParaRPr lang="zh-CN" altLang="en-US" b="1" dirty="0">
              <a:latin typeface="宋体" panose="02010600030101010101" pitchFamily="2" charset="-122"/>
            </a:endParaRPr>
          </a:p>
        </p:txBody>
      </p:sp>
      <p:sp>
        <p:nvSpPr>
          <p:cNvPr id="92163" name="Rectangle 3"/>
          <p:cNvSpPr>
            <a:spLocks noGrp="1"/>
          </p:cNvSpPr>
          <p:nvPr>
            <p:ph idx="1"/>
          </p:nvPr>
        </p:nvSpPr>
        <p:spPr>
          <a:xfrm>
            <a:off x="838200" y="1752600"/>
            <a:ext cx="7772400" cy="4419600"/>
          </a:xfrm>
        </p:spPr>
        <p:txBody>
          <a:bodyPr vert="horz" wrap="square" lIns="91440" tIns="45720" rIns="91440" bIns="45720" anchor="t"/>
          <a:p>
            <a:pPr eaLnBrk="1" hangingPunct="1"/>
            <a:r>
              <a:rPr lang="zh-CN" altLang="en-US" b="1" dirty="0"/>
              <a:t>定理：</a:t>
            </a:r>
            <a:endParaRPr lang="zh-CN" altLang="en-US" b="1" dirty="0"/>
          </a:p>
          <a:p>
            <a:pPr eaLnBrk="1" hangingPunct="1">
              <a:spcBef>
                <a:spcPct val="40000"/>
              </a:spcBef>
              <a:buNone/>
            </a:pPr>
            <a:r>
              <a:rPr lang="zh-CN" altLang="en-US" b="1" dirty="0"/>
              <a:t> </a:t>
            </a:r>
            <a:r>
              <a:rPr lang="en-US" altLang="zh-CN" b="1" dirty="0"/>
              <a:t>1. </a:t>
            </a:r>
            <a:r>
              <a:rPr lang="zh-CN" altLang="en-US" b="1" dirty="0"/>
              <a:t>对任何</a:t>
            </a:r>
            <a:r>
              <a:rPr lang="en-US" altLang="zh-CN" b="1" dirty="0"/>
              <a:t>FA M</a:t>
            </a:r>
            <a:r>
              <a:rPr lang="zh-CN" altLang="en-US" b="1" dirty="0"/>
              <a:t>，都存在一个正规式</a:t>
            </a:r>
            <a:r>
              <a:rPr lang="en-US" altLang="zh-CN" b="1" dirty="0"/>
              <a:t>r</a:t>
            </a:r>
            <a:r>
              <a:rPr lang="zh-CN" altLang="en-US" b="1" dirty="0"/>
              <a:t>，使得</a:t>
            </a:r>
            <a:r>
              <a:rPr lang="en-US" altLang="zh-CN" b="1" dirty="0"/>
              <a:t>L(r)=L(M)</a:t>
            </a:r>
            <a:r>
              <a:rPr lang="zh-CN" altLang="en-US" b="1" dirty="0"/>
              <a:t>。</a:t>
            </a:r>
            <a:endParaRPr lang="zh-CN" altLang="en-US" b="1" dirty="0"/>
          </a:p>
          <a:p>
            <a:pPr eaLnBrk="1" hangingPunct="1">
              <a:buNone/>
            </a:pPr>
            <a:r>
              <a:rPr lang="zh-CN" altLang="en-US" b="1" dirty="0"/>
              <a:t> </a:t>
            </a:r>
            <a:r>
              <a:rPr lang="en-US" altLang="zh-CN" b="1" dirty="0"/>
              <a:t>2. </a:t>
            </a:r>
            <a:r>
              <a:rPr lang="zh-CN" altLang="en-US" b="1" dirty="0"/>
              <a:t>对任何正规式</a:t>
            </a:r>
            <a:r>
              <a:rPr lang="en-US" altLang="zh-CN" b="1" dirty="0"/>
              <a:t>r</a:t>
            </a:r>
            <a:r>
              <a:rPr lang="zh-CN" altLang="en-US" b="1" dirty="0"/>
              <a:t>，都存在一个</a:t>
            </a:r>
            <a:r>
              <a:rPr lang="en-US" altLang="zh-CN" b="1" dirty="0"/>
              <a:t>FA M</a:t>
            </a:r>
            <a:r>
              <a:rPr lang="zh-CN" altLang="en-US" b="1" dirty="0"/>
              <a:t>，使得</a:t>
            </a:r>
            <a:r>
              <a:rPr lang="en-US" altLang="zh-CN" b="1" dirty="0"/>
              <a:t>L(M)=L(r)</a:t>
            </a:r>
            <a:r>
              <a:rPr lang="zh-CN" altLang="en-US" b="1" dirty="0"/>
              <a:t>。</a:t>
            </a:r>
            <a:endParaRPr lang="zh-CN" altLang="en-US" b="1" dirty="0"/>
          </a:p>
          <a:p>
            <a:pPr eaLnBrk="1" hangingPunct="1">
              <a:spcBef>
                <a:spcPct val="70000"/>
              </a:spcBef>
              <a:buChar char="2"/>
            </a:pPr>
            <a:r>
              <a:rPr lang="zh-CN" altLang="en-US" b="1" dirty="0"/>
              <a:t>对转换图概念拓广，令每条弧可用一个正规式作标记。</a:t>
            </a:r>
            <a:r>
              <a:rPr lang="en-US" altLang="zh-CN" b="1" dirty="0"/>
              <a:t>(</a:t>
            </a:r>
            <a:r>
              <a:rPr lang="zh-CN" altLang="en-US" b="1" dirty="0"/>
              <a:t>对一类输入符号</a:t>
            </a:r>
            <a:r>
              <a:rPr lang="en-US" altLang="zh-CN" b="1" dirty="0"/>
              <a:t>)</a:t>
            </a:r>
            <a:endParaRPr lang="en-US" altLang="zh-CN"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charRg st="0" end="4"/>
                                            </p:txEl>
                                          </p:spTgt>
                                        </p:tgtEl>
                                        <p:attrNameLst>
                                          <p:attrName>style.visibility</p:attrName>
                                        </p:attrNameLst>
                                      </p:cBhvr>
                                      <p:to>
                                        <p:strVal val="visible"/>
                                      </p:to>
                                    </p:set>
                                    <p:animEffect transition="in" filter="wipe(left)">
                                      <p:cBhvr>
                                        <p:cTn id="7" dur="500"/>
                                        <p:tgtEl>
                                          <p:spTgt spid="92163">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3">
                                            <p:txEl>
                                              <p:charRg st="4" end="39"/>
                                            </p:txEl>
                                          </p:spTgt>
                                        </p:tgtEl>
                                        <p:attrNameLst>
                                          <p:attrName>style.visibility</p:attrName>
                                        </p:attrNameLst>
                                      </p:cBhvr>
                                      <p:to>
                                        <p:strVal val="visible"/>
                                      </p:to>
                                    </p:set>
                                    <p:animEffect transition="in" filter="wipe(left)">
                                      <p:cBhvr>
                                        <p:cTn id="12" dur="500"/>
                                        <p:tgtEl>
                                          <p:spTgt spid="92163">
                                            <p:txEl>
                                              <p:charRg st="4"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3">
                                            <p:txEl>
                                              <p:charRg st="39" end="74"/>
                                            </p:txEl>
                                          </p:spTgt>
                                        </p:tgtEl>
                                        <p:attrNameLst>
                                          <p:attrName>style.visibility</p:attrName>
                                        </p:attrNameLst>
                                      </p:cBhvr>
                                      <p:to>
                                        <p:strVal val="visible"/>
                                      </p:to>
                                    </p:set>
                                    <p:animEffect transition="in" filter="wipe(left)">
                                      <p:cBhvr>
                                        <p:cTn id="17" dur="500"/>
                                        <p:tgtEl>
                                          <p:spTgt spid="92163">
                                            <p:txEl>
                                              <p:charRg st="39"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3">
                                            <p:txEl>
                                              <p:charRg st="74" end="108"/>
                                            </p:txEl>
                                          </p:spTgt>
                                        </p:tgtEl>
                                        <p:attrNameLst>
                                          <p:attrName>style.visibility</p:attrName>
                                        </p:attrNameLst>
                                      </p:cBhvr>
                                      <p:to>
                                        <p:strVal val="visible"/>
                                      </p:to>
                                    </p:set>
                                    <p:animEffect transition="in" filter="wipe(left)">
                                      <p:cBhvr>
                                        <p:cTn id="22" dur="500"/>
                                        <p:tgtEl>
                                          <p:spTgt spid="92163">
                                            <p:txEl>
                                              <p:charRg st="74"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93186" name="Rectangle 2"/>
          <p:cNvSpPr>
            <a:spLocks noGrp="1"/>
          </p:cNvSpPr>
          <p:nvPr>
            <p:ph idx="1"/>
          </p:nvPr>
        </p:nvSpPr>
        <p:spPr>
          <a:xfrm>
            <a:off x="609600" y="908050"/>
            <a:ext cx="8077200" cy="5340350"/>
          </a:xfrm>
        </p:spPr>
        <p:txBody>
          <a:bodyPr vert="horz" wrap="square" lIns="91440" tIns="45720" rIns="91440" bIns="45720" anchor="t"/>
          <a:p>
            <a:pPr eaLnBrk="1" hangingPunct="1">
              <a:lnSpc>
                <a:spcPct val="90000"/>
              </a:lnSpc>
            </a:pPr>
            <a:r>
              <a:rPr lang="zh-CN" altLang="en-US" b="1" dirty="0">
                <a:latin typeface="宋体" panose="02010600030101010101" pitchFamily="2" charset="-122"/>
              </a:rPr>
              <a:t>证明： </a:t>
            </a:r>
            <a:endParaRPr lang="zh-CN" altLang="en-US" b="1" dirty="0">
              <a:latin typeface="宋体" panose="02010600030101010101" pitchFamily="2" charset="-122"/>
            </a:endParaRPr>
          </a:p>
          <a:p>
            <a:pPr eaLnBrk="1" hangingPunct="1">
              <a:lnSpc>
                <a:spcPct val="90000"/>
              </a:lnSpc>
              <a:buNone/>
            </a:pPr>
            <a:r>
              <a:rPr lang="zh-CN" altLang="en-US" b="1" dirty="0">
                <a:latin typeface="宋体" panose="02010600030101010101" pitchFamily="2" charset="-122"/>
              </a:rPr>
              <a:t> </a:t>
            </a:r>
            <a:r>
              <a:rPr lang="en-US" altLang="zh-CN" b="1" dirty="0">
                <a:latin typeface="宋体" panose="02010600030101010101" pitchFamily="2" charset="-122"/>
              </a:rPr>
              <a:t>1 </a:t>
            </a:r>
            <a:r>
              <a:rPr lang="zh-CN" altLang="en-US" b="1" dirty="0"/>
              <a:t>对</a:t>
            </a:r>
            <a:r>
              <a:rPr lang="zh-CN" altLang="en-US" b="1" dirty="0">
                <a:sym typeface="Symbol" panose="05050102010706020507" pitchFamily="18" charset="2"/>
              </a:rPr>
              <a:t></a:t>
            </a:r>
            <a:r>
              <a:rPr lang="zh-CN" altLang="en-US" b="1" dirty="0"/>
              <a:t>上任一</a:t>
            </a:r>
            <a:r>
              <a:rPr lang="en-US" altLang="zh-CN" b="1" dirty="0"/>
              <a:t>NFA M</a:t>
            </a:r>
            <a:r>
              <a:rPr lang="zh-CN" altLang="en-US" b="1" dirty="0"/>
              <a:t>，构造一个</a:t>
            </a:r>
            <a:r>
              <a:rPr lang="zh-CN" altLang="en-US" b="1" dirty="0">
                <a:sym typeface="Symbol" panose="05050102010706020507" pitchFamily="18" charset="2"/>
              </a:rPr>
              <a:t></a:t>
            </a:r>
            <a:r>
              <a:rPr lang="zh-CN" altLang="en-US" b="1" dirty="0"/>
              <a:t>上的正规式</a:t>
            </a:r>
            <a:r>
              <a:rPr lang="en-US" altLang="zh-CN" b="1" dirty="0"/>
              <a:t>r</a:t>
            </a:r>
            <a:r>
              <a:rPr lang="zh-CN" altLang="en-US" b="1" dirty="0"/>
              <a:t>，使得</a:t>
            </a:r>
            <a:r>
              <a:rPr lang="en-US" altLang="zh-CN" b="1" dirty="0"/>
              <a:t>L(r)=L(M)</a:t>
            </a:r>
            <a:r>
              <a:rPr lang="zh-CN" altLang="en-US" b="1" dirty="0"/>
              <a:t>。</a:t>
            </a:r>
            <a:endParaRPr lang="zh-CN" altLang="en-US" b="1" dirty="0"/>
          </a:p>
          <a:p>
            <a:pPr lvl="1" indent="-436245" eaLnBrk="1" hangingPunct="1">
              <a:lnSpc>
                <a:spcPct val="90000"/>
              </a:lnSpc>
              <a:spcBef>
                <a:spcPct val="50000"/>
              </a:spcBef>
            </a:pPr>
            <a:r>
              <a:rPr lang="zh-CN" altLang="en-US" b="1" dirty="0"/>
              <a:t>首先，在</a:t>
            </a:r>
            <a:r>
              <a:rPr lang="en-US" altLang="zh-CN" b="1" dirty="0"/>
              <a:t>M</a:t>
            </a:r>
            <a:r>
              <a:rPr lang="zh-CN" altLang="en-US" b="1" dirty="0"/>
              <a:t>的转换图上加进两个状态</a:t>
            </a:r>
            <a:r>
              <a:rPr lang="en-US" altLang="zh-CN" b="1" dirty="0"/>
              <a:t>X</a:t>
            </a:r>
            <a:r>
              <a:rPr lang="zh-CN" altLang="en-US" b="1" dirty="0"/>
              <a:t>和</a:t>
            </a:r>
            <a:r>
              <a:rPr lang="en-US" altLang="zh-CN" b="1" dirty="0"/>
              <a:t>Y</a:t>
            </a:r>
            <a:r>
              <a:rPr lang="zh-CN" altLang="en-US" b="1" dirty="0"/>
              <a:t>，从</a:t>
            </a:r>
            <a:r>
              <a:rPr lang="en-US" altLang="zh-CN" b="1" dirty="0"/>
              <a:t>X</a:t>
            </a:r>
            <a:r>
              <a:rPr lang="zh-CN" altLang="en-US" b="1" dirty="0"/>
              <a:t>用</a:t>
            </a:r>
            <a:r>
              <a:rPr lang="zh-CN" altLang="en-US" b="1" dirty="0">
                <a:sym typeface="Symbol" panose="05050102010706020507" pitchFamily="18" charset="2"/>
              </a:rPr>
              <a:t></a:t>
            </a:r>
            <a:r>
              <a:rPr lang="zh-CN" altLang="en-US" b="1" dirty="0"/>
              <a:t>弧连接到</a:t>
            </a:r>
            <a:r>
              <a:rPr lang="en-US" altLang="zh-CN" b="1" dirty="0"/>
              <a:t>M</a:t>
            </a:r>
            <a:r>
              <a:rPr lang="zh-CN" altLang="en-US" b="1" dirty="0"/>
              <a:t>的所有初态结点，从</a:t>
            </a:r>
            <a:r>
              <a:rPr lang="en-US" altLang="zh-CN" b="1" dirty="0"/>
              <a:t>M</a:t>
            </a:r>
            <a:r>
              <a:rPr lang="zh-CN" altLang="en-US" b="1" dirty="0"/>
              <a:t>的所有终态结点用</a:t>
            </a:r>
            <a:r>
              <a:rPr lang="zh-CN" altLang="en-US" b="1" dirty="0">
                <a:sym typeface="Symbol" panose="05050102010706020507" pitchFamily="18" charset="2"/>
              </a:rPr>
              <a:t></a:t>
            </a:r>
            <a:r>
              <a:rPr lang="zh-CN" altLang="en-US" b="1" dirty="0"/>
              <a:t>弧连接到</a:t>
            </a:r>
            <a:r>
              <a:rPr lang="en-US" altLang="zh-CN" b="1" dirty="0"/>
              <a:t>Y</a:t>
            </a:r>
            <a:r>
              <a:rPr lang="zh-CN" altLang="en-US" b="1" dirty="0"/>
              <a:t>，从而形成一个新的</a:t>
            </a:r>
            <a:r>
              <a:rPr lang="en-US" altLang="zh-CN" b="1" dirty="0"/>
              <a:t>NFA</a:t>
            </a:r>
            <a:r>
              <a:rPr lang="zh-CN" altLang="en-US" b="1" dirty="0"/>
              <a:t>，记为</a:t>
            </a:r>
            <a:r>
              <a:rPr lang="en-US" altLang="zh-CN" b="1" dirty="0"/>
              <a:t>M’</a:t>
            </a:r>
            <a:r>
              <a:rPr lang="zh-CN" altLang="en-US" b="1" dirty="0"/>
              <a:t>，它只有一个初态</a:t>
            </a:r>
            <a:r>
              <a:rPr lang="en-US" altLang="zh-CN" b="1" dirty="0"/>
              <a:t>X</a:t>
            </a:r>
            <a:r>
              <a:rPr lang="zh-CN" altLang="en-US" b="1" dirty="0"/>
              <a:t>和一个终态</a:t>
            </a:r>
            <a:r>
              <a:rPr lang="en-US" altLang="zh-CN" b="1" dirty="0"/>
              <a:t>Y</a:t>
            </a:r>
            <a:r>
              <a:rPr lang="zh-CN" altLang="en-US" b="1" dirty="0"/>
              <a:t>，显然</a:t>
            </a:r>
            <a:r>
              <a:rPr lang="en-US" altLang="zh-CN" b="1" dirty="0"/>
              <a:t>L(M)=L(M’)</a:t>
            </a:r>
            <a:r>
              <a:rPr lang="zh-CN" altLang="en-US" b="1" dirty="0"/>
              <a:t>。</a:t>
            </a:r>
            <a:endParaRPr lang="zh-CN" altLang="en-US" b="1" dirty="0"/>
          </a:p>
          <a:p>
            <a:pPr lvl="1" indent="-436245" eaLnBrk="1" hangingPunct="1">
              <a:lnSpc>
                <a:spcPct val="90000"/>
              </a:lnSpc>
              <a:spcBef>
                <a:spcPct val="50000"/>
              </a:spcBef>
            </a:pPr>
            <a:r>
              <a:rPr lang="zh-CN" altLang="en-US" b="1" dirty="0"/>
              <a:t>然后，反复使用下面的一条规则，逐步消去的所有结点，直到只剩下</a:t>
            </a:r>
            <a:r>
              <a:rPr lang="en-US" altLang="zh-CN" b="1" dirty="0"/>
              <a:t>X</a:t>
            </a:r>
            <a:r>
              <a:rPr lang="zh-CN" altLang="en-US" b="1" dirty="0"/>
              <a:t>和</a:t>
            </a:r>
            <a:r>
              <a:rPr lang="en-US" altLang="zh-CN" b="1" dirty="0"/>
              <a:t>Y</a:t>
            </a:r>
            <a:r>
              <a:rPr lang="zh-CN" altLang="en-US" b="1" dirty="0"/>
              <a:t>为止；</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6">
                                            <p:txEl>
                                              <p:charRg st="0" end="5"/>
                                            </p:txEl>
                                          </p:spTgt>
                                        </p:tgtEl>
                                        <p:attrNameLst>
                                          <p:attrName>style.visibility</p:attrName>
                                        </p:attrNameLst>
                                      </p:cBhvr>
                                      <p:to>
                                        <p:strVal val="visible"/>
                                      </p:to>
                                    </p:set>
                                    <p:animEffect transition="in" filter="wipe(left)">
                                      <p:cBhvr>
                                        <p:cTn id="7" dur="500"/>
                                        <p:tgtEl>
                                          <p:spTgt spid="93186">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6">
                                            <p:txEl>
                                              <p:charRg st="5" end="44"/>
                                            </p:txEl>
                                          </p:spTgt>
                                        </p:tgtEl>
                                        <p:attrNameLst>
                                          <p:attrName>style.visibility</p:attrName>
                                        </p:attrNameLst>
                                      </p:cBhvr>
                                      <p:to>
                                        <p:strVal val="visible"/>
                                      </p:to>
                                    </p:set>
                                    <p:animEffect transition="in" filter="wipe(left)">
                                      <p:cBhvr>
                                        <p:cTn id="12" dur="500"/>
                                        <p:tgtEl>
                                          <p:spTgt spid="93186">
                                            <p:txEl>
                                              <p:charRg st="5"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6">
                                            <p:txEl>
                                              <p:charRg st="44" end="144"/>
                                            </p:txEl>
                                          </p:spTgt>
                                        </p:tgtEl>
                                        <p:attrNameLst>
                                          <p:attrName>style.visibility</p:attrName>
                                        </p:attrNameLst>
                                      </p:cBhvr>
                                      <p:to>
                                        <p:strVal val="visible"/>
                                      </p:to>
                                    </p:set>
                                    <p:animEffect transition="in" filter="wipe(left)">
                                      <p:cBhvr>
                                        <p:cTn id="17" dur="500"/>
                                        <p:tgtEl>
                                          <p:spTgt spid="93186">
                                            <p:txEl>
                                              <p:charRg st="44" end="1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6">
                                            <p:txEl>
                                              <p:charRg st="144" end="181"/>
                                            </p:txEl>
                                          </p:spTgt>
                                        </p:tgtEl>
                                        <p:attrNameLst>
                                          <p:attrName>style.visibility</p:attrName>
                                        </p:attrNameLst>
                                      </p:cBhvr>
                                      <p:to>
                                        <p:strVal val="visible"/>
                                      </p:to>
                                    </p:set>
                                    <p:animEffect transition="in" filter="wipe(left)">
                                      <p:cBhvr>
                                        <p:cTn id="22" dur="500"/>
                                        <p:tgtEl>
                                          <p:spTgt spid="93186">
                                            <p:txEl>
                                              <p:charRg st="144"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ldLvl="2"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94210" name="Rectangle 2"/>
          <p:cNvSpPr/>
          <p:nvPr/>
        </p:nvSpPr>
        <p:spPr>
          <a:xfrm>
            <a:off x="4267200" y="1143000"/>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2" name="Group 3"/>
          <p:cNvGrpSpPr/>
          <p:nvPr/>
        </p:nvGrpSpPr>
        <p:grpSpPr>
          <a:xfrm>
            <a:off x="609600" y="990600"/>
            <a:ext cx="3351213" cy="762000"/>
            <a:chOff x="384" y="624"/>
            <a:chExt cx="2111" cy="480"/>
          </a:xfrm>
        </p:grpSpPr>
        <p:sp>
          <p:nvSpPr>
            <p:cNvPr id="84996" name="Oval 4"/>
            <p:cNvSpPr/>
            <p:nvPr/>
          </p:nvSpPr>
          <p:spPr>
            <a:xfrm>
              <a:off x="384"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84997" name="Oval 5"/>
            <p:cNvSpPr/>
            <p:nvPr/>
          </p:nvSpPr>
          <p:spPr>
            <a:xfrm>
              <a:off x="1248"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84998" name="Line 6"/>
            <p:cNvSpPr/>
            <p:nvPr/>
          </p:nvSpPr>
          <p:spPr>
            <a:xfrm>
              <a:off x="767" y="960"/>
              <a:ext cx="481" cy="0"/>
            </a:xfrm>
            <a:prstGeom prst="line">
              <a:avLst/>
            </a:prstGeom>
            <a:ln w="19050" cap="flat" cmpd="sng">
              <a:solidFill>
                <a:schemeClr val="tx1"/>
              </a:solidFill>
              <a:prstDash val="solid"/>
              <a:round/>
              <a:headEnd type="none" w="med" len="med"/>
              <a:tailEnd type="stealth" w="lg" len="lg"/>
            </a:ln>
          </p:spPr>
        </p:sp>
        <p:sp>
          <p:nvSpPr>
            <p:cNvPr id="84999" name="Line 7"/>
            <p:cNvSpPr/>
            <p:nvPr/>
          </p:nvSpPr>
          <p:spPr>
            <a:xfrm>
              <a:off x="1632" y="960"/>
              <a:ext cx="480" cy="0"/>
            </a:xfrm>
            <a:prstGeom prst="line">
              <a:avLst/>
            </a:prstGeom>
            <a:ln w="19050" cap="flat" cmpd="sng">
              <a:solidFill>
                <a:schemeClr val="tx1"/>
              </a:solidFill>
              <a:prstDash val="solid"/>
              <a:round/>
              <a:headEnd type="none" w="med" len="med"/>
              <a:tailEnd type="stealth" w="lg" len="lg"/>
            </a:ln>
          </p:spPr>
        </p:sp>
        <p:sp>
          <p:nvSpPr>
            <p:cNvPr id="85000" name="Rectangle 8"/>
            <p:cNvSpPr/>
            <p:nvPr/>
          </p:nvSpPr>
          <p:spPr>
            <a:xfrm>
              <a:off x="720" y="62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5001" name="Rectangle 9"/>
            <p:cNvSpPr/>
            <p:nvPr/>
          </p:nvSpPr>
          <p:spPr>
            <a:xfrm>
              <a:off x="1584" y="62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85002" name="Oval 10"/>
            <p:cNvSpPr/>
            <p:nvPr/>
          </p:nvSpPr>
          <p:spPr>
            <a:xfrm>
              <a:off x="2112"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grpSp>
      <p:grpSp>
        <p:nvGrpSpPr>
          <p:cNvPr id="3" name="Group 11"/>
          <p:cNvGrpSpPr/>
          <p:nvPr/>
        </p:nvGrpSpPr>
        <p:grpSpPr>
          <a:xfrm>
            <a:off x="5715000" y="914400"/>
            <a:ext cx="2513013" cy="762000"/>
            <a:chOff x="3600" y="576"/>
            <a:chExt cx="1583" cy="480"/>
          </a:xfrm>
        </p:grpSpPr>
        <p:sp>
          <p:nvSpPr>
            <p:cNvPr id="85004" name="Oval 12"/>
            <p:cNvSpPr/>
            <p:nvPr/>
          </p:nvSpPr>
          <p:spPr>
            <a:xfrm>
              <a:off x="3600" y="72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85005" name="Oval 13"/>
            <p:cNvSpPr/>
            <p:nvPr/>
          </p:nvSpPr>
          <p:spPr>
            <a:xfrm>
              <a:off x="4800" y="72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85006" name="Line 14"/>
            <p:cNvSpPr/>
            <p:nvPr/>
          </p:nvSpPr>
          <p:spPr>
            <a:xfrm>
              <a:off x="3983" y="912"/>
              <a:ext cx="817" cy="0"/>
            </a:xfrm>
            <a:prstGeom prst="line">
              <a:avLst/>
            </a:prstGeom>
            <a:ln w="19050" cap="flat" cmpd="sng">
              <a:solidFill>
                <a:schemeClr val="tx1"/>
              </a:solidFill>
              <a:prstDash val="solid"/>
              <a:round/>
              <a:headEnd type="none" w="med" len="med"/>
              <a:tailEnd type="stealth" w="lg" len="lg"/>
            </a:ln>
          </p:spPr>
        </p:sp>
        <p:sp>
          <p:nvSpPr>
            <p:cNvPr id="85007" name="Rectangle 15"/>
            <p:cNvSpPr/>
            <p:nvPr/>
          </p:nvSpPr>
          <p:spPr>
            <a:xfrm>
              <a:off x="4080" y="57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grpSp>
      <p:sp>
        <p:nvSpPr>
          <p:cNvPr id="94224" name="Rectangle 16"/>
          <p:cNvSpPr/>
          <p:nvPr/>
        </p:nvSpPr>
        <p:spPr>
          <a:xfrm>
            <a:off x="4267200" y="3048000"/>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4" name="Group 17"/>
          <p:cNvGrpSpPr/>
          <p:nvPr/>
        </p:nvGrpSpPr>
        <p:grpSpPr>
          <a:xfrm>
            <a:off x="5867400" y="2895600"/>
            <a:ext cx="2436813" cy="762000"/>
            <a:chOff x="3696" y="1632"/>
            <a:chExt cx="1535" cy="480"/>
          </a:xfrm>
        </p:grpSpPr>
        <p:sp>
          <p:nvSpPr>
            <p:cNvPr id="85010" name="Oval 18"/>
            <p:cNvSpPr/>
            <p:nvPr/>
          </p:nvSpPr>
          <p:spPr>
            <a:xfrm>
              <a:off x="3696"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85011" name="Oval 19"/>
            <p:cNvSpPr/>
            <p:nvPr/>
          </p:nvSpPr>
          <p:spPr>
            <a:xfrm>
              <a:off x="4848"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85012" name="Line 20"/>
            <p:cNvSpPr/>
            <p:nvPr/>
          </p:nvSpPr>
          <p:spPr>
            <a:xfrm>
              <a:off x="4079" y="1968"/>
              <a:ext cx="769" cy="0"/>
            </a:xfrm>
            <a:prstGeom prst="line">
              <a:avLst/>
            </a:prstGeom>
            <a:ln w="19050" cap="flat" cmpd="sng">
              <a:solidFill>
                <a:schemeClr val="tx1"/>
              </a:solidFill>
              <a:prstDash val="solid"/>
              <a:round/>
              <a:headEnd type="none" w="med" len="med"/>
              <a:tailEnd type="stealth" w="lg" len="lg"/>
            </a:ln>
          </p:spPr>
        </p:sp>
        <p:sp>
          <p:nvSpPr>
            <p:cNvPr id="85013" name="Rectangle 21"/>
            <p:cNvSpPr/>
            <p:nvPr/>
          </p:nvSpPr>
          <p:spPr>
            <a:xfrm>
              <a:off x="4176" y="163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grpSp>
      <p:grpSp>
        <p:nvGrpSpPr>
          <p:cNvPr id="5" name="Group 22"/>
          <p:cNvGrpSpPr/>
          <p:nvPr/>
        </p:nvGrpSpPr>
        <p:grpSpPr>
          <a:xfrm>
            <a:off x="914400" y="2362200"/>
            <a:ext cx="2589213" cy="1752600"/>
            <a:chOff x="576" y="1344"/>
            <a:chExt cx="1631" cy="1104"/>
          </a:xfrm>
        </p:grpSpPr>
        <p:sp>
          <p:nvSpPr>
            <p:cNvPr id="85015" name="Oval 23"/>
            <p:cNvSpPr/>
            <p:nvPr/>
          </p:nvSpPr>
          <p:spPr>
            <a:xfrm>
              <a:off x="576"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85016" name="Oval 24"/>
            <p:cNvSpPr/>
            <p:nvPr/>
          </p:nvSpPr>
          <p:spPr>
            <a:xfrm>
              <a:off x="1824"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85017" name="Freeform 25"/>
            <p:cNvSpPr/>
            <p:nvPr/>
          </p:nvSpPr>
          <p:spPr>
            <a:xfrm>
              <a:off x="960" y="1680"/>
              <a:ext cx="864" cy="144"/>
            </a:xfrm>
            <a:custGeom>
              <a:avLst/>
              <a:gdLst/>
              <a:ahLst/>
              <a:cxnLst>
                <a:cxn ang="0">
                  <a:pos x="0" y="144"/>
                </a:cxn>
                <a:cxn ang="0">
                  <a:pos x="384" y="0"/>
                </a:cxn>
                <a:cxn ang="0">
                  <a:pos x="864" y="144"/>
                </a:cxn>
              </a:cxnLst>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85018" name="Freeform 26"/>
            <p:cNvSpPr/>
            <p:nvPr/>
          </p:nvSpPr>
          <p:spPr>
            <a:xfrm>
              <a:off x="960" y="1968"/>
              <a:ext cx="864" cy="192"/>
            </a:xfrm>
            <a:custGeom>
              <a:avLst/>
              <a:gdLst/>
              <a:ahLst/>
              <a:cxnLst>
                <a:cxn ang="0">
                  <a:pos x="0" y="0"/>
                </a:cxn>
                <a:cxn ang="0">
                  <a:pos x="313" y="192"/>
                </a:cxn>
                <a:cxn ang="0">
                  <a:pos x="659" y="0"/>
                </a:cxn>
              </a:cxnLst>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85019" name="Rectangle 27"/>
            <p:cNvSpPr/>
            <p:nvPr/>
          </p:nvSpPr>
          <p:spPr>
            <a:xfrm>
              <a:off x="1104" y="211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85020" name="Rectangle 28"/>
            <p:cNvSpPr/>
            <p:nvPr/>
          </p:nvSpPr>
          <p:spPr>
            <a:xfrm>
              <a:off x="1104" y="134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grpSp>
      <p:sp>
        <p:nvSpPr>
          <p:cNvPr id="94237" name="Rectangle 29"/>
          <p:cNvSpPr/>
          <p:nvPr/>
        </p:nvSpPr>
        <p:spPr>
          <a:xfrm>
            <a:off x="4419600" y="4800600"/>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6" name="Group 30"/>
          <p:cNvGrpSpPr/>
          <p:nvPr/>
        </p:nvGrpSpPr>
        <p:grpSpPr>
          <a:xfrm>
            <a:off x="5867400" y="4495800"/>
            <a:ext cx="2741613" cy="838200"/>
            <a:chOff x="3696" y="2976"/>
            <a:chExt cx="1727" cy="528"/>
          </a:xfrm>
        </p:grpSpPr>
        <p:sp>
          <p:nvSpPr>
            <p:cNvPr id="85023" name="Oval 31"/>
            <p:cNvSpPr/>
            <p:nvPr/>
          </p:nvSpPr>
          <p:spPr>
            <a:xfrm>
              <a:off x="3696"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85024" name="Oval 32"/>
            <p:cNvSpPr/>
            <p:nvPr/>
          </p:nvSpPr>
          <p:spPr>
            <a:xfrm>
              <a:off x="5040"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85025" name="Line 33"/>
            <p:cNvSpPr/>
            <p:nvPr/>
          </p:nvSpPr>
          <p:spPr>
            <a:xfrm>
              <a:off x="4079" y="3360"/>
              <a:ext cx="961" cy="0"/>
            </a:xfrm>
            <a:prstGeom prst="line">
              <a:avLst/>
            </a:prstGeom>
            <a:ln w="19050" cap="flat" cmpd="sng">
              <a:solidFill>
                <a:schemeClr val="tx1"/>
              </a:solidFill>
              <a:prstDash val="solid"/>
              <a:round/>
              <a:headEnd type="none" w="med" len="med"/>
              <a:tailEnd type="stealth" w="lg" len="lg"/>
            </a:ln>
          </p:spPr>
        </p:sp>
        <p:sp>
          <p:nvSpPr>
            <p:cNvPr id="85026" name="Rectangle 34"/>
            <p:cNvSpPr/>
            <p:nvPr/>
          </p:nvSpPr>
          <p:spPr>
            <a:xfrm>
              <a:off x="4176" y="2976"/>
              <a:ext cx="672"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2</a:t>
              </a: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3</a:t>
              </a:r>
              <a:endParaRPr lang="en-US" altLang="zh-CN" sz="2800" b="1" u="none" baseline="-25000" dirty="0">
                <a:solidFill>
                  <a:schemeClr val="tx1"/>
                </a:solidFill>
                <a:latin typeface="Times New Roman" panose="02020603050405020304" pitchFamily="18" charset="0"/>
              </a:endParaRPr>
            </a:p>
          </p:txBody>
        </p:sp>
      </p:grpSp>
      <p:grpSp>
        <p:nvGrpSpPr>
          <p:cNvPr id="7" name="Group 35"/>
          <p:cNvGrpSpPr/>
          <p:nvPr/>
        </p:nvGrpSpPr>
        <p:grpSpPr>
          <a:xfrm>
            <a:off x="762000" y="4648200"/>
            <a:ext cx="3351213" cy="1752600"/>
            <a:chOff x="480" y="3072"/>
            <a:chExt cx="2111" cy="1104"/>
          </a:xfrm>
        </p:grpSpPr>
        <p:sp>
          <p:nvSpPr>
            <p:cNvPr id="85028" name="Oval 36"/>
            <p:cNvSpPr/>
            <p:nvPr/>
          </p:nvSpPr>
          <p:spPr>
            <a:xfrm>
              <a:off x="480"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85029" name="Oval 37"/>
            <p:cNvSpPr/>
            <p:nvPr/>
          </p:nvSpPr>
          <p:spPr>
            <a:xfrm>
              <a:off x="1344"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85030" name="Line 38"/>
            <p:cNvSpPr/>
            <p:nvPr/>
          </p:nvSpPr>
          <p:spPr>
            <a:xfrm>
              <a:off x="863" y="3408"/>
              <a:ext cx="481" cy="0"/>
            </a:xfrm>
            <a:prstGeom prst="line">
              <a:avLst/>
            </a:prstGeom>
            <a:ln w="19050" cap="flat" cmpd="sng">
              <a:solidFill>
                <a:schemeClr val="tx1"/>
              </a:solidFill>
              <a:prstDash val="solid"/>
              <a:round/>
              <a:headEnd type="none" w="med" len="med"/>
              <a:tailEnd type="stealth" w="lg" len="lg"/>
            </a:ln>
          </p:spPr>
        </p:sp>
        <p:sp>
          <p:nvSpPr>
            <p:cNvPr id="85031" name="Line 39"/>
            <p:cNvSpPr/>
            <p:nvPr/>
          </p:nvSpPr>
          <p:spPr>
            <a:xfrm>
              <a:off x="1728" y="3408"/>
              <a:ext cx="480" cy="0"/>
            </a:xfrm>
            <a:prstGeom prst="line">
              <a:avLst/>
            </a:prstGeom>
            <a:ln w="19050" cap="flat" cmpd="sng">
              <a:solidFill>
                <a:schemeClr val="tx1"/>
              </a:solidFill>
              <a:prstDash val="solid"/>
              <a:round/>
              <a:headEnd type="none" w="med" len="med"/>
              <a:tailEnd type="stealth" w="lg" len="lg"/>
            </a:ln>
          </p:spPr>
        </p:sp>
        <p:sp>
          <p:nvSpPr>
            <p:cNvPr id="85032" name="Rectangle 40"/>
            <p:cNvSpPr/>
            <p:nvPr/>
          </p:nvSpPr>
          <p:spPr>
            <a:xfrm>
              <a:off x="816"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5033" name="Rectangle 41"/>
            <p:cNvSpPr/>
            <p:nvPr/>
          </p:nvSpPr>
          <p:spPr>
            <a:xfrm>
              <a:off x="1680"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85034" name="Oval 42"/>
            <p:cNvSpPr/>
            <p:nvPr/>
          </p:nvSpPr>
          <p:spPr>
            <a:xfrm>
              <a:off x="2208"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85035" name="Rectangle 43"/>
            <p:cNvSpPr/>
            <p:nvPr/>
          </p:nvSpPr>
          <p:spPr>
            <a:xfrm>
              <a:off x="1296" y="384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r</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85036" name="Freeform 44"/>
            <p:cNvSpPr/>
            <p:nvPr/>
          </p:nvSpPr>
          <p:spPr>
            <a:xfrm>
              <a:off x="1392" y="3456"/>
              <a:ext cx="336" cy="440"/>
            </a:xfrm>
            <a:custGeom>
              <a:avLst/>
              <a:gdLst/>
              <a:ahLst/>
              <a:cxnLst>
                <a:cxn ang="0">
                  <a:pos x="336" y="0"/>
                </a:cxn>
                <a:cxn ang="0">
                  <a:pos x="144" y="432"/>
                </a:cxn>
                <a:cxn ang="0">
                  <a:pos x="0" y="48"/>
                </a:cxn>
              </a:cxnLst>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94210"/>
                                        </p:tgtEl>
                                        <p:attrNameLst>
                                          <p:attrName>style.visibility</p:attrName>
                                        </p:attrNameLst>
                                      </p:cBhvr>
                                      <p:to>
                                        <p:strVal val="visible"/>
                                      </p:to>
                                    </p:set>
                                    <p:anim calcmode="lin" valueType="num">
                                      <p:cBhvr>
                                        <p:cTn id="14" dur="500" fill="hold"/>
                                        <p:tgtEl>
                                          <p:spTgt spid="94210"/>
                                        </p:tgtEl>
                                        <p:attrNameLst>
                                          <p:attrName>ppt_x</p:attrName>
                                        </p:attrNameLst>
                                      </p:cBhvr>
                                      <p:tavLst>
                                        <p:tav tm="0">
                                          <p:val>
                                            <p:strVal val="#ppt_x"/>
                                          </p:val>
                                        </p:tav>
                                        <p:tav tm="100000">
                                          <p:val>
                                            <p:strVal val="#ppt_x"/>
                                          </p:val>
                                        </p:tav>
                                      </p:tavLst>
                                    </p:anim>
                                    <p:anim calcmode="lin" valueType="num">
                                      <p:cBhvr>
                                        <p:cTn id="15" dur="500" fill="hold"/>
                                        <p:tgtEl>
                                          <p:spTgt spid="94210"/>
                                        </p:tgtEl>
                                        <p:attrNameLst>
                                          <p:attrName>ppt_y</p:attrName>
                                        </p:attrNameLst>
                                      </p:cBhvr>
                                      <p:tavLst>
                                        <p:tav tm="0">
                                          <p:val>
                                            <p:strVal val="#ppt_y+#ppt_h/2"/>
                                          </p:val>
                                        </p:tav>
                                        <p:tav tm="100000">
                                          <p:val>
                                            <p:strVal val="#ppt_y"/>
                                          </p:val>
                                        </p:tav>
                                      </p:tavLst>
                                    </p:anim>
                                    <p:anim calcmode="lin" valueType="num">
                                      <p:cBhvr>
                                        <p:cTn id="16" dur="500" fill="hold"/>
                                        <p:tgtEl>
                                          <p:spTgt spid="94210"/>
                                        </p:tgtEl>
                                        <p:attrNameLst>
                                          <p:attrName>ppt_w</p:attrName>
                                        </p:attrNameLst>
                                      </p:cBhvr>
                                      <p:tavLst>
                                        <p:tav tm="0">
                                          <p:val>
                                            <p:strVal val="#ppt_w"/>
                                          </p:val>
                                        </p:tav>
                                        <p:tav tm="100000">
                                          <p:val>
                                            <p:strVal val="#ppt_w"/>
                                          </p:val>
                                        </p:tav>
                                      </p:tavLst>
                                    </p:anim>
                                    <p:anim calcmode="lin" valueType="num">
                                      <p:cBhvr>
                                        <p:cTn id="17" dur="500" fill="hold"/>
                                        <p:tgtEl>
                                          <p:spTgt spid="94210"/>
                                        </p:tgtEl>
                                        <p:attrNameLst>
                                          <p:attrName>ppt_h</p:attrName>
                                        </p:attrNameLst>
                                      </p:cBhvr>
                                      <p:tavLst>
                                        <p:tav tm="0">
                                          <p:val>
                                            <p:fltVal val="0.00000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ppt_h/2"/>
                                          </p:val>
                                        </p:tav>
                                        <p:tav tm="100000">
                                          <p:val>
                                            <p:strVal val="#ppt_y"/>
                                          </p:val>
                                        </p:tav>
                                      </p:tavLst>
                                    </p:anim>
                                    <p:anim calcmode="lin" valueType="num">
                                      <p:cBhvr>
                                        <p:cTn id="24" dur="500" fill="hold"/>
                                        <p:tgtEl>
                                          <p:spTgt spid="3"/>
                                        </p:tgtEl>
                                        <p:attrNameLst>
                                          <p:attrName>ppt_w</p:attrName>
                                        </p:attrNameLst>
                                      </p:cBhvr>
                                      <p:tavLst>
                                        <p:tav tm="0">
                                          <p:val>
                                            <p:strVal val="#ppt_w"/>
                                          </p:val>
                                        </p:tav>
                                        <p:tav tm="100000">
                                          <p:val>
                                            <p:strVal val="#ppt_w"/>
                                          </p:val>
                                        </p:tav>
                                      </p:tavLst>
                                    </p:anim>
                                    <p:anim calcmode="lin" valueType="num">
                                      <p:cBhvr>
                                        <p:cTn id="25"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y+#ppt_h/2"/>
                                          </p:val>
                                        </p:tav>
                                        <p:tav tm="100000">
                                          <p:val>
                                            <p:strVal val="#ppt_y"/>
                                          </p:val>
                                        </p:tav>
                                      </p:tavLst>
                                    </p:anim>
                                    <p:anim calcmode="lin" valueType="num">
                                      <p:cBhvr>
                                        <p:cTn id="32" dur="500" fill="hold"/>
                                        <p:tgtEl>
                                          <p:spTgt spid="5"/>
                                        </p:tgtEl>
                                        <p:attrNameLst>
                                          <p:attrName>ppt_w</p:attrName>
                                        </p:attrNameLst>
                                      </p:cBhvr>
                                      <p:tavLst>
                                        <p:tav tm="0">
                                          <p:val>
                                            <p:strVal val="#ppt_w"/>
                                          </p:val>
                                        </p:tav>
                                        <p:tav tm="100000">
                                          <p:val>
                                            <p:strVal val="#ppt_w"/>
                                          </p:val>
                                        </p:tav>
                                      </p:tavLst>
                                    </p:anim>
                                    <p:anim calcmode="lin" valueType="num">
                                      <p:cBhvr>
                                        <p:cTn id="33" dur="500" fill="hold"/>
                                        <p:tgtEl>
                                          <p:spTgt spid="5"/>
                                        </p:tgtEl>
                                        <p:attrNameLst>
                                          <p:attrName>ppt_h</p:attrName>
                                        </p:attrNameLst>
                                      </p:cBhvr>
                                      <p:tavLst>
                                        <p:tav tm="0">
                                          <p:val>
                                            <p:fltVal val="0.000000"/>
                                          </p:val>
                                        </p:tav>
                                        <p:tav tm="100000">
                                          <p:val>
                                            <p:strVal val="#ppt_h"/>
                                          </p:val>
                                        </p:tav>
                                      </p:tavLst>
                                    </p:anim>
                                  </p:childTnLst>
                                </p:cTn>
                              </p:par>
                            </p:childTnLst>
                          </p:cTn>
                        </p:par>
                        <p:par>
                          <p:cTn id="34" fill="hold">
                            <p:stCondLst>
                              <p:cond delay="500"/>
                            </p:stCondLst>
                            <p:childTnLst>
                              <p:par>
                                <p:cTn id="35" presetID="17" presetClass="entr" presetSubtype="4" fill="hold" grpId="0" nodeType="afterEffect">
                                  <p:stCondLst>
                                    <p:cond delay="0"/>
                                  </p:stCondLst>
                                  <p:childTnLst>
                                    <p:set>
                                      <p:cBhvr>
                                        <p:cTn id="36" dur="1" fill="hold">
                                          <p:stCondLst>
                                            <p:cond delay="0"/>
                                          </p:stCondLst>
                                        </p:cTn>
                                        <p:tgtEl>
                                          <p:spTgt spid="94224"/>
                                        </p:tgtEl>
                                        <p:attrNameLst>
                                          <p:attrName>style.visibility</p:attrName>
                                        </p:attrNameLst>
                                      </p:cBhvr>
                                      <p:to>
                                        <p:strVal val="visible"/>
                                      </p:to>
                                    </p:set>
                                    <p:anim calcmode="lin" valueType="num">
                                      <p:cBhvr>
                                        <p:cTn id="37" dur="500" fill="hold"/>
                                        <p:tgtEl>
                                          <p:spTgt spid="94224"/>
                                        </p:tgtEl>
                                        <p:attrNameLst>
                                          <p:attrName>ppt_x</p:attrName>
                                        </p:attrNameLst>
                                      </p:cBhvr>
                                      <p:tavLst>
                                        <p:tav tm="0">
                                          <p:val>
                                            <p:strVal val="#ppt_x"/>
                                          </p:val>
                                        </p:tav>
                                        <p:tav tm="100000">
                                          <p:val>
                                            <p:strVal val="#ppt_x"/>
                                          </p:val>
                                        </p:tav>
                                      </p:tavLst>
                                    </p:anim>
                                    <p:anim calcmode="lin" valueType="num">
                                      <p:cBhvr>
                                        <p:cTn id="38" dur="500" fill="hold"/>
                                        <p:tgtEl>
                                          <p:spTgt spid="94224"/>
                                        </p:tgtEl>
                                        <p:attrNameLst>
                                          <p:attrName>ppt_y</p:attrName>
                                        </p:attrNameLst>
                                      </p:cBhvr>
                                      <p:tavLst>
                                        <p:tav tm="0">
                                          <p:val>
                                            <p:strVal val="#ppt_y+#ppt_h/2"/>
                                          </p:val>
                                        </p:tav>
                                        <p:tav tm="100000">
                                          <p:val>
                                            <p:strVal val="#ppt_y"/>
                                          </p:val>
                                        </p:tav>
                                      </p:tavLst>
                                    </p:anim>
                                    <p:anim calcmode="lin" valueType="num">
                                      <p:cBhvr>
                                        <p:cTn id="39" dur="500" fill="hold"/>
                                        <p:tgtEl>
                                          <p:spTgt spid="94224"/>
                                        </p:tgtEl>
                                        <p:attrNameLst>
                                          <p:attrName>ppt_w</p:attrName>
                                        </p:attrNameLst>
                                      </p:cBhvr>
                                      <p:tavLst>
                                        <p:tav tm="0">
                                          <p:val>
                                            <p:strVal val="#ppt_w"/>
                                          </p:val>
                                        </p:tav>
                                        <p:tav tm="100000">
                                          <p:val>
                                            <p:strVal val="#ppt_w"/>
                                          </p:val>
                                        </p:tav>
                                      </p:tavLst>
                                    </p:anim>
                                    <p:anim calcmode="lin" valueType="num">
                                      <p:cBhvr>
                                        <p:cTn id="40" dur="500" fill="hold"/>
                                        <p:tgtEl>
                                          <p:spTgt spid="94224"/>
                                        </p:tgtEl>
                                        <p:attrNameLst>
                                          <p:attrName>ppt_h</p:attrName>
                                        </p:attrNameLst>
                                      </p:cBhvr>
                                      <p:tavLst>
                                        <p:tav tm="0">
                                          <p:val>
                                            <p:fltVal val="0.00000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ppt_x</p:attrName>
                                        </p:attrNameLst>
                                      </p:cBhvr>
                                      <p:tavLst>
                                        <p:tav tm="0">
                                          <p:val>
                                            <p:strVal val="#ppt_x"/>
                                          </p:val>
                                        </p:tav>
                                        <p:tav tm="100000">
                                          <p:val>
                                            <p:strVal val="#ppt_x"/>
                                          </p:val>
                                        </p:tav>
                                      </p:tavLst>
                                    </p:anim>
                                    <p:anim calcmode="lin" valueType="num">
                                      <p:cBhvr>
                                        <p:cTn id="46" dur="500" fill="hold"/>
                                        <p:tgtEl>
                                          <p:spTgt spid="4"/>
                                        </p:tgtEl>
                                        <p:attrNameLst>
                                          <p:attrName>ppt_y</p:attrName>
                                        </p:attrNameLst>
                                      </p:cBhvr>
                                      <p:tavLst>
                                        <p:tav tm="0">
                                          <p:val>
                                            <p:strVal val="#ppt_y+#ppt_h/2"/>
                                          </p:val>
                                        </p:tav>
                                        <p:tav tm="100000">
                                          <p:val>
                                            <p:strVal val="#ppt_y"/>
                                          </p:val>
                                        </p:tav>
                                      </p:tavLst>
                                    </p:anim>
                                    <p:anim calcmode="lin" valueType="num">
                                      <p:cBhvr>
                                        <p:cTn id="47" dur="500" fill="hold"/>
                                        <p:tgtEl>
                                          <p:spTgt spid="4"/>
                                        </p:tgtEl>
                                        <p:attrNameLst>
                                          <p:attrName>ppt_w</p:attrName>
                                        </p:attrNameLst>
                                      </p:cBhvr>
                                      <p:tavLst>
                                        <p:tav tm="0">
                                          <p:val>
                                            <p:strVal val="#ppt_w"/>
                                          </p:val>
                                        </p:tav>
                                        <p:tav tm="100000">
                                          <p:val>
                                            <p:strVal val="#ppt_w"/>
                                          </p:val>
                                        </p:tav>
                                      </p:tavLst>
                                    </p:anim>
                                    <p:anim calcmode="lin" valueType="num">
                                      <p:cBhvr>
                                        <p:cTn id="48"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500" fill="hold"/>
                                        <p:tgtEl>
                                          <p:spTgt spid="7"/>
                                        </p:tgtEl>
                                        <p:attrNameLst>
                                          <p:attrName>ppt_x</p:attrName>
                                        </p:attrNameLst>
                                      </p:cBhvr>
                                      <p:tavLst>
                                        <p:tav tm="0">
                                          <p:val>
                                            <p:strVal val="#ppt_x"/>
                                          </p:val>
                                        </p:tav>
                                        <p:tav tm="100000">
                                          <p:val>
                                            <p:strVal val="#ppt_x"/>
                                          </p:val>
                                        </p:tav>
                                      </p:tavLst>
                                    </p:anim>
                                    <p:anim calcmode="lin" valueType="num">
                                      <p:cBhvr>
                                        <p:cTn id="54" dur="500" fill="hold"/>
                                        <p:tgtEl>
                                          <p:spTgt spid="7"/>
                                        </p:tgtEl>
                                        <p:attrNameLst>
                                          <p:attrName>ppt_y</p:attrName>
                                        </p:attrNameLst>
                                      </p:cBhvr>
                                      <p:tavLst>
                                        <p:tav tm="0">
                                          <p:val>
                                            <p:strVal val="#ppt_y+#ppt_h/2"/>
                                          </p:val>
                                        </p:tav>
                                        <p:tav tm="100000">
                                          <p:val>
                                            <p:strVal val="#ppt_y"/>
                                          </p:val>
                                        </p:tav>
                                      </p:tavLst>
                                    </p:anim>
                                    <p:anim calcmode="lin" valueType="num">
                                      <p:cBhvr>
                                        <p:cTn id="55" dur="500" fill="hold"/>
                                        <p:tgtEl>
                                          <p:spTgt spid="7"/>
                                        </p:tgtEl>
                                        <p:attrNameLst>
                                          <p:attrName>ppt_w</p:attrName>
                                        </p:attrNameLst>
                                      </p:cBhvr>
                                      <p:tavLst>
                                        <p:tav tm="0">
                                          <p:val>
                                            <p:strVal val="#ppt_w"/>
                                          </p:val>
                                        </p:tav>
                                        <p:tav tm="100000">
                                          <p:val>
                                            <p:strVal val="#ppt_w"/>
                                          </p:val>
                                        </p:tav>
                                      </p:tavLst>
                                    </p:anim>
                                    <p:anim calcmode="lin" valueType="num">
                                      <p:cBhvr>
                                        <p:cTn id="56" dur="500" fill="hold"/>
                                        <p:tgtEl>
                                          <p:spTgt spid="7"/>
                                        </p:tgtEl>
                                        <p:attrNameLst>
                                          <p:attrName>ppt_h</p:attrName>
                                        </p:attrNameLst>
                                      </p:cBhvr>
                                      <p:tavLst>
                                        <p:tav tm="0">
                                          <p:val>
                                            <p:fltVal val="0.000000"/>
                                          </p:val>
                                        </p:tav>
                                        <p:tav tm="100000">
                                          <p:val>
                                            <p:strVal val="#ppt_h"/>
                                          </p:val>
                                        </p:tav>
                                      </p:tavLst>
                                    </p:anim>
                                  </p:childTnLst>
                                </p:cTn>
                              </p:par>
                            </p:childTnLst>
                          </p:cTn>
                        </p:par>
                        <p:par>
                          <p:cTn id="57" fill="hold">
                            <p:stCondLst>
                              <p:cond delay="500"/>
                            </p:stCondLst>
                            <p:childTnLst>
                              <p:par>
                                <p:cTn id="58" presetID="17" presetClass="entr" presetSubtype="4" fill="hold" grpId="0" nodeType="afterEffect">
                                  <p:stCondLst>
                                    <p:cond delay="0"/>
                                  </p:stCondLst>
                                  <p:childTnLst>
                                    <p:set>
                                      <p:cBhvr>
                                        <p:cTn id="59" dur="1" fill="hold">
                                          <p:stCondLst>
                                            <p:cond delay="0"/>
                                          </p:stCondLst>
                                        </p:cTn>
                                        <p:tgtEl>
                                          <p:spTgt spid="94237"/>
                                        </p:tgtEl>
                                        <p:attrNameLst>
                                          <p:attrName>style.visibility</p:attrName>
                                        </p:attrNameLst>
                                      </p:cBhvr>
                                      <p:to>
                                        <p:strVal val="visible"/>
                                      </p:to>
                                    </p:set>
                                    <p:anim calcmode="lin" valueType="num">
                                      <p:cBhvr>
                                        <p:cTn id="60" dur="500" fill="hold"/>
                                        <p:tgtEl>
                                          <p:spTgt spid="94237"/>
                                        </p:tgtEl>
                                        <p:attrNameLst>
                                          <p:attrName>ppt_x</p:attrName>
                                        </p:attrNameLst>
                                      </p:cBhvr>
                                      <p:tavLst>
                                        <p:tav tm="0">
                                          <p:val>
                                            <p:strVal val="#ppt_x"/>
                                          </p:val>
                                        </p:tav>
                                        <p:tav tm="100000">
                                          <p:val>
                                            <p:strVal val="#ppt_x"/>
                                          </p:val>
                                        </p:tav>
                                      </p:tavLst>
                                    </p:anim>
                                    <p:anim calcmode="lin" valueType="num">
                                      <p:cBhvr>
                                        <p:cTn id="61" dur="500" fill="hold"/>
                                        <p:tgtEl>
                                          <p:spTgt spid="94237"/>
                                        </p:tgtEl>
                                        <p:attrNameLst>
                                          <p:attrName>ppt_y</p:attrName>
                                        </p:attrNameLst>
                                      </p:cBhvr>
                                      <p:tavLst>
                                        <p:tav tm="0">
                                          <p:val>
                                            <p:strVal val="#ppt_y+#ppt_h/2"/>
                                          </p:val>
                                        </p:tav>
                                        <p:tav tm="100000">
                                          <p:val>
                                            <p:strVal val="#ppt_y"/>
                                          </p:val>
                                        </p:tav>
                                      </p:tavLst>
                                    </p:anim>
                                    <p:anim calcmode="lin" valueType="num">
                                      <p:cBhvr>
                                        <p:cTn id="62" dur="500" fill="hold"/>
                                        <p:tgtEl>
                                          <p:spTgt spid="94237"/>
                                        </p:tgtEl>
                                        <p:attrNameLst>
                                          <p:attrName>ppt_w</p:attrName>
                                        </p:attrNameLst>
                                      </p:cBhvr>
                                      <p:tavLst>
                                        <p:tav tm="0">
                                          <p:val>
                                            <p:strVal val="#ppt_w"/>
                                          </p:val>
                                        </p:tav>
                                        <p:tav tm="100000">
                                          <p:val>
                                            <p:strVal val="#ppt_w"/>
                                          </p:val>
                                        </p:tav>
                                      </p:tavLst>
                                    </p:anim>
                                    <p:anim calcmode="lin" valueType="num">
                                      <p:cBhvr>
                                        <p:cTn id="63" dur="500" fill="hold"/>
                                        <p:tgtEl>
                                          <p:spTgt spid="94237"/>
                                        </p:tgtEl>
                                        <p:attrNameLst>
                                          <p:attrName>ppt_h</p:attrName>
                                        </p:attrNameLst>
                                      </p:cBhvr>
                                      <p:tavLst>
                                        <p:tav tm="0">
                                          <p:val>
                                            <p:fltVal val="0.00000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4"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ppt_x</p:attrName>
                                        </p:attrNameLst>
                                      </p:cBhvr>
                                      <p:tavLst>
                                        <p:tav tm="0">
                                          <p:val>
                                            <p:strVal val="#ppt_x"/>
                                          </p:val>
                                        </p:tav>
                                        <p:tav tm="100000">
                                          <p:val>
                                            <p:strVal val="#ppt_x"/>
                                          </p:val>
                                        </p:tav>
                                      </p:tavLst>
                                    </p:anim>
                                    <p:anim calcmode="lin" valueType="num">
                                      <p:cBhvr>
                                        <p:cTn id="69" dur="500" fill="hold"/>
                                        <p:tgtEl>
                                          <p:spTgt spid="6"/>
                                        </p:tgtEl>
                                        <p:attrNameLst>
                                          <p:attrName>ppt_y</p:attrName>
                                        </p:attrNameLst>
                                      </p:cBhvr>
                                      <p:tavLst>
                                        <p:tav tm="0">
                                          <p:val>
                                            <p:strVal val="#ppt_y+#ppt_h/2"/>
                                          </p:val>
                                        </p:tav>
                                        <p:tav tm="100000">
                                          <p:val>
                                            <p:strVal val="#ppt_y"/>
                                          </p:val>
                                        </p:tav>
                                      </p:tavLst>
                                    </p:anim>
                                    <p:anim calcmode="lin" valueType="num">
                                      <p:cBhvr>
                                        <p:cTn id="70" dur="500" fill="hold"/>
                                        <p:tgtEl>
                                          <p:spTgt spid="6"/>
                                        </p:tgtEl>
                                        <p:attrNameLst>
                                          <p:attrName>ppt_w</p:attrName>
                                        </p:attrNameLst>
                                      </p:cBhvr>
                                      <p:tavLst>
                                        <p:tav tm="0">
                                          <p:val>
                                            <p:strVal val="#ppt_w"/>
                                          </p:val>
                                        </p:tav>
                                        <p:tav tm="100000">
                                          <p:val>
                                            <p:strVal val="#ppt_w"/>
                                          </p:val>
                                        </p:tav>
                                      </p:tavLst>
                                    </p:anim>
                                    <p:anim calcmode="lin" valueType="num">
                                      <p:cBhvr>
                                        <p:cTn id="71" dur="500" fill="hold"/>
                                        <p:tgtEl>
                                          <p:spTgt spid="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24" grpId="0"/>
      <p:bldP spid="9423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grpSp>
        <p:nvGrpSpPr>
          <p:cNvPr id="2" name="Group 2"/>
          <p:cNvGrpSpPr/>
          <p:nvPr/>
        </p:nvGrpSpPr>
        <p:grpSpPr>
          <a:xfrm>
            <a:off x="762000" y="609600"/>
            <a:ext cx="3351213" cy="2667000"/>
            <a:chOff x="480" y="720"/>
            <a:chExt cx="2111" cy="1680"/>
          </a:xfrm>
        </p:grpSpPr>
        <p:sp>
          <p:nvSpPr>
            <p:cNvPr id="86019" name="Oval 3"/>
            <p:cNvSpPr/>
            <p:nvPr/>
          </p:nvSpPr>
          <p:spPr>
            <a:xfrm>
              <a:off x="480"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6020" name="Oval 4"/>
            <p:cNvSpPr/>
            <p:nvPr/>
          </p:nvSpPr>
          <p:spPr>
            <a:xfrm>
              <a:off x="480" y="19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86021" name="Oval 5"/>
            <p:cNvSpPr/>
            <p:nvPr/>
          </p:nvSpPr>
          <p:spPr>
            <a:xfrm>
              <a:off x="1344" y="144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86022" name="Oval 6"/>
            <p:cNvSpPr/>
            <p:nvPr/>
          </p:nvSpPr>
          <p:spPr>
            <a:xfrm>
              <a:off x="2208" y="19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86023" name="Oval 7"/>
            <p:cNvSpPr/>
            <p:nvPr/>
          </p:nvSpPr>
          <p:spPr>
            <a:xfrm>
              <a:off x="2208"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86024" name="Rectangle 8"/>
            <p:cNvSpPr/>
            <p:nvPr/>
          </p:nvSpPr>
          <p:spPr>
            <a:xfrm>
              <a:off x="1296" y="72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6025" name="Rectangle 9"/>
            <p:cNvSpPr/>
            <p:nvPr/>
          </p:nvSpPr>
          <p:spPr>
            <a:xfrm>
              <a:off x="672" y="115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6026" name="Rectangle 10"/>
            <p:cNvSpPr/>
            <p:nvPr/>
          </p:nvSpPr>
          <p:spPr>
            <a:xfrm>
              <a:off x="1296" y="206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86027" name="Rectangle 11"/>
            <p:cNvSpPr/>
            <p:nvPr/>
          </p:nvSpPr>
          <p:spPr>
            <a:xfrm>
              <a:off x="624" y="163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86028" name="Rectangle 12"/>
            <p:cNvSpPr/>
            <p:nvPr/>
          </p:nvSpPr>
          <p:spPr>
            <a:xfrm>
              <a:off x="1920" y="163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W</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86029" name="Rectangle 13"/>
            <p:cNvSpPr/>
            <p:nvPr/>
          </p:nvSpPr>
          <p:spPr>
            <a:xfrm>
              <a:off x="1872" y="120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W</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86030" name="Line 14"/>
            <p:cNvSpPr/>
            <p:nvPr/>
          </p:nvSpPr>
          <p:spPr>
            <a:xfrm>
              <a:off x="864" y="1056"/>
              <a:ext cx="480" cy="480"/>
            </a:xfrm>
            <a:prstGeom prst="line">
              <a:avLst/>
            </a:prstGeom>
            <a:ln w="19050" cap="flat" cmpd="sng">
              <a:solidFill>
                <a:schemeClr val="tx1"/>
              </a:solidFill>
              <a:prstDash val="solid"/>
              <a:round/>
              <a:headEnd type="none" w="med" len="med"/>
              <a:tailEnd type="stealth" w="lg" len="lg"/>
            </a:ln>
          </p:spPr>
        </p:sp>
        <p:sp>
          <p:nvSpPr>
            <p:cNvPr id="86031" name="Line 15"/>
            <p:cNvSpPr/>
            <p:nvPr/>
          </p:nvSpPr>
          <p:spPr>
            <a:xfrm flipV="1">
              <a:off x="864" y="1680"/>
              <a:ext cx="528" cy="384"/>
            </a:xfrm>
            <a:prstGeom prst="line">
              <a:avLst/>
            </a:prstGeom>
            <a:ln w="19050" cap="flat" cmpd="sng">
              <a:solidFill>
                <a:schemeClr val="tx1"/>
              </a:solidFill>
              <a:prstDash val="solid"/>
              <a:round/>
              <a:headEnd type="none" w="med" len="med"/>
              <a:tailEnd type="stealth" w="lg" len="lg"/>
            </a:ln>
          </p:spPr>
        </p:sp>
        <p:sp>
          <p:nvSpPr>
            <p:cNvPr id="86032" name="Line 16"/>
            <p:cNvSpPr/>
            <p:nvPr/>
          </p:nvSpPr>
          <p:spPr>
            <a:xfrm flipV="1">
              <a:off x="1728" y="1008"/>
              <a:ext cx="528" cy="528"/>
            </a:xfrm>
            <a:prstGeom prst="line">
              <a:avLst/>
            </a:prstGeom>
            <a:ln w="19050" cap="flat" cmpd="sng">
              <a:solidFill>
                <a:schemeClr val="tx1"/>
              </a:solidFill>
              <a:prstDash val="solid"/>
              <a:round/>
              <a:headEnd type="none" w="med" len="med"/>
              <a:tailEnd type="stealth" w="lg" len="lg"/>
            </a:ln>
          </p:spPr>
        </p:sp>
        <p:sp>
          <p:nvSpPr>
            <p:cNvPr id="86033" name="Line 17"/>
            <p:cNvSpPr/>
            <p:nvPr/>
          </p:nvSpPr>
          <p:spPr>
            <a:xfrm>
              <a:off x="1728" y="1680"/>
              <a:ext cx="528" cy="384"/>
            </a:xfrm>
            <a:prstGeom prst="line">
              <a:avLst/>
            </a:prstGeom>
            <a:ln w="19050" cap="flat" cmpd="sng">
              <a:solidFill>
                <a:schemeClr val="tx1"/>
              </a:solidFill>
              <a:prstDash val="solid"/>
              <a:round/>
              <a:headEnd type="none" w="med" len="med"/>
              <a:tailEnd type="stealth" w="lg" len="lg"/>
            </a:ln>
          </p:spPr>
        </p:sp>
        <p:sp>
          <p:nvSpPr>
            <p:cNvPr id="86034" name="Freeform 18"/>
            <p:cNvSpPr/>
            <p:nvPr/>
          </p:nvSpPr>
          <p:spPr>
            <a:xfrm>
              <a:off x="1392" y="1056"/>
              <a:ext cx="288" cy="432"/>
            </a:xfrm>
            <a:custGeom>
              <a:avLst/>
              <a:gdLst/>
              <a:ahLst/>
              <a:cxnLst>
                <a:cxn ang="0">
                  <a:pos x="288" y="432"/>
                </a:cxn>
                <a:cxn ang="0">
                  <a:pos x="192" y="0"/>
                </a:cxn>
                <a:cxn ang="0">
                  <a:pos x="0" y="432"/>
                </a:cxn>
              </a:cxnLst>
              <a:pathLst>
                <a:path w="288" h="432">
                  <a:moveTo>
                    <a:pt x="288" y="432"/>
                  </a:moveTo>
                  <a:cubicBezTo>
                    <a:pt x="264" y="216"/>
                    <a:pt x="240" y="0"/>
                    <a:pt x="192" y="0"/>
                  </a:cubicBezTo>
                  <a:cubicBezTo>
                    <a:pt x="144" y="0"/>
                    <a:pt x="72" y="216"/>
                    <a:pt x="0" y="432"/>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86035" name="Freeform 19"/>
            <p:cNvSpPr/>
            <p:nvPr/>
          </p:nvSpPr>
          <p:spPr>
            <a:xfrm>
              <a:off x="1440" y="1728"/>
              <a:ext cx="240" cy="392"/>
            </a:xfrm>
            <a:custGeom>
              <a:avLst/>
              <a:gdLst/>
              <a:ahLst/>
              <a:cxnLst>
                <a:cxn ang="0">
                  <a:pos x="240" y="0"/>
                </a:cxn>
                <a:cxn ang="0">
                  <a:pos x="144" y="384"/>
                </a:cxn>
                <a:cxn ang="0">
                  <a:pos x="0" y="48"/>
                </a:cxn>
              </a:cxnLst>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grpSp>
      <p:sp>
        <p:nvSpPr>
          <p:cNvPr id="95253" name="Oval 21"/>
          <p:cNvSpPr/>
          <p:nvPr/>
        </p:nvSpPr>
        <p:spPr>
          <a:xfrm>
            <a:off x="4114800" y="33528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5254" name="Oval 22"/>
          <p:cNvSpPr/>
          <p:nvPr/>
        </p:nvSpPr>
        <p:spPr>
          <a:xfrm>
            <a:off x="4114800" y="52578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5255" name="Oval 23"/>
          <p:cNvSpPr/>
          <p:nvPr/>
        </p:nvSpPr>
        <p:spPr>
          <a:xfrm>
            <a:off x="7696200" y="52578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95256" name="Oval 24"/>
          <p:cNvSpPr/>
          <p:nvPr/>
        </p:nvSpPr>
        <p:spPr>
          <a:xfrm>
            <a:off x="7696200" y="33528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95257" name="Rectangle 25"/>
          <p:cNvSpPr/>
          <p:nvPr/>
        </p:nvSpPr>
        <p:spPr>
          <a:xfrm>
            <a:off x="5334000" y="2895600"/>
            <a:ext cx="17526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2</a:t>
            </a:r>
            <a:r>
              <a:rPr lang="en-US" altLang="zh-CN" sz="2800" b="1" u="none" dirty="0">
                <a:solidFill>
                  <a:schemeClr val="tx1"/>
                </a:solidFill>
                <a:latin typeface="Times New Roman" panose="02020603050405020304" pitchFamily="18" charset="0"/>
              </a:rPr>
              <a:t>)*W</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5258" name="Line 26"/>
          <p:cNvSpPr/>
          <p:nvPr/>
        </p:nvSpPr>
        <p:spPr>
          <a:xfrm>
            <a:off x="4800600" y="3581400"/>
            <a:ext cx="2895600" cy="0"/>
          </a:xfrm>
          <a:prstGeom prst="line">
            <a:avLst/>
          </a:prstGeom>
          <a:ln w="19050" cap="flat" cmpd="sng">
            <a:solidFill>
              <a:schemeClr val="tx1"/>
            </a:solidFill>
            <a:prstDash val="solid"/>
            <a:round/>
            <a:headEnd type="none" w="med" len="med"/>
            <a:tailEnd type="stealth" w="lg" len="lg"/>
          </a:ln>
        </p:spPr>
      </p:sp>
      <p:sp>
        <p:nvSpPr>
          <p:cNvPr id="95259" name="Line 27"/>
          <p:cNvSpPr/>
          <p:nvPr/>
        </p:nvSpPr>
        <p:spPr>
          <a:xfrm>
            <a:off x="4724400" y="5562600"/>
            <a:ext cx="2971800" cy="0"/>
          </a:xfrm>
          <a:prstGeom prst="line">
            <a:avLst/>
          </a:prstGeom>
          <a:ln w="19050" cap="flat" cmpd="sng">
            <a:solidFill>
              <a:schemeClr val="tx1"/>
            </a:solidFill>
            <a:prstDash val="solid"/>
            <a:round/>
            <a:headEnd type="none" w="med" len="med"/>
            <a:tailEnd type="stealth" w="lg" len="lg"/>
          </a:ln>
        </p:spPr>
      </p:sp>
      <p:sp>
        <p:nvSpPr>
          <p:cNvPr id="95260" name="Line 28"/>
          <p:cNvSpPr/>
          <p:nvPr/>
        </p:nvSpPr>
        <p:spPr>
          <a:xfrm flipV="1">
            <a:off x="4724400" y="3810000"/>
            <a:ext cx="3048000" cy="1752600"/>
          </a:xfrm>
          <a:prstGeom prst="line">
            <a:avLst/>
          </a:prstGeom>
          <a:ln w="19050" cap="flat" cmpd="sng">
            <a:solidFill>
              <a:schemeClr val="tx1"/>
            </a:solidFill>
            <a:prstDash val="solid"/>
            <a:round/>
            <a:headEnd type="none" w="med" len="med"/>
            <a:tailEnd type="stealth" w="lg" len="lg"/>
          </a:ln>
        </p:spPr>
      </p:sp>
      <p:sp>
        <p:nvSpPr>
          <p:cNvPr id="95261" name="Line 29"/>
          <p:cNvSpPr/>
          <p:nvPr/>
        </p:nvSpPr>
        <p:spPr>
          <a:xfrm>
            <a:off x="4724400" y="3581400"/>
            <a:ext cx="3048000" cy="1752600"/>
          </a:xfrm>
          <a:prstGeom prst="line">
            <a:avLst/>
          </a:prstGeom>
          <a:ln w="19050" cap="flat" cmpd="sng">
            <a:solidFill>
              <a:schemeClr val="tx1"/>
            </a:solidFill>
            <a:prstDash val="solid"/>
            <a:round/>
            <a:headEnd type="none" w="med" len="med"/>
            <a:tailEnd type="stealth" w="lg" len="lg"/>
          </a:ln>
        </p:spPr>
      </p:sp>
      <p:sp>
        <p:nvSpPr>
          <p:cNvPr id="95262" name="Rectangle 30"/>
          <p:cNvSpPr/>
          <p:nvPr/>
        </p:nvSpPr>
        <p:spPr>
          <a:xfrm>
            <a:off x="3733800" y="3962400"/>
            <a:ext cx="17526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2</a:t>
            </a:r>
            <a:r>
              <a:rPr lang="en-US" altLang="zh-CN" sz="2800" b="1" u="none" dirty="0">
                <a:solidFill>
                  <a:schemeClr val="tx1"/>
                </a:solidFill>
                <a:latin typeface="Times New Roman" panose="02020603050405020304" pitchFamily="18" charset="0"/>
              </a:rPr>
              <a:t>)*W</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5263" name="Rectangle 31"/>
          <p:cNvSpPr/>
          <p:nvPr/>
        </p:nvSpPr>
        <p:spPr>
          <a:xfrm>
            <a:off x="5257800" y="5562600"/>
            <a:ext cx="17526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2</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2</a:t>
            </a:r>
            <a:r>
              <a:rPr lang="en-US" altLang="zh-CN" sz="2800" b="1" u="none" dirty="0">
                <a:solidFill>
                  <a:schemeClr val="tx1"/>
                </a:solidFill>
                <a:latin typeface="Times New Roman" panose="02020603050405020304" pitchFamily="18" charset="0"/>
              </a:rPr>
              <a:t>)*W</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5264" name="Rectangle 32"/>
          <p:cNvSpPr/>
          <p:nvPr/>
        </p:nvSpPr>
        <p:spPr>
          <a:xfrm>
            <a:off x="3657600" y="4572000"/>
            <a:ext cx="17526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2</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|U</a:t>
            </a:r>
            <a:r>
              <a:rPr lang="en-US" altLang="zh-CN" sz="2800" b="1" u="none" baseline="-25000" dirty="0">
                <a:solidFill>
                  <a:schemeClr val="tx1"/>
                </a:solidFill>
                <a:latin typeface="Times New Roman" panose="02020603050405020304" pitchFamily="18" charset="0"/>
              </a:rPr>
              <a:t>2</a:t>
            </a:r>
            <a:r>
              <a:rPr lang="en-US" altLang="zh-CN" sz="2800" b="1" u="none" dirty="0">
                <a:solidFill>
                  <a:schemeClr val="tx1"/>
                </a:solidFill>
                <a:latin typeface="Times New Roman" panose="02020603050405020304" pitchFamily="18" charset="0"/>
              </a:rPr>
              <a:t>)*W</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00000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2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5258"/>
                                        </p:tgtEl>
                                        <p:attrNameLst>
                                          <p:attrName>style.visibility</p:attrName>
                                        </p:attrNameLst>
                                      </p:cBhvr>
                                      <p:to>
                                        <p:strVal val="visible"/>
                                      </p:to>
                                    </p:set>
                                    <p:animEffect transition="in" filter="wipe(left)">
                                      <p:cBhvr>
                                        <p:cTn id="25" dur="500"/>
                                        <p:tgtEl>
                                          <p:spTgt spid="9525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5257"/>
                                        </p:tgtEl>
                                        <p:attrNameLst>
                                          <p:attrName>style.visibility</p:attrName>
                                        </p:attrNameLst>
                                      </p:cBhvr>
                                      <p:to>
                                        <p:strVal val="visible"/>
                                      </p:to>
                                    </p:set>
                                    <p:animEffect transition="in" filter="wipe(left)">
                                      <p:cBhvr>
                                        <p:cTn id="28" dur="500"/>
                                        <p:tgtEl>
                                          <p:spTgt spid="952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95262"/>
                                        </p:tgtEl>
                                        <p:attrNameLst>
                                          <p:attrName>style.visibility</p:attrName>
                                        </p:attrNameLst>
                                      </p:cBhvr>
                                      <p:to>
                                        <p:strVal val="visible"/>
                                      </p:to>
                                    </p:set>
                                    <p:animEffect transition="in" filter="wipe(up)">
                                      <p:cBhvr>
                                        <p:cTn id="33" dur="500"/>
                                        <p:tgtEl>
                                          <p:spTgt spid="95262"/>
                                        </p:tgtEl>
                                      </p:cBhvr>
                                    </p:animEffect>
                                  </p:childTnLst>
                                </p:cTn>
                              </p:par>
                              <p:par>
                                <p:cTn id="34" presetID="22" presetClass="entr" presetSubtype="1" fill="hold" nodeType="withEffect">
                                  <p:stCondLst>
                                    <p:cond delay="0"/>
                                  </p:stCondLst>
                                  <p:childTnLst>
                                    <p:set>
                                      <p:cBhvr>
                                        <p:cTn id="35" dur="1" fill="hold">
                                          <p:stCondLst>
                                            <p:cond delay="0"/>
                                          </p:stCondLst>
                                        </p:cTn>
                                        <p:tgtEl>
                                          <p:spTgt spid="95261"/>
                                        </p:tgtEl>
                                        <p:attrNameLst>
                                          <p:attrName>style.visibility</p:attrName>
                                        </p:attrNameLst>
                                      </p:cBhvr>
                                      <p:to>
                                        <p:strVal val="visible"/>
                                      </p:to>
                                    </p:set>
                                    <p:animEffect transition="in" filter="wipe(up)">
                                      <p:cBhvr>
                                        <p:cTn id="36" dur="500"/>
                                        <p:tgtEl>
                                          <p:spTgt spid="952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95264"/>
                                        </p:tgtEl>
                                        <p:attrNameLst>
                                          <p:attrName>style.visibility</p:attrName>
                                        </p:attrNameLst>
                                      </p:cBhvr>
                                      <p:to>
                                        <p:strVal val="visible"/>
                                      </p:to>
                                    </p:set>
                                    <p:animEffect transition="in" filter="wipe(down)">
                                      <p:cBhvr>
                                        <p:cTn id="41" dur="500"/>
                                        <p:tgtEl>
                                          <p:spTgt spid="95264"/>
                                        </p:tgtEl>
                                      </p:cBhvr>
                                    </p:animEffect>
                                  </p:childTnLst>
                                </p:cTn>
                              </p:par>
                              <p:par>
                                <p:cTn id="42" presetID="22" presetClass="entr" presetSubtype="4" fill="hold" nodeType="withEffect">
                                  <p:stCondLst>
                                    <p:cond delay="0"/>
                                  </p:stCondLst>
                                  <p:childTnLst>
                                    <p:set>
                                      <p:cBhvr>
                                        <p:cTn id="43" dur="1" fill="hold">
                                          <p:stCondLst>
                                            <p:cond delay="0"/>
                                          </p:stCondLst>
                                        </p:cTn>
                                        <p:tgtEl>
                                          <p:spTgt spid="95260"/>
                                        </p:tgtEl>
                                        <p:attrNameLst>
                                          <p:attrName>style.visibility</p:attrName>
                                        </p:attrNameLst>
                                      </p:cBhvr>
                                      <p:to>
                                        <p:strVal val="visible"/>
                                      </p:to>
                                    </p:set>
                                    <p:animEffect transition="in" filter="wipe(down)">
                                      <p:cBhvr>
                                        <p:cTn id="44" dur="500"/>
                                        <p:tgtEl>
                                          <p:spTgt spid="9526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5263"/>
                                        </p:tgtEl>
                                        <p:attrNameLst>
                                          <p:attrName>style.visibility</p:attrName>
                                        </p:attrNameLst>
                                      </p:cBhvr>
                                      <p:to>
                                        <p:strVal val="visible"/>
                                      </p:to>
                                    </p:set>
                                    <p:animEffect transition="in" filter="wipe(left)">
                                      <p:cBhvr>
                                        <p:cTn id="49" dur="500"/>
                                        <p:tgtEl>
                                          <p:spTgt spid="95263"/>
                                        </p:tgtEl>
                                      </p:cBhvr>
                                    </p:animEffect>
                                  </p:childTnLst>
                                </p:cTn>
                              </p:par>
                              <p:par>
                                <p:cTn id="50" presetID="22" presetClass="entr" presetSubtype="8" fill="hold" nodeType="withEffect">
                                  <p:stCondLst>
                                    <p:cond delay="0"/>
                                  </p:stCondLst>
                                  <p:childTnLst>
                                    <p:set>
                                      <p:cBhvr>
                                        <p:cTn id="51" dur="1" fill="hold">
                                          <p:stCondLst>
                                            <p:cond delay="0"/>
                                          </p:stCondLst>
                                        </p:cTn>
                                        <p:tgtEl>
                                          <p:spTgt spid="95259"/>
                                        </p:tgtEl>
                                        <p:attrNameLst>
                                          <p:attrName>style.visibility</p:attrName>
                                        </p:attrNameLst>
                                      </p:cBhvr>
                                      <p:to>
                                        <p:strVal val="visible"/>
                                      </p:to>
                                    </p:set>
                                    <p:animEffect transition="in" filter="wipe(left)">
                                      <p:cBhvr>
                                        <p:cTn id="52" dur="500"/>
                                        <p:tgtEl>
                                          <p:spTgt spid="95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3" grpId="0" animBg="1"/>
      <p:bldP spid="95254" grpId="0" animBg="1"/>
      <p:bldP spid="95255" grpId="0" animBg="1"/>
      <p:bldP spid="95256" grpId="0" animBg="1"/>
      <p:bldP spid="95257" grpId="0"/>
      <p:bldP spid="95262" grpId="0"/>
      <p:bldP spid="95263" grpId="0"/>
      <p:bldP spid="952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5362" name="Rectangle 2"/>
          <p:cNvSpPr>
            <a:spLocks noGrp="1"/>
          </p:cNvSpPr>
          <p:nvPr>
            <p:ph type="title"/>
          </p:nvPr>
        </p:nvSpPr>
        <p:spPr>
          <a:xfrm>
            <a:off x="609600" y="381000"/>
            <a:ext cx="8458200" cy="1143000"/>
          </a:xfrm>
        </p:spPr>
        <p:txBody>
          <a:bodyPr vert="horz" wrap="square" lIns="91440" tIns="45720" rIns="91440" bIns="45720" anchor="b"/>
          <a:p>
            <a:pPr eaLnBrk="1" hangingPunct="1"/>
            <a:r>
              <a:rPr lang="zh-CN" altLang="en-US" b="1" dirty="0">
                <a:latin typeface="宋体" panose="02010600030101010101" pitchFamily="2" charset="-122"/>
              </a:rPr>
              <a:t>二、词法分析器作为一个独立子程序</a:t>
            </a:r>
            <a:endParaRPr lang="zh-CN" altLang="en-US" b="1" dirty="0">
              <a:latin typeface="宋体" panose="02010600030101010101" pitchFamily="2" charset="-122"/>
            </a:endParaRPr>
          </a:p>
        </p:txBody>
      </p:sp>
      <p:sp>
        <p:nvSpPr>
          <p:cNvPr id="14339" name="Rectangle 3"/>
          <p:cNvSpPr>
            <a:spLocks noGrp="1"/>
          </p:cNvSpPr>
          <p:nvPr>
            <p:ph idx="1"/>
          </p:nvPr>
        </p:nvSpPr>
        <p:spPr>
          <a:xfrm>
            <a:off x="685800" y="1752600"/>
            <a:ext cx="7772400" cy="4114800"/>
          </a:xfrm>
        </p:spPr>
        <p:txBody>
          <a:bodyPr vert="horz" wrap="square" lIns="91440" tIns="45720" rIns="91440" bIns="45720" anchor="t"/>
          <a:p>
            <a:pPr eaLnBrk="1" hangingPunct="1"/>
            <a:r>
              <a:rPr lang="zh-CN" altLang="en-US" b="1" dirty="0">
                <a:latin typeface="宋体" panose="02010600030101010101" pitchFamily="2" charset="-122"/>
              </a:rPr>
              <a:t>词法分析是作为一个独立的阶段，是否应当将其处理为一遍呢？</a:t>
            </a:r>
            <a:endParaRPr lang="zh-CN" altLang="en-US" b="1" dirty="0">
              <a:latin typeface="宋体" panose="02010600030101010101" pitchFamily="2" charset="-122"/>
            </a:endParaRPr>
          </a:p>
          <a:p>
            <a:pPr lvl="1" indent="-436245" eaLnBrk="1" hangingPunct="1">
              <a:spcBef>
                <a:spcPct val="35000"/>
              </a:spcBef>
            </a:pPr>
            <a:r>
              <a:rPr lang="zh-CN" altLang="en-US" b="1" dirty="0">
                <a:latin typeface="宋体" panose="02010600030101010101" pitchFamily="2" charset="-122"/>
              </a:rPr>
              <a:t>作为独立阶段的优点：结构简洁、清晰和条理化，有利于集中考虑词法分析一些枝节问题。</a:t>
            </a:r>
            <a:endParaRPr lang="zh-CN" altLang="en-US" b="1" dirty="0">
              <a:latin typeface="宋体" panose="02010600030101010101" pitchFamily="2" charset="-122"/>
            </a:endParaRPr>
          </a:p>
          <a:p>
            <a:pPr lvl="1" indent="-436245" algn="just" eaLnBrk="1" hangingPunct="1">
              <a:spcBef>
                <a:spcPct val="35000"/>
              </a:spcBef>
            </a:pPr>
            <a:r>
              <a:rPr lang="zh-CN" altLang="en-US" b="1" dirty="0">
                <a:latin typeface="宋体" panose="02010600030101010101" pitchFamily="2" charset="-122"/>
              </a:rPr>
              <a:t>不作为一遍：将其处理为一个子程序。</a:t>
            </a:r>
            <a:endParaRPr lang="zh-CN" altLang="en-US"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charRg st="0" end="29"/>
                                            </p:txEl>
                                          </p:spTgt>
                                        </p:tgtEl>
                                        <p:attrNameLst>
                                          <p:attrName>style.visibility</p:attrName>
                                        </p:attrNameLst>
                                      </p:cBhvr>
                                      <p:to>
                                        <p:strVal val="visible"/>
                                      </p:to>
                                    </p:set>
                                    <p:anim calcmode="lin" valueType="num">
                                      <p:cBhvr additive="base">
                                        <p:cTn id="7" dur="500" fill="hold"/>
                                        <p:tgtEl>
                                          <p:spTgt spid="14339">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charRg st="29" end="70"/>
                                            </p:txEl>
                                          </p:spTgt>
                                        </p:tgtEl>
                                        <p:attrNameLst>
                                          <p:attrName>style.visibility</p:attrName>
                                        </p:attrNameLst>
                                      </p:cBhvr>
                                      <p:to>
                                        <p:strVal val="visible"/>
                                      </p:to>
                                    </p:set>
                                    <p:anim calcmode="lin" valueType="num">
                                      <p:cBhvr additive="base">
                                        <p:cTn id="13" dur="500" fill="hold"/>
                                        <p:tgtEl>
                                          <p:spTgt spid="14339">
                                            <p:txEl>
                                              <p:charRg st="29"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charRg st="29" end="7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charRg st="70" end="88"/>
                                            </p:txEl>
                                          </p:spTgt>
                                        </p:tgtEl>
                                        <p:attrNameLst>
                                          <p:attrName>style.visibility</p:attrName>
                                        </p:attrNameLst>
                                      </p:cBhvr>
                                      <p:to>
                                        <p:strVal val="visible"/>
                                      </p:to>
                                    </p:set>
                                    <p:anim calcmode="lin" valueType="num">
                                      <p:cBhvr additive="base">
                                        <p:cTn id="19" dur="500" fill="hold"/>
                                        <p:tgtEl>
                                          <p:spTgt spid="14339">
                                            <p:txEl>
                                              <p:charRg st="70" end="8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charRg st="70"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2"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96258" name="Text Box 2"/>
          <p:cNvSpPr txBox="1"/>
          <p:nvPr/>
        </p:nvSpPr>
        <p:spPr>
          <a:xfrm>
            <a:off x="685800" y="2139950"/>
            <a:ext cx="7848600" cy="1695450"/>
          </a:xfrm>
          <a:prstGeom prst="rect">
            <a:avLst/>
          </a:prstGeom>
          <a:noFill/>
          <a:ln w="12700">
            <a:noFill/>
          </a:ln>
        </p:spPr>
        <p:txBody>
          <a:bodyPr lIns="90000" tIns="46800" rIns="90000" bIns="46800" anchor="ctr">
            <a:spAutoFit/>
          </a:bodyPr>
          <a:p>
            <a:pPr marL="854075" lvl="1" indent="-396875" algn="l" eaLnBrk="0" hangingPunct="0">
              <a:spcBef>
                <a:spcPct val="25000"/>
              </a:spcBef>
              <a:buClr>
                <a:schemeClr val="accent2"/>
              </a:buClr>
              <a:buSzPct val="75000"/>
              <a:buFont typeface="Wingdings" panose="05000000000000000000" pitchFamily="2" charset="2"/>
              <a:buChar char="q"/>
            </a:pPr>
            <a:r>
              <a:rPr lang="zh-CN" altLang="en-US" sz="3200" b="1" u="none" dirty="0">
                <a:solidFill>
                  <a:schemeClr val="tx1"/>
                </a:solidFill>
                <a:latin typeface="Times New Roman" panose="02020603050405020304" pitchFamily="18" charset="0"/>
              </a:rPr>
              <a:t>最后，</a:t>
            </a:r>
            <a:r>
              <a:rPr lang="en-US" altLang="zh-CN" sz="3200" b="1" u="none" dirty="0">
                <a:solidFill>
                  <a:schemeClr val="tx1"/>
                </a:solidFill>
                <a:latin typeface="Times New Roman" panose="02020603050405020304" pitchFamily="18" charset="0"/>
              </a:rPr>
              <a:t>X</a:t>
            </a:r>
            <a:r>
              <a:rPr lang="zh-CN" altLang="en-US" sz="3200" b="1" u="none" dirty="0">
                <a:solidFill>
                  <a:schemeClr val="tx1"/>
                </a:solidFill>
                <a:latin typeface="Times New Roman" panose="02020603050405020304" pitchFamily="18" charset="0"/>
              </a:rPr>
              <a:t>到</a:t>
            </a:r>
            <a:r>
              <a:rPr lang="en-US" altLang="zh-CN" sz="3200" b="1" u="none" dirty="0">
                <a:solidFill>
                  <a:schemeClr val="tx1"/>
                </a:solidFill>
                <a:latin typeface="Times New Roman" panose="02020603050405020304" pitchFamily="18" charset="0"/>
              </a:rPr>
              <a:t>Y</a:t>
            </a:r>
            <a:r>
              <a:rPr lang="zh-CN" altLang="en-US" sz="3200" b="1" u="none" dirty="0">
                <a:solidFill>
                  <a:schemeClr val="tx1"/>
                </a:solidFill>
                <a:latin typeface="Times New Roman" panose="02020603050405020304" pitchFamily="18" charset="0"/>
              </a:rPr>
              <a:t>的弧上标记的正规式即为所构造的正规式</a:t>
            </a:r>
            <a:r>
              <a:rPr lang="en-US" altLang="zh-CN" sz="3200" b="1" u="none" dirty="0">
                <a:solidFill>
                  <a:schemeClr val="tx1"/>
                </a:solidFill>
                <a:latin typeface="Times New Roman" panose="02020603050405020304" pitchFamily="18" charset="0"/>
              </a:rPr>
              <a:t>r</a:t>
            </a:r>
            <a:endParaRPr lang="en-US" altLang="zh-CN" sz="3200" b="1" u="none" dirty="0">
              <a:solidFill>
                <a:schemeClr val="tx1"/>
              </a:solidFill>
              <a:latin typeface="Times New Roman" panose="02020603050405020304" pitchFamily="18" charset="0"/>
            </a:endParaRPr>
          </a:p>
          <a:p>
            <a:pPr marL="854075" lvl="1" indent="-396875" algn="l" eaLnBrk="0" hangingPunct="0">
              <a:spcBef>
                <a:spcPct val="25000"/>
              </a:spcBef>
              <a:buClr>
                <a:schemeClr val="accent2"/>
              </a:buClr>
              <a:buSzPct val="75000"/>
              <a:buFont typeface="Wingdings" panose="05000000000000000000" pitchFamily="2" charset="2"/>
              <a:buChar char="q"/>
            </a:pPr>
            <a:r>
              <a:rPr lang="zh-CN" altLang="en-US" sz="3200" b="1" u="none" dirty="0">
                <a:solidFill>
                  <a:schemeClr val="tx1"/>
                </a:solidFill>
                <a:latin typeface="Times New Roman" panose="02020603050405020304" pitchFamily="18" charset="0"/>
              </a:rPr>
              <a:t>显然</a:t>
            </a:r>
            <a:r>
              <a:rPr lang="en-US" altLang="zh-CN" sz="3200" b="1" u="none" dirty="0">
                <a:solidFill>
                  <a:schemeClr val="tx1"/>
                </a:solidFill>
                <a:latin typeface="Times New Roman" panose="02020603050405020304" pitchFamily="18" charset="0"/>
              </a:rPr>
              <a:t>L(r)=L(M)=L(M’)</a:t>
            </a:r>
            <a:endParaRPr lang="en-US" altLang="zh-CN" sz="32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8">
                                            <p:txEl>
                                              <p:charRg st="0" end="26"/>
                                            </p:txEl>
                                          </p:spTgt>
                                        </p:tgtEl>
                                        <p:attrNameLst>
                                          <p:attrName>style.visibility</p:attrName>
                                        </p:attrNameLst>
                                      </p:cBhvr>
                                      <p:to>
                                        <p:strVal val="visible"/>
                                      </p:to>
                                    </p:set>
                                    <p:animEffect transition="in" filter="wipe(left)">
                                      <p:cBhvr>
                                        <p:cTn id="7" dur="500"/>
                                        <p:tgtEl>
                                          <p:spTgt spid="96258">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8">
                                            <p:txEl>
                                              <p:charRg st="26" end="44"/>
                                            </p:txEl>
                                          </p:spTgt>
                                        </p:tgtEl>
                                        <p:attrNameLst>
                                          <p:attrName>style.visibility</p:attrName>
                                        </p:attrNameLst>
                                      </p:cBhvr>
                                      <p:to>
                                        <p:strVal val="visible"/>
                                      </p:to>
                                    </p:set>
                                    <p:animEffect transition="in" filter="wipe(left)">
                                      <p:cBhvr>
                                        <p:cTn id="12" dur="500"/>
                                        <p:tgtEl>
                                          <p:spTgt spid="96258">
                                            <p:txEl>
                                              <p:charRg st="26"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97282" name="Rectangle 2"/>
          <p:cNvSpPr>
            <a:spLocks noGrp="1"/>
          </p:cNvSpPr>
          <p:nvPr>
            <p:ph idx="1"/>
          </p:nvPr>
        </p:nvSpPr>
        <p:spPr>
          <a:xfrm>
            <a:off x="611188" y="692150"/>
            <a:ext cx="7924800" cy="4267200"/>
          </a:xfrm>
        </p:spPr>
        <p:txBody>
          <a:bodyPr vert="horz" wrap="square" lIns="91440" tIns="45720" rIns="91440" bIns="45720" anchor="t"/>
          <a:p>
            <a:pPr eaLnBrk="1" hangingPunct="1"/>
            <a:r>
              <a:rPr lang="zh-CN" altLang="en-US" b="1" dirty="0"/>
              <a:t>证明</a:t>
            </a:r>
            <a:r>
              <a:rPr lang="en-US" altLang="zh-CN" b="1" dirty="0"/>
              <a:t>2: </a:t>
            </a:r>
            <a:r>
              <a:rPr lang="zh-CN" altLang="en-US" b="1" dirty="0"/>
              <a:t>对于</a:t>
            </a:r>
            <a:r>
              <a:rPr lang="zh-CN" altLang="en-US" b="1" dirty="0">
                <a:sym typeface="Symbol" panose="05050102010706020507" pitchFamily="18" charset="2"/>
              </a:rPr>
              <a:t></a:t>
            </a:r>
            <a:r>
              <a:rPr lang="zh-CN" altLang="en-US" b="1" dirty="0"/>
              <a:t>上的正规式</a:t>
            </a:r>
            <a:r>
              <a:rPr lang="en-US" altLang="zh-CN" b="1" dirty="0"/>
              <a:t>r</a:t>
            </a:r>
            <a:r>
              <a:rPr lang="zh-CN" altLang="en-US" b="1" dirty="0"/>
              <a:t>，构造一个</a:t>
            </a:r>
            <a:r>
              <a:rPr lang="en-US" altLang="zh-CN" b="1" dirty="0">
                <a:solidFill>
                  <a:srgbClr val="FF3300"/>
                </a:solidFill>
              </a:rPr>
              <a:t>NFA M</a:t>
            </a:r>
            <a:r>
              <a:rPr lang="zh-CN" altLang="en-US" b="1" dirty="0"/>
              <a:t>，使</a:t>
            </a:r>
            <a:r>
              <a:rPr lang="en-US" altLang="zh-CN" b="1" dirty="0">
                <a:solidFill>
                  <a:srgbClr val="FF3300"/>
                </a:solidFill>
              </a:rPr>
              <a:t>L(M)=L(r)</a:t>
            </a:r>
            <a:r>
              <a:rPr lang="zh-CN" altLang="en-US" b="1" dirty="0"/>
              <a:t>，并且</a:t>
            </a:r>
            <a:r>
              <a:rPr lang="en-US" altLang="zh-CN" b="1" dirty="0">
                <a:solidFill>
                  <a:srgbClr val="FF3300"/>
                </a:solidFill>
              </a:rPr>
              <a:t>M</a:t>
            </a:r>
            <a:r>
              <a:rPr lang="zh-CN" altLang="en-US" b="1" dirty="0">
                <a:solidFill>
                  <a:srgbClr val="FF3300"/>
                </a:solidFill>
              </a:rPr>
              <a:t>只有一个终态，而且没有从该终态出发的箭弧</a:t>
            </a:r>
            <a:r>
              <a:rPr lang="zh-CN" altLang="en-US" b="1" dirty="0"/>
              <a:t>。</a:t>
            </a:r>
            <a:endParaRPr lang="zh-CN" altLang="en-US" b="1" dirty="0"/>
          </a:p>
          <a:p>
            <a:pPr eaLnBrk="1" hangingPunct="1">
              <a:buNone/>
            </a:pPr>
            <a:r>
              <a:rPr lang="zh-CN" altLang="en-US" b="1" dirty="0"/>
              <a:t>   下面使用关于</a:t>
            </a:r>
            <a:r>
              <a:rPr lang="en-US" altLang="zh-CN" b="1" dirty="0"/>
              <a:t>r</a:t>
            </a:r>
            <a:r>
              <a:rPr lang="zh-CN" altLang="en-US" b="1" dirty="0"/>
              <a:t>中运算符数目的归纳法证明上述结论。</a:t>
            </a:r>
            <a:endParaRPr lang="zh-CN" altLang="en-US" b="1" dirty="0"/>
          </a:p>
          <a:p>
            <a:pPr marL="533400" lvl="1" indent="-76200" eaLnBrk="1" hangingPunct="1">
              <a:buNone/>
            </a:pPr>
            <a:r>
              <a:rPr lang="en-US" altLang="zh-CN" b="1" dirty="0"/>
              <a:t>(1) </a:t>
            </a:r>
            <a:r>
              <a:rPr lang="zh-CN" altLang="en-US" b="1" dirty="0"/>
              <a:t>若</a:t>
            </a:r>
            <a:r>
              <a:rPr lang="en-US" altLang="zh-CN" b="1" dirty="0"/>
              <a:t>r</a:t>
            </a:r>
            <a:r>
              <a:rPr lang="zh-CN" altLang="en-US" b="1" dirty="0"/>
              <a:t>具有零个运算符，则</a:t>
            </a:r>
            <a:r>
              <a:rPr lang="en-US" altLang="zh-CN" b="1" dirty="0"/>
              <a:t>r=</a:t>
            </a:r>
            <a:r>
              <a:rPr lang="en-US" altLang="zh-CN" b="1" dirty="0">
                <a:sym typeface="Symbol" panose="05050102010706020507" pitchFamily="18" charset="2"/>
              </a:rPr>
              <a:t></a:t>
            </a:r>
            <a:r>
              <a:rPr lang="zh-CN" altLang="en-US" b="1" dirty="0"/>
              <a:t>或</a:t>
            </a:r>
            <a:r>
              <a:rPr lang="en-US" altLang="zh-CN" b="1" dirty="0"/>
              <a:t>r=</a:t>
            </a:r>
            <a:r>
              <a:rPr lang="en-US" altLang="zh-CN" b="1" dirty="0">
                <a:sym typeface="Symbol" panose="05050102010706020507" pitchFamily="18" charset="2"/>
              </a:rPr>
              <a:t></a:t>
            </a:r>
            <a:r>
              <a:rPr lang="zh-CN" altLang="en-US" b="1" dirty="0"/>
              <a:t>或</a:t>
            </a:r>
            <a:r>
              <a:rPr lang="en-US" altLang="zh-CN" b="1" dirty="0"/>
              <a:t>r=a</a:t>
            </a:r>
            <a:r>
              <a:rPr lang="zh-CN" altLang="en-US" b="1" dirty="0"/>
              <a:t>，其中</a:t>
            </a:r>
            <a:r>
              <a:rPr lang="en-US" altLang="zh-CN" b="1" dirty="0"/>
              <a:t>a</a:t>
            </a:r>
            <a:r>
              <a:rPr lang="en-US" altLang="zh-CN" b="1" dirty="0">
                <a:sym typeface="Symbol" panose="05050102010706020507" pitchFamily="18" charset="2"/>
              </a:rPr>
              <a:t></a:t>
            </a:r>
            <a:r>
              <a:rPr lang="zh-CN" altLang="en-US" b="1" dirty="0"/>
              <a:t>。此时下图所示的三个有限自动机显然符合上述要求。</a:t>
            </a:r>
            <a:endParaRPr lang="zh-CN" altLang="en-US" b="1" dirty="0"/>
          </a:p>
        </p:txBody>
      </p:sp>
      <p:grpSp>
        <p:nvGrpSpPr>
          <p:cNvPr id="2" name="Group 32"/>
          <p:cNvGrpSpPr/>
          <p:nvPr/>
        </p:nvGrpSpPr>
        <p:grpSpPr>
          <a:xfrm>
            <a:off x="1219200" y="5105400"/>
            <a:ext cx="1065213" cy="533400"/>
            <a:chOff x="768" y="3216"/>
            <a:chExt cx="671" cy="336"/>
          </a:xfrm>
        </p:grpSpPr>
        <p:sp>
          <p:nvSpPr>
            <p:cNvPr id="88068" name="Oval 5"/>
            <p:cNvSpPr/>
            <p:nvPr/>
          </p:nvSpPr>
          <p:spPr>
            <a:xfrm>
              <a:off x="1056" y="3216"/>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88069" name="AutoShape 20"/>
            <p:cNvSpPr/>
            <p:nvPr/>
          </p:nvSpPr>
          <p:spPr>
            <a:xfrm>
              <a:off x="768" y="3312"/>
              <a:ext cx="240" cy="192"/>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u="none" dirty="0">
                <a:solidFill>
                  <a:schemeClr val="tx1"/>
                </a:solidFill>
                <a:latin typeface="Verdana" panose="020B0604030504040204" pitchFamily="34" charset="0"/>
                <a:ea typeface="宋体" panose="02010600030101010101" pitchFamily="2" charset="-122"/>
              </a:endParaRPr>
            </a:p>
          </p:txBody>
        </p:sp>
      </p:grpSp>
      <p:grpSp>
        <p:nvGrpSpPr>
          <p:cNvPr id="3" name="Group 33"/>
          <p:cNvGrpSpPr/>
          <p:nvPr/>
        </p:nvGrpSpPr>
        <p:grpSpPr>
          <a:xfrm>
            <a:off x="3124200" y="5105400"/>
            <a:ext cx="1979613" cy="533400"/>
            <a:chOff x="1968" y="3216"/>
            <a:chExt cx="1247" cy="336"/>
          </a:xfrm>
        </p:grpSpPr>
        <p:sp>
          <p:nvSpPr>
            <p:cNvPr id="88071" name="Oval 4"/>
            <p:cNvSpPr/>
            <p:nvPr/>
          </p:nvSpPr>
          <p:spPr>
            <a:xfrm>
              <a:off x="2256"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0</a:t>
              </a:r>
              <a:endParaRPr lang="en-US" altLang="zh-CN" sz="2400" b="1" u="none" baseline="-25000" dirty="0">
                <a:solidFill>
                  <a:schemeClr val="tx1"/>
                </a:solidFill>
                <a:latin typeface="Times New Roman" panose="02020603050405020304" pitchFamily="18" charset="0"/>
              </a:endParaRPr>
            </a:p>
          </p:txBody>
        </p:sp>
        <p:sp>
          <p:nvSpPr>
            <p:cNvPr id="88072" name="AutoShape 26"/>
            <p:cNvSpPr/>
            <p:nvPr/>
          </p:nvSpPr>
          <p:spPr>
            <a:xfrm>
              <a:off x="1968" y="3312"/>
              <a:ext cx="240" cy="192"/>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u="none" dirty="0">
                <a:solidFill>
                  <a:schemeClr val="tx1"/>
                </a:solidFill>
                <a:latin typeface="Verdana" panose="020B0604030504040204" pitchFamily="34" charset="0"/>
                <a:ea typeface="宋体" panose="02010600030101010101" pitchFamily="2" charset="-122"/>
              </a:endParaRPr>
            </a:p>
          </p:txBody>
        </p:sp>
        <p:sp>
          <p:nvSpPr>
            <p:cNvPr id="88073" name="Oval 27"/>
            <p:cNvSpPr/>
            <p:nvPr/>
          </p:nvSpPr>
          <p:spPr>
            <a:xfrm>
              <a:off x="2832" y="3216"/>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f</a:t>
              </a:r>
              <a:endParaRPr lang="en-US" altLang="zh-CN" sz="2400" b="1" u="none" dirty="0">
                <a:solidFill>
                  <a:schemeClr val="tx1"/>
                </a:solidFill>
                <a:latin typeface="Times New Roman" panose="02020603050405020304" pitchFamily="18" charset="0"/>
              </a:endParaRPr>
            </a:p>
          </p:txBody>
        </p:sp>
      </p:grpSp>
      <p:grpSp>
        <p:nvGrpSpPr>
          <p:cNvPr id="4" name="Group 34"/>
          <p:cNvGrpSpPr/>
          <p:nvPr/>
        </p:nvGrpSpPr>
        <p:grpSpPr>
          <a:xfrm>
            <a:off x="6019800" y="4953000"/>
            <a:ext cx="2362200" cy="685800"/>
            <a:chOff x="3792" y="3120"/>
            <a:chExt cx="1488" cy="432"/>
          </a:xfrm>
        </p:grpSpPr>
        <p:sp>
          <p:nvSpPr>
            <p:cNvPr id="88075" name="Rectangle 9"/>
            <p:cNvSpPr/>
            <p:nvPr/>
          </p:nvSpPr>
          <p:spPr>
            <a:xfrm>
              <a:off x="4416" y="312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88076" name="Oval 28"/>
            <p:cNvSpPr/>
            <p:nvPr/>
          </p:nvSpPr>
          <p:spPr>
            <a:xfrm>
              <a:off x="4080"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0</a:t>
              </a:r>
              <a:endParaRPr lang="en-US" altLang="zh-CN" sz="2400" b="1" u="none" baseline="-25000" dirty="0">
                <a:solidFill>
                  <a:schemeClr val="tx1"/>
                </a:solidFill>
                <a:latin typeface="Times New Roman" panose="02020603050405020304" pitchFamily="18" charset="0"/>
              </a:endParaRPr>
            </a:p>
          </p:txBody>
        </p:sp>
        <p:sp>
          <p:nvSpPr>
            <p:cNvPr id="88077" name="AutoShape 29"/>
            <p:cNvSpPr/>
            <p:nvPr/>
          </p:nvSpPr>
          <p:spPr>
            <a:xfrm>
              <a:off x="3792" y="3312"/>
              <a:ext cx="240" cy="192"/>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u="none" dirty="0">
                <a:solidFill>
                  <a:schemeClr val="tx1"/>
                </a:solidFill>
                <a:latin typeface="Verdana" panose="020B0604030504040204" pitchFamily="34" charset="0"/>
                <a:ea typeface="宋体" panose="02010600030101010101" pitchFamily="2" charset="-122"/>
              </a:endParaRPr>
            </a:p>
          </p:txBody>
        </p:sp>
        <p:sp>
          <p:nvSpPr>
            <p:cNvPr id="88078" name="Oval 30"/>
            <p:cNvSpPr/>
            <p:nvPr/>
          </p:nvSpPr>
          <p:spPr>
            <a:xfrm>
              <a:off x="4897" y="3216"/>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f</a:t>
              </a:r>
              <a:endParaRPr lang="en-US" altLang="zh-CN" sz="2400" b="1" u="none" dirty="0">
                <a:solidFill>
                  <a:schemeClr val="tx1"/>
                </a:solidFill>
                <a:latin typeface="Times New Roman" panose="02020603050405020304" pitchFamily="18" charset="0"/>
              </a:endParaRPr>
            </a:p>
          </p:txBody>
        </p:sp>
        <p:sp>
          <p:nvSpPr>
            <p:cNvPr id="88079" name="Line 31"/>
            <p:cNvSpPr/>
            <p:nvPr/>
          </p:nvSpPr>
          <p:spPr>
            <a:xfrm>
              <a:off x="4464" y="3408"/>
              <a:ext cx="432" cy="1"/>
            </a:xfrm>
            <a:prstGeom prst="line">
              <a:avLst/>
            </a:prstGeom>
            <a:ln w="12700" cap="sq" cmpd="sng">
              <a:solidFill>
                <a:schemeClr val="tx1"/>
              </a:solidFill>
              <a:prstDash val="solid"/>
              <a:round/>
              <a:headEnd type="none" w="med" len="med"/>
              <a:tailEnd type="stealth" w="lg" len="lg"/>
            </a:ln>
          </p:spPr>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7282">
                                            <p:txEl>
                                              <p:charRg st="0" end="61"/>
                                            </p:txEl>
                                          </p:spTgt>
                                        </p:tgtEl>
                                        <p:attrNameLst>
                                          <p:attrName>style.visibility</p:attrName>
                                        </p:attrNameLst>
                                      </p:cBhvr>
                                      <p:to>
                                        <p:strVal val="visible"/>
                                      </p:to>
                                    </p:set>
                                    <p:animEffect transition="in" filter="blinds(vertical)">
                                      <p:cBhvr>
                                        <p:cTn id="7" dur="500"/>
                                        <p:tgtEl>
                                          <p:spTgt spid="97282">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7282">
                                            <p:txEl>
                                              <p:charRg st="61" end="89"/>
                                            </p:txEl>
                                          </p:spTgt>
                                        </p:tgtEl>
                                        <p:attrNameLst>
                                          <p:attrName>style.visibility</p:attrName>
                                        </p:attrNameLst>
                                      </p:cBhvr>
                                      <p:to>
                                        <p:strVal val="visible"/>
                                      </p:to>
                                    </p:set>
                                    <p:animEffect transition="in" filter="blinds(vertical)">
                                      <p:cBhvr>
                                        <p:cTn id="12" dur="500"/>
                                        <p:tgtEl>
                                          <p:spTgt spid="97282">
                                            <p:txEl>
                                              <p:charRg st="61"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97282">
                                            <p:txEl>
                                              <p:charRg st="89" end="146"/>
                                            </p:txEl>
                                          </p:spTgt>
                                        </p:tgtEl>
                                        <p:attrNameLst>
                                          <p:attrName>style.visibility</p:attrName>
                                        </p:attrNameLst>
                                      </p:cBhvr>
                                      <p:to>
                                        <p:strVal val="visible"/>
                                      </p:to>
                                    </p:set>
                                    <p:animEffect transition="in" filter="blinds(vertical)">
                                      <p:cBhvr>
                                        <p:cTn id="17" dur="500"/>
                                        <p:tgtEl>
                                          <p:spTgt spid="97282">
                                            <p:txEl>
                                              <p:charRg st="89" end="1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ldLvl="2"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0594" name="Rectangle 2"/>
          <p:cNvSpPr>
            <a:spLocks noGrp="1"/>
          </p:cNvSpPr>
          <p:nvPr>
            <p:ph idx="1"/>
          </p:nvPr>
        </p:nvSpPr>
        <p:spPr>
          <a:xfrm>
            <a:off x="609600" y="1125538"/>
            <a:ext cx="8077200" cy="4800600"/>
          </a:xfrm>
        </p:spPr>
        <p:txBody>
          <a:bodyPr vert="horz" wrap="square" lIns="91440" tIns="45720" rIns="91440" bIns="45720" anchor="t"/>
          <a:p>
            <a:pPr eaLnBrk="1" hangingPunct="1">
              <a:buNone/>
            </a:pPr>
            <a:r>
              <a:rPr lang="en-US" altLang="zh-CN" b="1" dirty="0"/>
              <a:t>(2) </a:t>
            </a:r>
            <a:r>
              <a:rPr lang="zh-CN" altLang="en-US" b="1" dirty="0"/>
              <a:t>假设结论对于少于</a:t>
            </a:r>
            <a:r>
              <a:rPr lang="en-US" altLang="zh-CN" b="1" dirty="0"/>
              <a:t>k(k</a:t>
            </a:r>
            <a:r>
              <a:rPr lang="en-US" altLang="zh-CN" b="1" dirty="0">
                <a:sym typeface="Symbol" panose="05050102010706020507" pitchFamily="18" charset="2"/>
              </a:rPr>
              <a:t></a:t>
            </a:r>
            <a:r>
              <a:rPr lang="en-US" altLang="zh-CN" b="1" dirty="0"/>
              <a:t>1)</a:t>
            </a:r>
            <a:r>
              <a:rPr lang="zh-CN" altLang="en-US" b="1" dirty="0"/>
              <a:t>个运算符的正规式成立。</a:t>
            </a:r>
            <a:endParaRPr lang="zh-CN" altLang="en-US" b="1" dirty="0"/>
          </a:p>
          <a:p>
            <a:pPr eaLnBrk="1" hangingPunct="1">
              <a:buNone/>
            </a:pPr>
            <a:r>
              <a:rPr lang="zh-CN" altLang="en-US" b="1" dirty="0"/>
              <a:t>   当</a:t>
            </a:r>
            <a:r>
              <a:rPr lang="en-US" altLang="zh-CN" b="1" dirty="0"/>
              <a:t>r</a:t>
            </a:r>
            <a:r>
              <a:rPr lang="zh-CN" altLang="en-US" b="1" dirty="0"/>
              <a:t>中含有</a:t>
            </a:r>
            <a:r>
              <a:rPr lang="en-US" altLang="zh-CN" b="1" dirty="0"/>
              <a:t>k</a:t>
            </a:r>
            <a:r>
              <a:rPr lang="zh-CN" altLang="en-US" b="1" dirty="0"/>
              <a:t>个运算符时，</a:t>
            </a:r>
            <a:r>
              <a:rPr lang="en-US" altLang="zh-CN" b="1" dirty="0"/>
              <a:t>r</a:t>
            </a:r>
            <a:r>
              <a:rPr lang="zh-CN" altLang="en-US" b="1" dirty="0"/>
              <a:t>有三种情形：</a:t>
            </a:r>
            <a:endParaRPr lang="zh-CN" altLang="en-US" b="1" dirty="0"/>
          </a:p>
          <a:p>
            <a:pPr marL="1054100" lvl="1" indent="-520700" eaLnBrk="1" hangingPunct="1">
              <a:buChar char="l"/>
            </a:pPr>
            <a:r>
              <a:rPr lang="zh-CN" altLang="en-US" b="1" dirty="0"/>
              <a:t>情形</a:t>
            </a:r>
            <a:r>
              <a:rPr lang="en-US" altLang="zh-CN" b="1" dirty="0"/>
              <a:t>1</a:t>
            </a:r>
            <a:r>
              <a:rPr lang="zh-CN" altLang="en-US" b="1" dirty="0"/>
              <a:t>：</a:t>
            </a:r>
            <a:r>
              <a:rPr lang="en-US" altLang="zh-CN" b="1" dirty="0"/>
              <a:t>r=r</a:t>
            </a:r>
            <a:r>
              <a:rPr lang="en-US" altLang="zh-CN" b="1" baseline="-25000" dirty="0"/>
              <a:t>1</a:t>
            </a:r>
            <a:r>
              <a:rPr lang="en-US" altLang="zh-CN" b="1" dirty="0"/>
              <a:t>|r</a:t>
            </a:r>
            <a:r>
              <a:rPr lang="en-US" altLang="zh-CN" b="1" baseline="-25000" dirty="0"/>
              <a:t>2</a:t>
            </a:r>
            <a:r>
              <a:rPr lang="zh-CN" altLang="en-US" b="1" dirty="0"/>
              <a:t>，</a:t>
            </a:r>
            <a:r>
              <a:rPr lang="en-US" altLang="zh-CN" b="1" dirty="0"/>
              <a:t>r</a:t>
            </a:r>
            <a:r>
              <a:rPr lang="en-US" altLang="zh-CN" b="1" baseline="-25000" dirty="0"/>
              <a:t>1</a:t>
            </a:r>
            <a:r>
              <a:rPr lang="en-US" altLang="zh-CN" b="1" dirty="0"/>
              <a:t>,r</a:t>
            </a:r>
            <a:r>
              <a:rPr lang="en-US" altLang="zh-CN" b="1" baseline="-25000" dirty="0"/>
              <a:t>2</a:t>
            </a:r>
            <a:r>
              <a:rPr lang="zh-CN" altLang="en-US" b="1" dirty="0"/>
              <a:t>中运算符个数少于</a:t>
            </a:r>
            <a:r>
              <a:rPr lang="en-US" altLang="zh-CN" b="1" dirty="0"/>
              <a:t>k</a:t>
            </a:r>
            <a:r>
              <a:rPr lang="zh-CN" altLang="en-US" b="1" dirty="0"/>
              <a:t>。从而，由归纳假设，对</a:t>
            </a:r>
            <a:r>
              <a:rPr lang="en-US" altLang="zh-CN" b="1" dirty="0"/>
              <a:t>r</a:t>
            </a:r>
            <a:r>
              <a:rPr lang="en-US" altLang="zh-CN" b="1" baseline="-25000" dirty="0"/>
              <a:t>i</a:t>
            </a:r>
            <a:r>
              <a:rPr lang="zh-CN" altLang="en-US" b="1" dirty="0"/>
              <a:t>存在</a:t>
            </a:r>
            <a:r>
              <a:rPr lang="en-US" altLang="zh-CN" b="1" dirty="0"/>
              <a:t>M</a:t>
            </a:r>
            <a:r>
              <a:rPr lang="en-US" altLang="zh-CN" b="1" baseline="-25000" dirty="0"/>
              <a:t>i</a:t>
            </a:r>
            <a:r>
              <a:rPr lang="en-US" altLang="zh-CN" b="1" dirty="0"/>
              <a:t>=&lt;S</a:t>
            </a:r>
            <a:r>
              <a:rPr lang="en-US" altLang="zh-CN" b="1" baseline="-25000" dirty="0"/>
              <a:t>i</a:t>
            </a:r>
            <a:r>
              <a:rPr lang="en-US" altLang="zh-CN" b="1" dirty="0"/>
              <a:t>,  </a:t>
            </a:r>
            <a:r>
              <a:rPr lang="en-US" altLang="zh-CN" b="1" dirty="0">
                <a:sym typeface="Symbol" panose="05050102010706020507" pitchFamily="18" charset="2"/>
              </a:rPr>
              <a:t></a:t>
            </a:r>
            <a:r>
              <a:rPr lang="en-US" altLang="zh-CN" b="1" baseline="-25000" dirty="0"/>
              <a:t>i</a:t>
            </a:r>
            <a:r>
              <a:rPr lang="en-US" altLang="zh-CN" b="1" dirty="0"/>
              <a:t>, </a:t>
            </a:r>
            <a:r>
              <a:rPr lang="en-US" altLang="zh-CN" b="1" dirty="0">
                <a:sym typeface="Symbol" panose="05050102010706020507" pitchFamily="18" charset="2"/>
              </a:rPr>
              <a:t></a:t>
            </a:r>
            <a:r>
              <a:rPr lang="en-US" altLang="zh-CN" b="1" baseline="-25000" dirty="0"/>
              <a:t>i</a:t>
            </a:r>
            <a:r>
              <a:rPr lang="en-US" altLang="zh-CN" b="1" dirty="0"/>
              <a:t>, q</a:t>
            </a:r>
            <a:r>
              <a:rPr lang="en-US" altLang="zh-CN" b="1" baseline="-25000" dirty="0"/>
              <a:t>i</a:t>
            </a:r>
            <a:r>
              <a:rPr lang="en-US" altLang="zh-CN" b="1" dirty="0"/>
              <a:t>, {f</a:t>
            </a:r>
            <a:r>
              <a:rPr lang="en-US" altLang="zh-CN" b="1" baseline="-25000" dirty="0"/>
              <a:t>i</a:t>
            </a:r>
            <a:r>
              <a:rPr lang="en-US" altLang="zh-CN" b="1" dirty="0"/>
              <a:t>}&gt;</a:t>
            </a:r>
            <a:r>
              <a:rPr lang="zh-CN" altLang="en-US" b="1" dirty="0"/>
              <a:t>，使得</a:t>
            </a:r>
            <a:r>
              <a:rPr lang="en-US" altLang="zh-CN" b="1" dirty="0"/>
              <a:t>L(M</a:t>
            </a:r>
            <a:r>
              <a:rPr lang="en-US" altLang="zh-CN" b="1" baseline="-25000" dirty="0"/>
              <a:t>i</a:t>
            </a:r>
            <a:r>
              <a:rPr lang="en-US" altLang="zh-CN" b="1" dirty="0"/>
              <a:t>)=L(r</a:t>
            </a:r>
            <a:r>
              <a:rPr lang="en-US" altLang="zh-CN" b="1" baseline="-25000" dirty="0"/>
              <a:t>i</a:t>
            </a:r>
            <a:r>
              <a:rPr lang="en-US" altLang="zh-CN" b="1" dirty="0"/>
              <a:t>)</a:t>
            </a:r>
            <a:r>
              <a:rPr lang="zh-CN" altLang="en-US" b="1" dirty="0"/>
              <a:t>，并且</a:t>
            </a:r>
            <a:r>
              <a:rPr lang="en-US" altLang="zh-CN" b="1" dirty="0"/>
              <a:t>M</a:t>
            </a:r>
            <a:r>
              <a:rPr lang="en-US" altLang="zh-CN" b="1" baseline="-25000" dirty="0"/>
              <a:t>i</a:t>
            </a:r>
            <a:r>
              <a:rPr lang="zh-CN" altLang="en-US" b="1" dirty="0"/>
              <a:t>没有从终态出发的箭弧（</a:t>
            </a:r>
            <a:r>
              <a:rPr lang="en-US" altLang="zh-CN" b="1" dirty="0"/>
              <a:t>i=1,2</a:t>
            </a:r>
            <a:r>
              <a:rPr lang="zh-CN" altLang="en-US" b="1" dirty="0"/>
              <a:t>）。不妨设</a:t>
            </a:r>
            <a:r>
              <a:rPr lang="en-US" altLang="zh-CN" b="1" dirty="0"/>
              <a:t>S</a:t>
            </a:r>
            <a:r>
              <a:rPr lang="en-US" altLang="zh-CN" b="1" baseline="-25000" dirty="0"/>
              <a:t>1</a:t>
            </a:r>
            <a:r>
              <a:rPr lang="en-US" altLang="zh-CN" b="1" dirty="0">
                <a:latin typeface="宋体" panose="02010600030101010101" pitchFamily="2" charset="-122"/>
              </a:rPr>
              <a:t>∩</a:t>
            </a:r>
            <a:r>
              <a:rPr lang="en-US" altLang="zh-CN" b="1" dirty="0"/>
              <a:t>S</a:t>
            </a:r>
            <a:r>
              <a:rPr lang="en-US" altLang="zh-CN" b="1" baseline="-25000" dirty="0"/>
              <a:t>2</a:t>
            </a:r>
            <a:r>
              <a:rPr lang="en-US" altLang="zh-CN" b="1" dirty="0"/>
              <a:t>=</a:t>
            </a:r>
            <a:r>
              <a:rPr lang="en-US" altLang="zh-CN" b="1" dirty="0">
                <a:sym typeface="Symbol" panose="05050102010706020507" pitchFamily="18" charset="2"/>
              </a:rPr>
              <a:t></a:t>
            </a:r>
            <a:r>
              <a:rPr lang="zh-CN" altLang="en-US" b="1" dirty="0"/>
              <a:t>，在</a:t>
            </a:r>
            <a:r>
              <a:rPr lang="en-US" altLang="zh-CN" b="1" dirty="0"/>
              <a:t>S</a:t>
            </a:r>
            <a:r>
              <a:rPr lang="en-US" altLang="zh-CN" b="1" baseline="-25000" dirty="0"/>
              <a:t>1 </a:t>
            </a:r>
            <a:r>
              <a:rPr lang="en-US" altLang="zh-CN" b="1" dirty="0">
                <a:latin typeface="宋体" panose="02010600030101010101" pitchFamily="2" charset="-122"/>
              </a:rPr>
              <a:t>∪</a:t>
            </a:r>
            <a:r>
              <a:rPr lang="en-US" altLang="zh-CN" b="1" dirty="0"/>
              <a:t>S</a:t>
            </a:r>
            <a:r>
              <a:rPr lang="en-US" altLang="zh-CN" b="1" baseline="-25000" dirty="0"/>
              <a:t>2</a:t>
            </a:r>
            <a:r>
              <a:rPr lang="zh-CN" altLang="en-US" b="1" dirty="0"/>
              <a:t>中加入两个新状态</a:t>
            </a:r>
            <a:r>
              <a:rPr lang="en-US" altLang="zh-CN" b="1" dirty="0"/>
              <a:t>q</a:t>
            </a:r>
            <a:r>
              <a:rPr lang="en-US" altLang="zh-CN" b="1" baseline="-25000" dirty="0"/>
              <a:t>0</a:t>
            </a:r>
            <a:r>
              <a:rPr lang="zh-CN" altLang="en-US" b="1" dirty="0"/>
              <a:t>，</a:t>
            </a:r>
            <a:r>
              <a:rPr lang="en-US" altLang="zh-CN" b="1" dirty="0"/>
              <a:t>f</a:t>
            </a:r>
            <a:r>
              <a:rPr lang="en-US" altLang="zh-CN" b="1" baseline="-25000" dirty="0"/>
              <a:t>0</a:t>
            </a:r>
            <a:r>
              <a:rPr lang="zh-CN" altLang="en-US" b="1" dirty="0"/>
              <a:t>。</a:t>
            </a:r>
            <a:endParaRPr lang="zh-CN" altLang="en-US"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0594">
                                            <p:txEl>
                                              <p:charRg st="0" end="30"/>
                                            </p:txEl>
                                          </p:spTgt>
                                        </p:tgtEl>
                                        <p:attrNameLst>
                                          <p:attrName>style.visibility</p:attrName>
                                        </p:attrNameLst>
                                      </p:cBhvr>
                                      <p:to>
                                        <p:strVal val="visible"/>
                                      </p:to>
                                    </p:set>
                                    <p:animEffect transition="in" filter="blinds(vertical)">
                                      <p:cBhvr>
                                        <p:cTn id="7" dur="500"/>
                                        <p:tgtEl>
                                          <p:spTgt spid="11059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10594">
                                            <p:txEl>
                                              <p:charRg st="30" end="53"/>
                                            </p:txEl>
                                          </p:spTgt>
                                        </p:tgtEl>
                                        <p:attrNameLst>
                                          <p:attrName>style.visibility</p:attrName>
                                        </p:attrNameLst>
                                      </p:cBhvr>
                                      <p:to>
                                        <p:strVal val="visible"/>
                                      </p:to>
                                    </p:set>
                                    <p:animEffect transition="in" filter="blinds(vertical)">
                                      <p:cBhvr>
                                        <p:cTn id="12" dur="500"/>
                                        <p:tgtEl>
                                          <p:spTgt spid="110594">
                                            <p:txEl>
                                              <p:charRg st="30"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0594">
                                            <p:txEl>
                                              <p:charRg st="53" end="190"/>
                                            </p:txEl>
                                          </p:spTgt>
                                        </p:tgtEl>
                                        <p:attrNameLst>
                                          <p:attrName>style.visibility</p:attrName>
                                        </p:attrNameLst>
                                      </p:cBhvr>
                                      <p:to>
                                        <p:strVal val="visible"/>
                                      </p:to>
                                    </p:set>
                                    <p:animEffect transition="in" filter="blinds(vertical)">
                                      <p:cBhvr>
                                        <p:cTn id="17" dur="500"/>
                                        <p:tgtEl>
                                          <p:spTgt spid="110594">
                                            <p:txEl>
                                              <p:charRg st="5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ldLvl="2"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1618" name="Rectangle 2"/>
          <p:cNvSpPr>
            <a:spLocks noGrp="1"/>
          </p:cNvSpPr>
          <p:nvPr>
            <p:ph idx="1"/>
          </p:nvPr>
        </p:nvSpPr>
        <p:spPr>
          <a:xfrm>
            <a:off x="228600" y="385763"/>
            <a:ext cx="8153400" cy="4267200"/>
          </a:xfrm>
        </p:spPr>
        <p:txBody>
          <a:bodyPr vert="horz" wrap="square" lIns="91440" tIns="45720" rIns="91440" bIns="45720" anchor="t"/>
          <a:p>
            <a:pPr eaLnBrk="1" hangingPunct="1">
              <a:lnSpc>
                <a:spcPct val="90000"/>
              </a:lnSpc>
              <a:buNone/>
            </a:pPr>
            <a:r>
              <a:rPr lang="en-US" altLang="zh-CN" b="1" dirty="0"/>
              <a:t>    </a:t>
            </a:r>
            <a:r>
              <a:rPr lang="zh-CN" altLang="en-US" b="1" dirty="0"/>
              <a:t>令</a:t>
            </a:r>
            <a:r>
              <a:rPr lang="en-US" altLang="zh-CN" b="1" dirty="0"/>
              <a:t>M=&lt;S</a:t>
            </a:r>
            <a:r>
              <a:rPr lang="en-US" altLang="zh-CN" b="1" baseline="-25000" dirty="0"/>
              <a:t>1</a:t>
            </a:r>
            <a:r>
              <a:rPr lang="en-US" altLang="zh-CN" b="1" dirty="0">
                <a:latin typeface="宋体" panose="02010600030101010101" pitchFamily="2" charset="-122"/>
              </a:rPr>
              <a:t>∪</a:t>
            </a:r>
            <a:r>
              <a:rPr lang="en-US" altLang="zh-CN" b="1" dirty="0"/>
              <a:t>S</a:t>
            </a:r>
            <a:r>
              <a:rPr lang="en-US" altLang="zh-CN" b="1" baseline="-25000" dirty="0"/>
              <a:t>2</a:t>
            </a:r>
            <a:r>
              <a:rPr lang="en-US" altLang="zh-CN" b="1" dirty="0">
                <a:latin typeface="宋体" panose="02010600030101010101" pitchFamily="2" charset="-122"/>
              </a:rPr>
              <a:t>∪</a:t>
            </a:r>
            <a:r>
              <a:rPr lang="en-US" altLang="zh-CN" b="1" dirty="0"/>
              <a:t>{q</a:t>
            </a:r>
            <a:r>
              <a:rPr lang="en-US" altLang="zh-CN" b="1" baseline="-25000" dirty="0"/>
              <a:t>0</a:t>
            </a:r>
            <a:r>
              <a:rPr lang="en-US" altLang="zh-CN" b="1" dirty="0"/>
              <a:t>,f</a:t>
            </a:r>
            <a:r>
              <a:rPr lang="en-US" altLang="zh-CN" b="1" baseline="-25000" dirty="0"/>
              <a:t>0</a:t>
            </a:r>
            <a:r>
              <a:rPr lang="en-US" altLang="zh-CN" b="1" dirty="0"/>
              <a:t>}, </a:t>
            </a:r>
            <a:r>
              <a:rPr lang="en-US" altLang="zh-CN" b="1" dirty="0">
                <a:sym typeface="Symbol" panose="05050102010706020507" pitchFamily="18" charset="2"/>
              </a:rPr>
              <a:t></a:t>
            </a:r>
            <a:r>
              <a:rPr lang="en-US" altLang="zh-CN" b="1" baseline="-25000" dirty="0"/>
              <a:t>1</a:t>
            </a:r>
            <a:r>
              <a:rPr lang="en-US" altLang="zh-CN" b="1" dirty="0">
                <a:latin typeface="宋体" panose="02010600030101010101" pitchFamily="2" charset="-122"/>
              </a:rPr>
              <a:t>∪</a:t>
            </a:r>
            <a:r>
              <a:rPr lang="en-US" altLang="zh-CN" b="1" dirty="0">
                <a:sym typeface="Symbol" panose="05050102010706020507" pitchFamily="18" charset="2"/>
              </a:rPr>
              <a:t></a:t>
            </a:r>
            <a:r>
              <a:rPr lang="en-US" altLang="zh-CN" b="1" baseline="-25000" dirty="0"/>
              <a:t>2</a:t>
            </a:r>
            <a:r>
              <a:rPr lang="en-US" altLang="zh-CN" b="1" dirty="0"/>
              <a:t>, </a:t>
            </a:r>
            <a:r>
              <a:rPr lang="en-US" altLang="zh-CN" b="1" dirty="0">
                <a:sym typeface="Symbol" panose="05050102010706020507" pitchFamily="18" charset="2"/>
              </a:rPr>
              <a:t></a:t>
            </a:r>
            <a:r>
              <a:rPr lang="en-US" altLang="zh-CN" b="1" dirty="0"/>
              <a:t>, q</a:t>
            </a:r>
            <a:r>
              <a:rPr lang="en-US" altLang="zh-CN" b="1" baseline="-25000" dirty="0"/>
              <a:t>0</a:t>
            </a:r>
            <a:r>
              <a:rPr lang="en-US" altLang="zh-CN" b="1" dirty="0"/>
              <a:t>, {f</a:t>
            </a:r>
            <a:r>
              <a:rPr lang="en-US" altLang="zh-CN" b="1" baseline="-25000" dirty="0"/>
              <a:t>0</a:t>
            </a:r>
            <a:r>
              <a:rPr lang="en-US" altLang="zh-CN" b="1" dirty="0"/>
              <a:t>}&gt;</a:t>
            </a:r>
            <a:r>
              <a:rPr lang="zh-CN" altLang="en-US" b="1" dirty="0"/>
              <a:t>，其中</a:t>
            </a:r>
            <a:r>
              <a:rPr lang="zh-CN" altLang="en-US" b="1" dirty="0">
                <a:sym typeface="Symbol" panose="05050102010706020507" pitchFamily="18" charset="2"/>
              </a:rPr>
              <a:t></a:t>
            </a:r>
            <a:r>
              <a:rPr lang="zh-CN" altLang="en-US" b="1" dirty="0"/>
              <a:t>定义如下：</a:t>
            </a:r>
            <a:endParaRPr lang="zh-CN" altLang="en-US" b="1" dirty="0"/>
          </a:p>
          <a:p>
            <a:pPr marL="673100" lvl="1" indent="-139700" eaLnBrk="1" hangingPunct="1">
              <a:lnSpc>
                <a:spcPct val="90000"/>
              </a:lnSpc>
              <a:buNone/>
            </a:pPr>
            <a:r>
              <a:rPr lang="en-US" altLang="zh-CN" b="1" dirty="0"/>
              <a:t>(a) </a:t>
            </a:r>
            <a:r>
              <a:rPr lang="en-US" altLang="zh-CN" b="1" dirty="0">
                <a:sym typeface="Symbol" panose="05050102010706020507" pitchFamily="18" charset="2"/>
              </a:rPr>
              <a:t></a:t>
            </a:r>
            <a:r>
              <a:rPr lang="en-US" altLang="zh-CN" b="1" dirty="0"/>
              <a:t>(q</a:t>
            </a:r>
            <a:r>
              <a:rPr lang="en-US" altLang="zh-CN" b="1" baseline="-25000" dirty="0"/>
              <a:t>0</a:t>
            </a:r>
            <a:r>
              <a:rPr lang="en-US" altLang="zh-CN" b="1" dirty="0"/>
              <a:t>, </a:t>
            </a:r>
            <a:r>
              <a:rPr lang="en-US" altLang="zh-CN" b="1" dirty="0">
                <a:sym typeface="Symbol" panose="05050102010706020507" pitchFamily="18" charset="2"/>
              </a:rPr>
              <a:t></a:t>
            </a:r>
            <a:r>
              <a:rPr lang="en-US" altLang="zh-CN" b="1" dirty="0"/>
              <a:t>)={q</a:t>
            </a:r>
            <a:r>
              <a:rPr lang="en-US" altLang="zh-CN" b="1" baseline="-25000" dirty="0"/>
              <a:t>1</a:t>
            </a:r>
            <a:r>
              <a:rPr lang="en-US" altLang="zh-CN" b="1" dirty="0"/>
              <a:t>,q</a:t>
            </a:r>
            <a:r>
              <a:rPr lang="en-US" altLang="zh-CN" b="1" baseline="-25000" dirty="0"/>
              <a:t>2</a:t>
            </a:r>
            <a:r>
              <a:rPr lang="en-US" altLang="zh-CN" b="1" dirty="0"/>
              <a:t>}</a:t>
            </a:r>
            <a:endParaRPr lang="en-US" altLang="zh-CN" b="1" dirty="0"/>
          </a:p>
          <a:p>
            <a:pPr marL="673100" lvl="1" indent="-139700" eaLnBrk="1" hangingPunct="1">
              <a:lnSpc>
                <a:spcPct val="90000"/>
              </a:lnSpc>
              <a:buNone/>
            </a:pPr>
            <a:r>
              <a:rPr lang="en-US" altLang="zh-CN" b="1" dirty="0"/>
              <a:t>(b) </a:t>
            </a:r>
            <a:r>
              <a:rPr lang="en-US" altLang="zh-CN" b="1" dirty="0">
                <a:sym typeface="Symbol" panose="05050102010706020507" pitchFamily="18" charset="2"/>
              </a:rPr>
              <a:t></a:t>
            </a:r>
            <a:r>
              <a:rPr lang="en-US" altLang="zh-CN" b="1" dirty="0"/>
              <a:t>(q,a)= </a:t>
            </a:r>
            <a:r>
              <a:rPr lang="en-US" altLang="zh-CN" b="1" dirty="0">
                <a:sym typeface="Symbol" panose="05050102010706020507" pitchFamily="18" charset="2"/>
              </a:rPr>
              <a:t></a:t>
            </a:r>
            <a:r>
              <a:rPr lang="en-US" altLang="zh-CN" b="1" baseline="-25000" dirty="0"/>
              <a:t>1</a:t>
            </a:r>
            <a:r>
              <a:rPr lang="en-US" altLang="zh-CN" b="1" dirty="0"/>
              <a:t>(q,a), </a:t>
            </a:r>
            <a:r>
              <a:rPr lang="zh-CN" altLang="en-US" b="1" dirty="0"/>
              <a:t>当</a:t>
            </a:r>
            <a:r>
              <a:rPr lang="en-US" altLang="zh-CN" b="1" dirty="0"/>
              <a:t>q</a:t>
            </a:r>
            <a:r>
              <a:rPr lang="en-US" altLang="zh-CN" b="1" dirty="0">
                <a:sym typeface="Symbol" panose="05050102010706020507" pitchFamily="18" charset="2"/>
              </a:rPr>
              <a:t></a:t>
            </a:r>
            <a:r>
              <a:rPr lang="en-US" altLang="zh-CN" b="1" dirty="0"/>
              <a:t>S</a:t>
            </a:r>
            <a:r>
              <a:rPr lang="en-US" altLang="zh-CN" b="1" baseline="-25000" dirty="0"/>
              <a:t>1</a:t>
            </a:r>
            <a:r>
              <a:rPr lang="en-US" altLang="zh-CN" b="1" dirty="0"/>
              <a:t>-{f</a:t>
            </a:r>
            <a:r>
              <a:rPr lang="en-US" altLang="zh-CN" b="1" baseline="-25000" dirty="0"/>
              <a:t>1</a:t>
            </a:r>
            <a:r>
              <a:rPr lang="en-US" altLang="zh-CN" b="1" dirty="0"/>
              <a:t>}, a</a:t>
            </a:r>
            <a:r>
              <a:rPr lang="en-US" altLang="zh-CN" b="1" dirty="0">
                <a:sym typeface="Symbol" panose="05050102010706020507" pitchFamily="18" charset="2"/>
              </a:rPr>
              <a:t></a:t>
            </a:r>
            <a:r>
              <a:rPr lang="en-US" altLang="zh-CN" b="1" baseline="-25000" dirty="0"/>
              <a:t>1</a:t>
            </a:r>
            <a:r>
              <a:rPr lang="en-US" altLang="zh-CN" b="1" dirty="0">
                <a:latin typeface="宋体" panose="02010600030101010101" pitchFamily="2" charset="-122"/>
              </a:rPr>
              <a:t>∪</a:t>
            </a:r>
            <a:r>
              <a:rPr lang="en-US" altLang="zh-CN" b="1" dirty="0"/>
              <a:t>{</a:t>
            </a:r>
            <a:r>
              <a:rPr lang="en-US" altLang="zh-CN" b="1" dirty="0">
                <a:sym typeface="Symbol" panose="05050102010706020507" pitchFamily="18" charset="2"/>
              </a:rPr>
              <a:t></a:t>
            </a:r>
            <a:r>
              <a:rPr lang="en-US" altLang="zh-CN" b="1" dirty="0"/>
              <a:t>}</a:t>
            </a:r>
            <a:endParaRPr lang="en-US" altLang="zh-CN" b="1" dirty="0"/>
          </a:p>
          <a:p>
            <a:pPr marL="673100" lvl="1" indent="-139700" eaLnBrk="1" hangingPunct="1">
              <a:lnSpc>
                <a:spcPct val="90000"/>
              </a:lnSpc>
              <a:buNone/>
            </a:pPr>
            <a:r>
              <a:rPr lang="en-US" altLang="zh-CN" b="1" dirty="0"/>
              <a:t>(c) </a:t>
            </a:r>
            <a:r>
              <a:rPr lang="en-US" altLang="zh-CN" b="1" dirty="0">
                <a:sym typeface="Symbol" panose="05050102010706020507" pitchFamily="18" charset="2"/>
              </a:rPr>
              <a:t></a:t>
            </a:r>
            <a:r>
              <a:rPr lang="en-US" altLang="zh-CN" b="1" dirty="0"/>
              <a:t>(q,a)= </a:t>
            </a:r>
            <a:r>
              <a:rPr lang="en-US" altLang="zh-CN" b="1" dirty="0">
                <a:sym typeface="Symbol" panose="05050102010706020507" pitchFamily="18" charset="2"/>
              </a:rPr>
              <a:t></a:t>
            </a:r>
            <a:r>
              <a:rPr lang="en-US" altLang="zh-CN" b="1" baseline="-25000" dirty="0"/>
              <a:t>2</a:t>
            </a:r>
            <a:r>
              <a:rPr lang="en-US" altLang="zh-CN" b="1" dirty="0"/>
              <a:t>(q,a), </a:t>
            </a:r>
            <a:r>
              <a:rPr lang="zh-CN" altLang="en-US" b="1" dirty="0"/>
              <a:t>当</a:t>
            </a:r>
            <a:r>
              <a:rPr lang="en-US" altLang="zh-CN" b="1" dirty="0"/>
              <a:t>q</a:t>
            </a:r>
            <a:r>
              <a:rPr lang="en-US" altLang="zh-CN" b="1" dirty="0">
                <a:sym typeface="Symbol" panose="05050102010706020507" pitchFamily="18" charset="2"/>
              </a:rPr>
              <a:t></a:t>
            </a:r>
            <a:r>
              <a:rPr lang="en-US" altLang="zh-CN" b="1" dirty="0"/>
              <a:t>S</a:t>
            </a:r>
            <a:r>
              <a:rPr lang="en-US" altLang="zh-CN" b="1" baseline="-25000" dirty="0"/>
              <a:t>2</a:t>
            </a:r>
            <a:r>
              <a:rPr lang="en-US" altLang="zh-CN" b="1" dirty="0"/>
              <a:t>-{f</a:t>
            </a:r>
            <a:r>
              <a:rPr lang="en-US" altLang="zh-CN" b="1" baseline="-25000" dirty="0"/>
              <a:t>2</a:t>
            </a:r>
            <a:r>
              <a:rPr lang="en-US" altLang="zh-CN" b="1" dirty="0"/>
              <a:t>}, a</a:t>
            </a:r>
            <a:r>
              <a:rPr lang="en-US" altLang="zh-CN" b="1" dirty="0">
                <a:sym typeface="Symbol" panose="05050102010706020507" pitchFamily="18" charset="2"/>
              </a:rPr>
              <a:t></a:t>
            </a:r>
            <a:r>
              <a:rPr lang="en-US" altLang="zh-CN" b="1" baseline="-25000" dirty="0"/>
              <a:t>2</a:t>
            </a:r>
            <a:r>
              <a:rPr lang="en-US" altLang="zh-CN" b="1" dirty="0">
                <a:latin typeface="宋体" panose="02010600030101010101" pitchFamily="2" charset="-122"/>
              </a:rPr>
              <a:t>∪</a:t>
            </a:r>
            <a:r>
              <a:rPr lang="en-US" altLang="zh-CN" b="1" dirty="0"/>
              <a:t>{</a:t>
            </a:r>
            <a:r>
              <a:rPr lang="en-US" altLang="zh-CN" b="1" dirty="0">
                <a:sym typeface="Symbol" panose="05050102010706020507" pitchFamily="18" charset="2"/>
              </a:rPr>
              <a:t></a:t>
            </a:r>
            <a:r>
              <a:rPr lang="en-US" altLang="zh-CN" b="1" dirty="0"/>
              <a:t>}</a:t>
            </a:r>
            <a:endParaRPr lang="en-US" altLang="zh-CN" b="1" dirty="0"/>
          </a:p>
          <a:p>
            <a:pPr marL="673100" lvl="1" indent="-139700" eaLnBrk="1" hangingPunct="1">
              <a:lnSpc>
                <a:spcPct val="90000"/>
              </a:lnSpc>
              <a:buNone/>
            </a:pPr>
            <a:r>
              <a:rPr lang="en-US" altLang="zh-CN" b="1" dirty="0"/>
              <a:t>(d) </a:t>
            </a:r>
            <a:r>
              <a:rPr lang="en-US" altLang="zh-CN" b="1" dirty="0">
                <a:sym typeface="Symbol" panose="05050102010706020507" pitchFamily="18" charset="2"/>
              </a:rPr>
              <a:t></a:t>
            </a:r>
            <a:r>
              <a:rPr lang="en-US" altLang="zh-CN" b="1" dirty="0"/>
              <a:t>(f</a:t>
            </a:r>
            <a:r>
              <a:rPr lang="en-US" altLang="zh-CN" b="1" baseline="-25000" dirty="0"/>
              <a:t>1</a:t>
            </a:r>
            <a:r>
              <a:rPr lang="en-US" altLang="zh-CN" b="1" dirty="0"/>
              <a:t>,</a:t>
            </a:r>
            <a:r>
              <a:rPr lang="en-US" altLang="zh-CN" b="1" dirty="0">
                <a:sym typeface="Symbol" panose="05050102010706020507" pitchFamily="18" charset="2"/>
              </a:rPr>
              <a:t></a:t>
            </a:r>
            <a:r>
              <a:rPr lang="en-US" altLang="zh-CN" b="1" dirty="0"/>
              <a:t>)=</a:t>
            </a:r>
            <a:r>
              <a:rPr lang="en-US" altLang="zh-CN" b="1" dirty="0">
                <a:sym typeface="Symbol" panose="05050102010706020507" pitchFamily="18" charset="2"/>
              </a:rPr>
              <a:t></a:t>
            </a:r>
            <a:r>
              <a:rPr lang="en-US" altLang="zh-CN" b="1" dirty="0"/>
              <a:t>(f</a:t>
            </a:r>
            <a:r>
              <a:rPr lang="en-US" altLang="zh-CN" b="1" baseline="-25000" dirty="0"/>
              <a:t>2</a:t>
            </a:r>
            <a:r>
              <a:rPr lang="en-US" altLang="zh-CN" b="1" dirty="0"/>
              <a:t>,</a:t>
            </a:r>
            <a:r>
              <a:rPr lang="en-US" altLang="zh-CN" b="1" dirty="0">
                <a:sym typeface="Symbol" panose="05050102010706020507" pitchFamily="18" charset="2"/>
              </a:rPr>
              <a:t></a:t>
            </a:r>
            <a:r>
              <a:rPr lang="en-US" altLang="zh-CN" b="1" dirty="0"/>
              <a:t>)={f</a:t>
            </a:r>
            <a:r>
              <a:rPr lang="en-US" altLang="zh-CN" b="1" baseline="-25000" dirty="0"/>
              <a:t>0</a:t>
            </a:r>
            <a:r>
              <a:rPr lang="en-US" altLang="zh-CN" b="1" dirty="0"/>
              <a:t>}</a:t>
            </a:r>
            <a:r>
              <a:rPr lang="zh-CN" altLang="en-US" b="1" dirty="0"/>
              <a:t>。</a:t>
            </a:r>
            <a:endParaRPr lang="zh-CN" altLang="en-US" b="1" dirty="0"/>
          </a:p>
          <a:p>
            <a:pPr marL="673100" lvl="1" indent="-139700" eaLnBrk="1" hangingPunct="1">
              <a:lnSpc>
                <a:spcPct val="90000"/>
              </a:lnSpc>
              <a:buNone/>
            </a:pPr>
            <a:endParaRPr lang="zh-CN" altLang="en-US" b="1" dirty="0"/>
          </a:p>
          <a:p>
            <a:pPr eaLnBrk="1" hangingPunct="1">
              <a:lnSpc>
                <a:spcPct val="90000"/>
              </a:lnSpc>
              <a:buNone/>
            </a:pPr>
            <a:r>
              <a:rPr lang="zh-CN" altLang="en-US" b="1" dirty="0"/>
              <a:t>   </a:t>
            </a:r>
            <a:r>
              <a:rPr lang="en-US" altLang="zh-CN" b="1" dirty="0"/>
              <a:t>M</a:t>
            </a:r>
            <a:r>
              <a:rPr lang="zh-CN" altLang="en-US" b="1" dirty="0"/>
              <a:t>的状态转换如右图所示。</a:t>
            </a:r>
            <a:endParaRPr lang="zh-CN" altLang="en-US" b="1" dirty="0"/>
          </a:p>
          <a:p>
            <a:pPr eaLnBrk="1" hangingPunct="1">
              <a:lnSpc>
                <a:spcPct val="90000"/>
              </a:lnSpc>
              <a:spcBef>
                <a:spcPct val="0"/>
              </a:spcBef>
              <a:buNone/>
            </a:pPr>
            <a:r>
              <a:rPr lang="zh-CN" altLang="en-US" b="1" dirty="0"/>
              <a:t>    </a:t>
            </a:r>
            <a:r>
              <a:rPr lang="en-US" altLang="zh-CN" b="1" dirty="0"/>
              <a:t>L(M)=L(M</a:t>
            </a:r>
            <a:r>
              <a:rPr lang="en-US" altLang="zh-CN" b="1" baseline="-25000" dirty="0"/>
              <a:t>1</a:t>
            </a:r>
            <a:r>
              <a:rPr lang="en-US" altLang="zh-CN" b="1" dirty="0"/>
              <a:t>)</a:t>
            </a:r>
            <a:r>
              <a:rPr lang="en-US" altLang="zh-CN" b="1" dirty="0">
                <a:latin typeface="宋体" panose="02010600030101010101" pitchFamily="2" charset="-122"/>
              </a:rPr>
              <a:t>∪</a:t>
            </a:r>
            <a:r>
              <a:rPr lang="en-US" altLang="zh-CN" b="1" dirty="0"/>
              <a:t>L(M</a:t>
            </a:r>
            <a:r>
              <a:rPr lang="en-US" altLang="zh-CN" b="1" baseline="-25000" dirty="0"/>
              <a:t>2</a:t>
            </a:r>
            <a:r>
              <a:rPr lang="en-US" altLang="zh-CN" b="1" dirty="0"/>
              <a:t>)</a:t>
            </a:r>
            <a:endParaRPr lang="en-US" altLang="zh-CN" b="1" dirty="0"/>
          </a:p>
          <a:p>
            <a:pPr eaLnBrk="1" hangingPunct="1">
              <a:lnSpc>
                <a:spcPct val="90000"/>
              </a:lnSpc>
              <a:spcBef>
                <a:spcPct val="0"/>
              </a:spcBef>
              <a:buNone/>
            </a:pPr>
            <a:r>
              <a:rPr lang="en-US" altLang="zh-CN" b="1" dirty="0"/>
              <a:t>             =L(r</a:t>
            </a:r>
            <a:r>
              <a:rPr lang="en-US" altLang="zh-CN" b="1" baseline="-25000" dirty="0"/>
              <a:t>1</a:t>
            </a:r>
            <a:r>
              <a:rPr lang="en-US" altLang="zh-CN" b="1" dirty="0"/>
              <a:t>)</a:t>
            </a:r>
            <a:r>
              <a:rPr lang="en-US" altLang="zh-CN" b="1" dirty="0">
                <a:latin typeface="宋体" panose="02010600030101010101" pitchFamily="2" charset="-122"/>
              </a:rPr>
              <a:t>∪</a:t>
            </a:r>
            <a:r>
              <a:rPr lang="en-US" altLang="zh-CN" b="1" dirty="0"/>
              <a:t>L(r</a:t>
            </a:r>
            <a:r>
              <a:rPr lang="en-US" altLang="zh-CN" b="1" baseline="-25000" dirty="0"/>
              <a:t>2</a:t>
            </a:r>
            <a:r>
              <a:rPr lang="en-US" altLang="zh-CN" b="1" dirty="0"/>
              <a:t>)=L(r)</a:t>
            </a:r>
            <a:endParaRPr lang="en-US" altLang="zh-CN" b="1" dirty="0"/>
          </a:p>
        </p:txBody>
      </p:sp>
      <p:sp>
        <p:nvSpPr>
          <p:cNvPr id="111643" name="Rectangle 27"/>
          <p:cNvSpPr/>
          <p:nvPr/>
        </p:nvSpPr>
        <p:spPr>
          <a:xfrm>
            <a:off x="5486400" y="3665538"/>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1644" name="Oval 28"/>
          <p:cNvSpPr/>
          <p:nvPr/>
        </p:nvSpPr>
        <p:spPr>
          <a:xfrm>
            <a:off x="5867400" y="4351338"/>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0</a:t>
            </a:r>
            <a:endParaRPr lang="en-US" altLang="zh-CN" sz="2400" b="1" u="none" baseline="-25000" dirty="0">
              <a:solidFill>
                <a:schemeClr val="tx1"/>
              </a:solidFill>
              <a:latin typeface="Times New Roman" panose="02020603050405020304" pitchFamily="18" charset="0"/>
            </a:endParaRPr>
          </a:p>
        </p:txBody>
      </p:sp>
      <p:sp>
        <p:nvSpPr>
          <p:cNvPr id="111645" name="AutoShape 29"/>
          <p:cNvSpPr/>
          <p:nvPr/>
        </p:nvSpPr>
        <p:spPr>
          <a:xfrm>
            <a:off x="5486400" y="4503738"/>
            <a:ext cx="381000" cy="304800"/>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u="none" dirty="0">
              <a:solidFill>
                <a:schemeClr val="tx1"/>
              </a:solidFill>
              <a:latin typeface="Verdana" panose="020B0604030504040204" pitchFamily="34" charset="0"/>
              <a:ea typeface="宋体" panose="02010600030101010101" pitchFamily="2" charset="-122"/>
            </a:endParaRPr>
          </a:p>
        </p:txBody>
      </p:sp>
      <p:sp>
        <p:nvSpPr>
          <p:cNvPr id="111646" name="Oval 30"/>
          <p:cNvSpPr/>
          <p:nvPr/>
        </p:nvSpPr>
        <p:spPr>
          <a:xfrm>
            <a:off x="8078788" y="4427538"/>
            <a:ext cx="608012" cy="533400"/>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f</a:t>
            </a:r>
            <a:r>
              <a:rPr lang="en-US" altLang="zh-CN" sz="2400" b="1" u="none" baseline="-25000"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grpSp>
        <p:nvGrpSpPr>
          <p:cNvPr id="2" name="Group 50"/>
          <p:cNvGrpSpPr/>
          <p:nvPr/>
        </p:nvGrpSpPr>
        <p:grpSpPr>
          <a:xfrm>
            <a:off x="6400800" y="3284538"/>
            <a:ext cx="1905000" cy="685800"/>
            <a:chOff x="4032" y="2400"/>
            <a:chExt cx="1200" cy="432"/>
          </a:xfrm>
        </p:grpSpPr>
        <p:sp>
          <p:nvSpPr>
            <p:cNvPr id="90120" name="AutoShape 32"/>
            <p:cNvSpPr/>
            <p:nvPr/>
          </p:nvSpPr>
          <p:spPr>
            <a:xfrm>
              <a:off x="4032" y="2400"/>
              <a:ext cx="1200" cy="432"/>
            </a:xfrm>
            <a:prstGeom prst="roundRect">
              <a:avLst>
                <a:gd name="adj" fmla="val 16667"/>
              </a:avLst>
            </a:prstGeom>
            <a:noFill/>
            <a:ln w="19050"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M</a:t>
              </a:r>
              <a:r>
                <a:rPr lang="en-US" altLang="zh-CN" sz="24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0121" name="Oval 33"/>
            <p:cNvSpPr/>
            <p:nvPr/>
          </p:nvSpPr>
          <p:spPr>
            <a:xfrm>
              <a:off x="4080" y="244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1</a:t>
              </a:r>
              <a:endParaRPr lang="en-US" altLang="zh-CN" sz="2400" b="1" u="none" baseline="-25000" dirty="0">
                <a:solidFill>
                  <a:schemeClr val="tx1"/>
                </a:solidFill>
                <a:latin typeface="Times New Roman" panose="02020603050405020304" pitchFamily="18" charset="0"/>
              </a:endParaRPr>
            </a:p>
          </p:txBody>
        </p:sp>
        <p:sp>
          <p:nvSpPr>
            <p:cNvPr id="90122" name="Oval 34"/>
            <p:cNvSpPr/>
            <p:nvPr/>
          </p:nvSpPr>
          <p:spPr>
            <a:xfrm>
              <a:off x="4752" y="2448"/>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f</a:t>
              </a:r>
              <a:r>
                <a:rPr lang="en-US" altLang="zh-CN" sz="24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grpSp>
      <p:grpSp>
        <p:nvGrpSpPr>
          <p:cNvPr id="3" name="Group 51"/>
          <p:cNvGrpSpPr/>
          <p:nvPr/>
        </p:nvGrpSpPr>
        <p:grpSpPr>
          <a:xfrm>
            <a:off x="6400800" y="5265738"/>
            <a:ext cx="1905000" cy="685800"/>
            <a:chOff x="4032" y="3648"/>
            <a:chExt cx="1200" cy="432"/>
          </a:xfrm>
        </p:grpSpPr>
        <p:sp>
          <p:nvSpPr>
            <p:cNvPr id="90124" name="AutoShape 35"/>
            <p:cNvSpPr/>
            <p:nvPr/>
          </p:nvSpPr>
          <p:spPr>
            <a:xfrm>
              <a:off x="4032" y="3648"/>
              <a:ext cx="1200" cy="432"/>
            </a:xfrm>
            <a:prstGeom prst="roundRect">
              <a:avLst>
                <a:gd name="adj" fmla="val 16667"/>
              </a:avLst>
            </a:prstGeom>
            <a:noFill/>
            <a:ln w="19050"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M</a:t>
              </a:r>
              <a:r>
                <a:rPr lang="en-US" altLang="zh-CN" sz="2400" b="1" u="none" baseline="-25000" dirty="0">
                  <a:solidFill>
                    <a:schemeClr val="tx1"/>
                  </a:solidFill>
                  <a:latin typeface="Times New Roman" panose="02020603050405020304" pitchFamily="18" charset="0"/>
                </a:rPr>
                <a:t>2</a:t>
              </a:r>
              <a:endParaRPr lang="en-US" altLang="zh-CN" sz="2400" u="none" dirty="0">
                <a:solidFill>
                  <a:schemeClr val="tx1"/>
                </a:solidFill>
                <a:latin typeface="Times New Roman" panose="02020603050405020304" pitchFamily="18" charset="0"/>
              </a:endParaRPr>
            </a:p>
          </p:txBody>
        </p:sp>
        <p:sp>
          <p:nvSpPr>
            <p:cNvPr id="90125" name="Oval 36"/>
            <p:cNvSpPr/>
            <p:nvPr/>
          </p:nvSpPr>
          <p:spPr>
            <a:xfrm>
              <a:off x="4080" y="369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2</a:t>
              </a:r>
              <a:endParaRPr lang="en-US" altLang="zh-CN" sz="2400" b="1" u="none" baseline="-25000" dirty="0">
                <a:solidFill>
                  <a:schemeClr val="tx1"/>
                </a:solidFill>
                <a:latin typeface="Times New Roman" panose="02020603050405020304" pitchFamily="18" charset="0"/>
              </a:endParaRPr>
            </a:p>
          </p:txBody>
        </p:sp>
        <p:sp>
          <p:nvSpPr>
            <p:cNvPr id="90126" name="Oval 37"/>
            <p:cNvSpPr/>
            <p:nvPr/>
          </p:nvSpPr>
          <p:spPr>
            <a:xfrm>
              <a:off x="4752" y="3696"/>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f</a:t>
              </a:r>
              <a:r>
                <a:rPr lang="en-US" altLang="zh-CN" sz="24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grpSp>
      <p:sp>
        <p:nvSpPr>
          <p:cNvPr id="111655" name="Freeform 39"/>
          <p:cNvSpPr/>
          <p:nvPr/>
        </p:nvSpPr>
        <p:spPr>
          <a:xfrm>
            <a:off x="6134100" y="3589338"/>
            <a:ext cx="266700" cy="762000"/>
          </a:xfrm>
          <a:custGeom>
            <a:avLst/>
            <a:gdLst/>
            <a:ahLst/>
            <a:cxnLst>
              <a:cxn ang="0">
                <a:pos x="2147483647" y="2147483647"/>
              </a:cxn>
              <a:cxn ang="0">
                <a:pos x="2147483647" y="2147483647"/>
              </a:cxn>
              <a:cxn ang="0">
                <a:pos x="2147483647" y="0"/>
              </a:cxn>
            </a:cxnLst>
            <a:pathLst>
              <a:path w="168" h="480">
                <a:moveTo>
                  <a:pt x="24" y="480"/>
                </a:moveTo>
                <a:cubicBezTo>
                  <a:pt x="12" y="328"/>
                  <a:pt x="0" y="176"/>
                  <a:pt x="24" y="96"/>
                </a:cubicBezTo>
                <a:cubicBezTo>
                  <a:pt x="48" y="16"/>
                  <a:pt x="108" y="8"/>
                  <a:pt x="168"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11656" name="Freeform 40"/>
          <p:cNvSpPr/>
          <p:nvPr/>
        </p:nvSpPr>
        <p:spPr>
          <a:xfrm>
            <a:off x="6134100" y="4884738"/>
            <a:ext cx="266700" cy="635000"/>
          </a:xfrm>
          <a:custGeom>
            <a:avLst/>
            <a:gdLst/>
            <a:ahLst/>
            <a:cxnLst>
              <a:cxn ang="0">
                <a:pos x="2147483647" y="0"/>
              </a:cxn>
              <a:cxn ang="0">
                <a:pos x="2147483647" y="2147483647"/>
              </a:cxn>
              <a:cxn ang="0">
                <a:pos x="2147483647" y="2147483647"/>
              </a:cxn>
            </a:cxnLst>
            <a:pathLst>
              <a:path w="168" h="400">
                <a:moveTo>
                  <a:pt x="24" y="0"/>
                </a:moveTo>
                <a:cubicBezTo>
                  <a:pt x="12" y="136"/>
                  <a:pt x="0" y="272"/>
                  <a:pt x="24" y="336"/>
                </a:cubicBezTo>
                <a:cubicBezTo>
                  <a:pt x="48" y="400"/>
                  <a:pt x="108" y="392"/>
                  <a:pt x="168" y="38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11658" name="Freeform 42"/>
          <p:cNvSpPr/>
          <p:nvPr/>
        </p:nvSpPr>
        <p:spPr>
          <a:xfrm>
            <a:off x="8305800" y="3513138"/>
            <a:ext cx="228600" cy="914400"/>
          </a:xfrm>
          <a:custGeom>
            <a:avLst/>
            <a:gdLst/>
            <a:ahLst/>
            <a:cxnLst>
              <a:cxn ang="0">
                <a:pos x="0" y="2147483647"/>
              </a:cxn>
              <a:cxn ang="0">
                <a:pos x="2147483647" y="2147483647"/>
              </a:cxn>
              <a:cxn ang="0">
                <a:pos x="2147483647" y="2147483647"/>
              </a:cxn>
              <a:cxn ang="0">
                <a:pos x="2147483647" y="2147483647"/>
              </a:cxn>
            </a:cxnLst>
            <a:pathLst>
              <a:path w="152" h="624">
                <a:moveTo>
                  <a:pt x="0" y="48"/>
                </a:moveTo>
                <a:cubicBezTo>
                  <a:pt x="36" y="44"/>
                  <a:pt x="72" y="40"/>
                  <a:pt x="96" y="48"/>
                </a:cubicBezTo>
                <a:cubicBezTo>
                  <a:pt x="120" y="56"/>
                  <a:pt x="136" y="0"/>
                  <a:pt x="144" y="96"/>
                </a:cubicBezTo>
                <a:cubicBezTo>
                  <a:pt x="152" y="192"/>
                  <a:pt x="148" y="408"/>
                  <a:pt x="144" y="624"/>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11660" name="Freeform 44"/>
          <p:cNvSpPr/>
          <p:nvPr/>
        </p:nvSpPr>
        <p:spPr>
          <a:xfrm>
            <a:off x="8305800" y="4884738"/>
            <a:ext cx="228600" cy="762000"/>
          </a:xfrm>
          <a:custGeom>
            <a:avLst/>
            <a:gdLst/>
            <a:ahLst/>
            <a:cxnLst>
              <a:cxn ang="0">
                <a:pos x="0" y="2147483647"/>
              </a:cxn>
              <a:cxn ang="0">
                <a:pos x="2147483647" y="2147483647"/>
              </a:cxn>
              <a:cxn ang="0">
                <a:pos x="2147483647" y="2147483647"/>
              </a:cxn>
              <a:cxn ang="0">
                <a:pos x="2147483647" y="2147483647"/>
              </a:cxn>
              <a:cxn ang="0">
                <a:pos x="2147483647" y="0"/>
              </a:cxn>
            </a:cxnLst>
            <a:pathLst>
              <a:path w="200" h="400">
                <a:moveTo>
                  <a:pt x="0" y="384"/>
                </a:moveTo>
                <a:cubicBezTo>
                  <a:pt x="36" y="384"/>
                  <a:pt x="72" y="384"/>
                  <a:pt x="96" y="384"/>
                </a:cubicBezTo>
                <a:cubicBezTo>
                  <a:pt x="120" y="384"/>
                  <a:pt x="128" y="392"/>
                  <a:pt x="144" y="384"/>
                </a:cubicBezTo>
                <a:cubicBezTo>
                  <a:pt x="160" y="376"/>
                  <a:pt x="184" y="400"/>
                  <a:pt x="192" y="336"/>
                </a:cubicBezTo>
                <a:cubicBezTo>
                  <a:pt x="200" y="272"/>
                  <a:pt x="196" y="136"/>
                  <a:pt x="192"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11661" name="Rectangle 45"/>
          <p:cNvSpPr/>
          <p:nvPr/>
        </p:nvSpPr>
        <p:spPr>
          <a:xfrm>
            <a:off x="5486400" y="4960938"/>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1662" name="Rectangle 46"/>
          <p:cNvSpPr/>
          <p:nvPr/>
        </p:nvSpPr>
        <p:spPr>
          <a:xfrm>
            <a:off x="8305800" y="3589338"/>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1663" name="Rectangle 47"/>
          <p:cNvSpPr/>
          <p:nvPr/>
        </p:nvSpPr>
        <p:spPr>
          <a:xfrm>
            <a:off x="8305800" y="5037138"/>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11618">
                                            <p:txEl>
                                              <p:charRg st="0" end="52"/>
                                            </p:txEl>
                                          </p:spTgt>
                                        </p:tgtEl>
                                        <p:attrNameLst>
                                          <p:attrName>style.visibility</p:attrName>
                                        </p:attrNameLst>
                                      </p:cBhvr>
                                      <p:to>
                                        <p:strVal val="visible"/>
                                      </p:to>
                                    </p:set>
                                    <p:animEffect transition="in" filter="blinds(vertical)">
                                      <p:cBhvr>
                                        <p:cTn id="19" dur="500"/>
                                        <p:tgtEl>
                                          <p:spTgt spid="111618">
                                            <p:txEl>
                                              <p:charRg st="0" end="5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1618">
                                            <p:txEl>
                                              <p:charRg st="52" end="73"/>
                                            </p:txEl>
                                          </p:spTgt>
                                        </p:tgtEl>
                                        <p:attrNameLst>
                                          <p:attrName>style.visibility</p:attrName>
                                        </p:attrNameLst>
                                      </p:cBhvr>
                                      <p:to>
                                        <p:strVal val="visible"/>
                                      </p:to>
                                    </p:set>
                                    <p:animEffect transition="in" filter="blinds(vertical)">
                                      <p:cBhvr>
                                        <p:cTn id="24" dur="500"/>
                                        <p:tgtEl>
                                          <p:spTgt spid="111618">
                                            <p:txEl>
                                              <p:charRg st="52" end="7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1655"/>
                                        </p:tgtEl>
                                        <p:attrNameLst>
                                          <p:attrName>style.visibility</p:attrName>
                                        </p:attrNameLst>
                                      </p:cBhvr>
                                      <p:to>
                                        <p:strVal val="visible"/>
                                      </p:to>
                                    </p:set>
                                    <p:animEffect transition="in" filter="wipe(down)">
                                      <p:cBhvr>
                                        <p:cTn id="29" dur="500"/>
                                        <p:tgtEl>
                                          <p:spTgt spid="11165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1643"/>
                                        </p:tgtEl>
                                        <p:attrNameLst>
                                          <p:attrName>style.visibility</p:attrName>
                                        </p:attrNameLst>
                                      </p:cBhvr>
                                      <p:to>
                                        <p:strVal val="visible"/>
                                      </p:to>
                                    </p:set>
                                    <p:animEffect transition="in" filter="wipe(down)">
                                      <p:cBhvr>
                                        <p:cTn id="32" dur="500"/>
                                        <p:tgtEl>
                                          <p:spTgt spid="111643"/>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11661"/>
                                        </p:tgtEl>
                                        <p:attrNameLst>
                                          <p:attrName>style.visibility</p:attrName>
                                        </p:attrNameLst>
                                      </p:cBhvr>
                                      <p:to>
                                        <p:strVal val="visible"/>
                                      </p:to>
                                    </p:set>
                                    <p:animEffect transition="in" filter="wipe(up)">
                                      <p:cBhvr>
                                        <p:cTn id="36" dur="500"/>
                                        <p:tgtEl>
                                          <p:spTgt spid="111661"/>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11656"/>
                                        </p:tgtEl>
                                        <p:attrNameLst>
                                          <p:attrName>style.visibility</p:attrName>
                                        </p:attrNameLst>
                                      </p:cBhvr>
                                      <p:to>
                                        <p:strVal val="visible"/>
                                      </p:to>
                                    </p:set>
                                    <p:animEffect transition="in" filter="wipe(up)">
                                      <p:cBhvr>
                                        <p:cTn id="39" dur="500"/>
                                        <p:tgtEl>
                                          <p:spTgt spid="11165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111618">
                                            <p:txEl>
                                              <p:charRg st="73" end="115"/>
                                            </p:txEl>
                                          </p:spTgt>
                                        </p:tgtEl>
                                        <p:attrNameLst>
                                          <p:attrName>style.visibility</p:attrName>
                                        </p:attrNameLst>
                                      </p:cBhvr>
                                      <p:to>
                                        <p:strVal val="visible"/>
                                      </p:to>
                                    </p:set>
                                    <p:animEffect transition="in" filter="blinds(vertical)">
                                      <p:cBhvr>
                                        <p:cTn id="44" dur="500"/>
                                        <p:tgtEl>
                                          <p:spTgt spid="111618">
                                            <p:txEl>
                                              <p:charRg st="73" end="1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repeatCount="300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20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grpId="0" nodeType="clickEffect">
                                  <p:stCondLst>
                                    <p:cond delay="0"/>
                                  </p:stCondLst>
                                  <p:childTnLst>
                                    <p:set>
                                      <p:cBhvr>
                                        <p:cTn id="53" dur="1" fill="hold">
                                          <p:stCondLst>
                                            <p:cond delay="0"/>
                                          </p:stCondLst>
                                        </p:cTn>
                                        <p:tgtEl>
                                          <p:spTgt spid="111618">
                                            <p:txEl>
                                              <p:charRg st="115" end="157"/>
                                            </p:txEl>
                                          </p:spTgt>
                                        </p:tgtEl>
                                        <p:attrNameLst>
                                          <p:attrName>style.visibility</p:attrName>
                                        </p:attrNameLst>
                                      </p:cBhvr>
                                      <p:to>
                                        <p:strVal val="visible"/>
                                      </p:to>
                                    </p:set>
                                    <p:animEffect transition="in" filter="blinds(vertical)">
                                      <p:cBhvr>
                                        <p:cTn id="54" dur="500"/>
                                        <p:tgtEl>
                                          <p:spTgt spid="111618">
                                            <p:txEl>
                                              <p:charRg st="115" end="15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repeatCount="300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20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111618">
                                            <p:txEl>
                                              <p:charRg st="157" end="183"/>
                                            </p:txEl>
                                          </p:spTgt>
                                        </p:tgtEl>
                                        <p:attrNameLst>
                                          <p:attrName>style.visibility</p:attrName>
                                        </p:attrNameLst>
                                      </p:cBhvr>
                                      <p:to>
                                        <p:strVal val="visible"/>
                                      </p:to>
                                    </p:set>
                                    <p:animEffect transition="in" filter="blinds(vertical)">
                                      <p:cBhvr>
                                        <p:cTn id="64" dur="500"/>
                                        <p:tgtEl>
                                          <p:spTgt spid="111618">
                                            <p:txEl>
                                              <p:charRg st="157" end="18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11662"/>
                                        </p:tgtEl>
                                        <p:attrNameLst>
                                          <p:attrName>style.visibility</p:attrName>
                                        </p:attrNameLst>
                                      </p:cBhvr>
                                      <p:to>
                                        <p:strVal val="visible"/>
                                      </p:to>
                                    </p:set>
                                    <p:animEffect transition="in" filter="wipe(up)">
                                      <p:cBhvr>
                                        <p:cTn id="69" dur="500"/>
                                        <p:tgtEl>
                                          <p:spTgt spid="111662"/>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11658"/>
                                        </p:tgtEl>
                                        <p:attrNameLst>
                                          <p:attrName>style.visibility</p:attrName>
                                        </p:attrNameLst>
                                      </p:cBhvr>
                                      <p:to>
                                        <p:strVal val="visible"/>
                                      </p:to>
                                    </p:set>
                                    <p:animEffect transition="in" filter="wipe(up)">
                                      <p:cBhvr>
                                        <p:cTn id="72" dur="500"/>
                                        <p:tgtEl>
                                          <p:spTgt spid="111658"/>
                                        </p:tgtEl>
                                      </p:cBhvr>
                                    </p:animEffect>
                                  </p:childTnLst>
                                </p:cTn>
                              </p:par>
                            </p:childTnLst>
                          </p:cTn>
                        </p:par>
                        <p:par>
                          <p:cTn id="73" fill="hold">
                            <p:stCondLst>
                              <p:cond delay="500"/>
                            </p:stCondLst>
                            <p:childTnLst>
                              <p:par>
                                <p:cTn id="74" presetID="22" presetClass="entr" presetSubtype="4" fill="hold" grpId="0" nodeType="afterEffect">
                                  <p:stCondLst>
                                    <p:cond delay="0"/>
                                  </p:stCondLst>
                                  <p:childTnLst>
                                    <p:set>
                                      <p:cBhvr>
                                        <p:cTn id="75" dur="1" fill="hold">
                                          <p:stCondLst>
                                            <p:cond delay="0"/>
                                          </p:stCondLst>
                                        </p:cTn>
                                        <p:tgtEl>
                                          <p:spTgt spid="111663"/>
                                        </p:tgtEl>
                                        <p:attrNameLst>
                                          <p:attrName>style.visibility</p:attrName>
                                        </p:attrNameLst>
                                      </p:cBhvr>
                                      <p:to>
                                        <p:strVal val="visible"/>
                                      </p:to>
                                    </p:set>
                                    <p:animEffect transition="in" filter="wipe(down)">
                                      <p:cBhvr>
                                        <p:cTn id="76" dur="500"/>
                                        <p:tgtEl>
                                          <p:spTgt spid="11166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11660"/>
                                        </p:tgtEl>
                                        <p:attrNameLst>
                                          <p:attrName>style.visibility</p:attrName>
                                        </p:attrNameLst>
                                      </p:cBhvr>
                                      <p:to>
                                        <p:strVal val="visible"/>
                                      </p:to>
                                    </p:set>
                                    <p:animEffect transition="in" filter="wipe(down)">
                                      <p:cBhvr>
                                        <p:cTn id="79" dur="500"/>
                                        <p:tgtEl>
                                          <p:spTgt spid="11166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5" fill="hold" grpId="0" nodeType="clickEffect">
                                  <p:stCondLst>
                                    <p:cond delay="0"/>
                                  </p:stCondLst>
                                  <p:childTnLst>
                                    <p:set>
                                      <p:cBhvr>
                                        <p:cTn id="83" dur="1" fill="hold">
                                          <p:stCondLst>
                                            <p:cond delay="0"/>
                                          </p:stCondLst>
                                        </p:cTn>
                                        <p:tgtEl>
                                          <p:spTgt spid="111618">
                                            <p:txEl>
                                              <p:charRg st="184" end="200"/>
                                            </p:txEl>
                                          </p:spTgt>
                                        </p:tgtEl>
                                        <p:attrNameLst>
                                          <p:attrName>style.visibility</p:attrName>
                                        </p:attrNameLst>
                                      </p:cBhvr>
                                      <p:to>
                                        <p:strVal val="visible"/>
                                      </p:to>
                                    </p:set>
                                    <p:animEffect transition="in" filter="blinds(vertical)">
                                      <p:cBhvr>
                                        <p:cTn id="84" dur="500"/>
                                        <p:tgtEl>
                                          <p:spTgt spid="111618">
                                            <p:txEl>
                                              <p:charRg st="184" end="20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5" fill="hold" grpId="0" nodeType="clickEffect">
                                  <p:stCondLst>
                                    <p:cond delay="0"/>
                                  </p:stCondLst>
                                  <p:childTnLst>
                                    <p:set>
                                      <p:cBhvr>
                                        <p:cTn id="88" dur="1" fill="hold">
                                          <p:stCondLst>
                                            <p:cond delay="0"/>
                                          </p:stCondLst>
                                        </p:cTn>
                                        <p:tgtEl>
                                          <p:spTgt spid="111618">
                                            <p:txEl>
                                              <p:charRg st="200" end="221"/>
                                            </p:txEl>
                                          </p:spTgt>
                                        </p:tgtEl>
                                        <p:attrNameLst>
                                          <p:attrName>style.visibility</p:attrName>
                                        </p:attrNameLst>
                                      </p:cBhvr>
                                      <p:to>
                                        <p:strVal val="visible"/>
                                      </p:to>
                                    </p:set>
                                    <p:animEffect transition="in" filter="blinds(vertical)">
                                      <p:cBhvr>
                                        <p:cTn id="89" dur="500"/>
                                        <p:tgtEl>
                                          <p:spTgt spid="111618">
                                            <p:txEl>
                                              <p:charRg st="200" end="22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5" fill="hold" grpId="0" nodeType="clickEffect">
                                  <p:stCondLst>
                                    <p:cond delay="0"/>
                                  </p:stCondLst>
                                  <p:childTnLst>
                                    <p:set>
                                      <p:cBhvr>
                                        <p:cTn id="93" dur="1" fill="hold">
                                          <p:stCondLst>
                                            <p:cond delay="0"/>
                                          </p:stCondLst>
                                        </p:cTn>
                                        <p:tgtEl>
                                          <p:spTgt spid="111618">
                                            <p:txEl>
                                              <p:charRg st="221" end="252"/>
                                            </p:txEl>
                                          </p:spTgt>
                                        </p:tgtEl>
                                        <p:attrNameLst>
                                          <p:attrName>style.visibility</p:attrName>
                                        </p:attrNameLst>
                                      </p:cBhvr>
                                      <p:to>
                                        <p:strVal val="visible"/>
                                      </p:to>
                                    </p:set>
                                    <p:animEffect transition="in" filter="blinds(vertical)">
                                      <p:cBhvr>
                                        <p:cTn id="94" dur="500"/>
                                        <p:tgtEl>
                                          <p:spTgt spid="111618">
                                            <p:txEl>
                                              <p:charRg st="221"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ldLvl="2" build="p"/>
      <p:bldP spid="111643" grpId="0"/>
      <p:bldP spid="111644" grpId="0" animBg="1"/>
      <p:bldP spid="111645" grpId="0" animBg="1"/>
      <p:bldP spid="111646" grpId="0" animBg="1"/>
      <p:bldP spid="111655" grpId="0" animBg="1"/>
      <p:bldP spid="111656" grpId="0" animBg="1"/>
      <p:bldP spid="111658" grpId="0" animBg="1"/>
      <p:bldP spid="111660" grpId="0" animBg="1"/>
      <p:bldP spid="111661" grpId="0"/>
      <p:bldP spid="111662" grpId="0"/>
      <p:bldP spid="11166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3666" name="Rectangle 2"/>
          <p:cNvSpPr>
            <a:spLocks noGrp="1"/>
          </p:cNvSpPr>
          <p:nvPr>
            <p:ph idx="1"/>
          </p:nvPr>
        </p:nvSpPr>
        <p:spPr>
          <a:xfrm>
            <a:off x="323850" y="601663"/>
            <a:ext cx="8207375" cy="4267200"/>
          </a:xfrm>
        </p:spPr>
        <p:txBody>
          <a:bodyPr vert="horz" wrap="square" lIns="91440" tIns="45720" rIns="91440" bIns="45720" anchor="t"/>
          <a:p>
            <a:pPr eaLnBrk="1" hangingPunct="1">
              <a:lnSpc>
                <a:spcPct val="90000"/>
              </a:lnSpc>
              <a:buChar char="l"/>
            </a:pPr>
            <a:r>
              <a:rPr lang="zh-CN" altLang="en-US" b="1" dirty="0"/>
              <a:t>情形</a:t>
            </a:r>
            <a:r>
              <a:rPr lang="en-US" altLang="zh-CN" b="1" dirty="0"/>
              <a:t>2</a:t>
            </a:r>
            <a:r>
              <a:rPr lang="zh-CN" altLang="en-US" b="1" dirty="0"/>
              <a:t>：</a:t>
            </a:r>
            <a:r>
              <a:rPr lang="en-US" altLang="zh-CN" b="1" dirty="0"/>
              <a:t>r=r1r2, </a:t>
            </a:r>
            <a:r>
              <a:rPr lang="zh-CN" altLang="en-US" b="1" dirty="0"/>
              <a:t>设</a:t>
            </a:r>
            <a:r>
              <a:rPr lang="en-US" altLang="zh-CN" b="1" dirty="0"/>
              <a:t>M</a:t>
            </a:r>
            <a:r>
              <a:rPr lang="en-US" altLang="zh-CN" b="1" baseline="-25000" dirty="0"/>
              <a:t>i</a:t>
            </a:r>
            <a:r>
              <a:rPr lang="zh-CN" altLang="en-US" b="1" dirty="0"/>
              <a:t>同情形</a:t>
            </a:r>
            <a:r>
              <a:rPr lang="en-US" altLang="zh-CN" b="1" dirty="0"/>
              <a:t>1(i=1,2)</a:t>
            </a:r>
            <a:r>
              <a:rPr lang="zh-CN" altLang="en-US" b="1" dirty="0"/>
              <a:t>。</a:t>
            </a:r>
            <a:endParaRPr lang="zh-CN" altLang="en-US" b="1" dirty="0"/>
          </a:p>
          <a:p>
            <a:pPr eaLnBrk="1" hangingPunct="1">
              <a:lnSpc>
                <a:spcPct val="90000"/>
              </a:lnSpc>
              <a:buNone/>
            </a:pPr>
            <a:r>
              <a:rPr lang="zh-CN" altLang="en-US" b="1" dirty="0"/>
              <a:t>   令</a:t>
            </a:r>
            <a:r>
              <a:rPr lang="en-US" altLang="zh-CN" b="1" dirty="0"/>
              <a:t>M=&lt;S</a:t>
            </a:r>
            <a:r>
              <a:rPr lang="en-US" altLang="zh-CN" b="1" baseline="-25000" dirty="0"/>
              <a:t>1</a:t>
            </a:r>
            <a:r>
              <a:rPr lang="en-US" altLang="zh-CN" b="1" dirty="0"/>
              <a:t>∪S</a:t>
            </a:r>
            <a:r>
              <a:rPr lang="en-US" altLang="zh-CN" b="1" baseline="-25000" dirty="0"/>
              <a:t>2</a:t>
            </a:r>
            <a:r>
              <a:rPr lang="en-US" altLang="zh-CN" b="1" dirty="0"/>
              <a:t>, </a:t>
            </a:r>
            <a:r>
              <a:rPr lang="en-US" altLang="zh-CN" b="1" dirty="0">
                <a:sym typeface="Symbol" panose="05050102010706020507" pitchFamily="18" charset="2"/>
              </a:rPr>
              <a:t></a:t>
            </a:r>
            <a:r>
              <a:rPr lang="en-US" altLang="zh-CN" b="1" baseline="-25000" dirty="0"/>
              <a:t>1</a:t>
            </a:r>
            <a:r>
              <a:rPr lang="en-US" altLang="zh-CN" b="1" dirty="0"/>
              <a:t>∪</a:t>
            </a:r>
            <a:r>
              <a:rPr lang="en-US" altLang="zh-CN" b="1" dirty="0">
                <a:sym typeface="Symbol" panose="05050102010706020507" pitchFamily="18" charset="2"/>
              </a:rPr>
              <a:t></a:t>
            </a:r>
            <a:r>
              <a:rPr lang="en-US" altLang="zh-CN" b="1" baseline="-25000" dirty="0"/>
              <a:t>2</a:t>
            </a:r>
            <a:r>
              <a:rPr lang="en-US" altLang="zh-CN" b="1" dirty="0"/>
              <a:t>, </a:t>
            </a:r>
            <a:r>
              <a:rPr lang="en-US" altLang="zh-CN" b="1" dirty="0">
                <a:sym typeface="Symbol" panose="05050102010706020507" pitchFamily="18" charset="2"/>
              </a:rPr>
              <a:t></a:t>
            </a:r>
            <a:r>
              <a:rPr lang="en-US" altLang="zh-CN" b="1" dirty="0"/>
              <a:t>, q</a:t>
            </a:r>
            <a:r>
              <a:rPr lang="en-US" altLang="zh-CN" b="1" baseline="-25000" dirty="0"/>
              <a:t>1</a:t>
            </a:r>
            <a:r>
              <a:rPr lang="en-US" altLang="zh-CN" b="1" dirty="0"/>
              <a:t>, {f</a:t>
            </a:r>
            <a:r>
              <a:rPr lang="en-US" altLang="zh-CN" b="1" baseline="-25000" dirty="0"/>
              <a:t>2</a:t>
            </a:r>
            <a:r>
              <a:rPr lang="en-US" altLang="zh-CN" b="1" dirty="0"/>
              <a:t>}&gt;</a:t>
            </a:r>
            <a:r>
              <a:rPr lang="zh-CN" altLang="en-US" b="1" dirty="0"/>
              <a:t>，其中</a:t>
            </a:r>
            <a:r>
              <a:rPr lang="zh-CN" altLang="en-US" b="1" dirty="0">
                <a:sym typeface="Symbol" panose="05050102010706020507" pitchFamily="18" charset="2"/>
              </a:rPr>
              <a:t></a:t>
            </a:r>
            <a:r>
              <a:rPr lang="zh-CN" altLang="en-US" b="1" dirty="0"/>
              <a:t>定义如下：</a:t>
            </a:r>
            <a:endParaRPr lang="zh-CN" altLang="en-US" b="1" dirty="0"/>
          </a:p>
          <a:p>
            <a:pPr marL="1054100" lvl="1" indent="-520700" eaLnBrk="1" hangingPunct="1">
              <a:lnSpc>
                <a:spcPct val="90000"/>
              </a:lnSpc>
              <a:buNone/>
            </a:pPr>
            <a:r>
              <a:rPr lang="en-US" altLang="zh-CN" b="1" dirty="0"/>
              <a:t>(a) </a:t>
            </a:r>
            <a:r>
              <a:rPr lang="en-US" altLang="zh-CN" b="1" dirty="0">
                <a:sym typeface="Symbol" panose="05050102010706020507" pitchFamily="18" charset="2"/>
              </a:rPr>
              <a:t></a:t>
            </a:r>
            <a:r>
              <a:rPr lang="en-US" altLang="zh-CN" b="1" dirty="0"/>
              <a:t>(q,a)= </a:t>
            </a:r>
            <a:r>
              <a:rPr lang="en-US" altLang="zh-CN" b="1" dirty="0">
                <a:sym typeface="Symbol" panose="05050102010706020507" pitchFamily="18" charset="2"/>
              </a:rPr>
              <a:t></a:t>
            </a:r>
            <a:r>
              <a:rPr lang="en-US" altLang="zh-CN" b="1" baseline="-25000" dirty="0"/>
              <a:t>1</a:t>
            </a:r>
            <a:r>
              <a:rPr lang="en-US" altLang="zh-CN" b="1" dirty="0"/>
              <a:t>(q,a), </a:t>
            </a:r>
            <a:r>
              <a:rPr lang="zh-CN" altLang="en-US" b="1" dirty="0"/>
              <a:t>当</a:t>
            </a:r>
            <a:r>
              <a:rPr lang="en-US" altLang="zh-CN" b="1" dirty="0"/>
              <a:t>q</a:t>
            </a:r>
            <a:r>
              <a:rPr lang="en-US" altLang="zh-CN" b="1" dirty="0">
                <a:sym typeface="Symbol" panose="05050102010706020507" pitchFamily="18" charset="2"/>
              </a:rPr>
              <a:t></a:t>
            </a:r>
            <a:r>
              <a:rPr lang="en-US" altLang="zh-CN" b="1" dirty="0"/>
              <a:t>S</a:t>
            </a:r>
            <a:r>
              <a:rPr lang="en-US" altLang="zh-CN" b="1" baseline="-25000" dirty="0"/>
              <a:t>1</a:t>
            </a:r>
            <a:r>
              <a:rPr lang="en-US" altLang="zh-CN" b="1" dirty="0"/>
              <a:t>-{f</a:t>
            </a:r>
            <a:r>
              <a:rPr lang="en-US" altLang="zh-CN" b="1" baseline="-25000" dirty="0"/>
              <a:t>1</a:t>
            </a:r>
            <a:r>
              <a:rPr lang="en-US" altLang="zh-CN" b="1" dirty="0"/>
              <a:t>}, a</a:t>
            </a:r>
            <a:r>
              <a:rPr lang="en-US" altLang="zh-CN" b="1" dirty="0">
                <a:sym typeface="Symbol" panose="05050102010706020507" pitchFamily="18" charset="2"/>
              </a:rPr>
              <a:t></a:t>
            </a:r>
            <a:r>
              <a:rPr lang="en-US" altLang="zh-CN" b="1" baseline="-25000" dirty="0"/>
              <a:t>1</a:t>
            </a:r>
            <a:r>
              <a:rPr lang="en-US" altLang="zh-CN" b="1" dirty="0">
                <a:latin typeface="宋体" panose="02010600030101010101" pitchFamily="2" charset="-122"/>
              </a:rPr>
              <a:t>∪</a:t>
            </a:r>
            <a:r>
              <a:rPr lang="en-US" altLang="zh-CN" b="1" dirty="0"/>
              <a:t>{</a:t>
            </a:r>
            <a:r>
              <a:rPr lang="en-US" altLang="zh-CN" b="1" dirty="0">
                <a:sym typeface="Symbol" panose="05050102010706020507" pitchFamily="18" charset="2"/>
              </a:rPr>
              <a:t></a:t>
            </a:r>
            <a:r>
              <a:rPr lang="en-US" altLang="zh-CN" b="1" dirty="0"/>
              <a:t>}</a:t>
            </a:r>
            <a:endParaRPr lang="en-US" altLang="zh-CN" b="1" dirty="0"/>
          </a:p>
          <a:p>
            <a:pPr marL="1054100" lvl="1" indent="-520700" eaLnBrk="1" hangingPunct="1">
              <a:lnSpc>
                <a:spcPct val="90000"/>
              </a:lnSpc>
              <a:buNone/>
            </a:pPr>
            <a:r>
              <a:rPr lang="en-US" altLang="zh-CN" b="1" dirty="0"/>
              <a:t>(b) </a:t>
            </a:r>
            <a:r>
              <a:rPr lang="en-US" altLang="zh-CN" b="1" dirty="0">
                <a:sym typeface="Symbol" panose="05050102010706020507" pitchFamily="18" charset="2"/>
              </a:rPr>
              <a:t></a:t>
            </a:r>
            <a:r>
              <a:rPr lang="en-US" altLang="zh-CN" b="1" dirty="0"/>
              <a:t>(q,a)= </a:t>
            </a:r>
            <a:r>
              <a:rPr lang="en-US" altLang="zh-CN" b="1" dirty="0">
                <a:sym typeface="Symbol" panose="05050102010706020507" pitchFamily="18" charset="2"/>
              </a:rPr>
              <a:t></a:t>
            </a:r>
            <a:r>
              <a:rPr lang="en-US" altLang="zh-CN" b="1" baseline="-25000" dirty="0"/>
              <a:t>2</a:t>
            </a:r>
            <a:r>
              <a:rPr lang="en-US" altLang="zh-CN" b="1" dirty="0"/>
              <a:t>(q,a), </a:t>
            </a:r>
            <a:r>
              <a:rPr lang="zh-CN" altLang="en-US" b="1" dirty="0"/>
              <a:t>当</a:t>
            </a:r>
            <a:r>
              <a:rPr lang="en-US" altLang="zh-CN" b="1" dirty="0"/>
              <a:t>q</a:t>
            </a:r>
            <a:r>
              <a:rPr lang="en-US" altLang="zh-CN" b="1" dirty="0">
                <a:sym typeface="Symbol" panose="05050102010706020507" pitchFamily="18" charset="2"/>
              </a:rPr>
              <a:t></a:t>
            </a:r>
            <a:r>
              <a:rPr lang="en-US" altLang="zh-CN" b="1" dirty="0"/>
              <a:t>S</a:t>
            </a:r>
            <a:r>
              <a:rPr lang="en-US" altLang="zh-CN" b="1" baseline="-25000" dirty="0"/>
              <a:t>2</a:t>
            </a:r>
            <a:r>
              <a:rPr lang="en-US" altLang="zh-CN" b="1" dirty="0"/>
              <a:t>, a</a:t>
            </a:r>
            <a:r>
              <a:rPr lang="en-US" altLang="zh-CN" b="1" dirty="0">
                <a:sym typeface="Symbol" panose="05050102010706020507" pitchFamily="18" charset="2"/>
              </a:rPr>
              <a:t></a:t>
            </a:r>
            <a:r>
              <a:rPr lang="en-US" altLang="zh-CN" b="1" baseline="-25000" dirty="0"/>
              <a:t>2</a:t>
            </a:r>
            <a:r>
              <a:rPr lang="en-US" altLang="zh-CN" b="1" dirty="0">
                <a:latin typeface="宋体" panose="02010600030101010101" pitchFamily="2" charset="-122"/>
              </a:rPr>
              <a:t>∪</a:t>
            </a:r>
            <a:r>
              <a:rPr lang="en-US" altLang="zh-CN" b="1" dirty="0"/>
              <a:t>{</a:t>
            </a:r>
            <a:r>
              <a:rPr lang="en-US" altLang="zh-CN" b="1" dirty="0">
                <a:sym typeface="Symbol" panose="05050102010706020507" pitchFamily="18" charset="2"/>
              </a:rPr>
              <a:t></a:t>
            </a:r>
            <a:r>
              <a:rPr lang="en-US" altLang="zh-CN" b="1" dirty="0"/>
              <a:t>}</a:t>
            </a:r>
            <a:endParaRPr lang="en-US" altLang="zh-CN" b="1" dirty="0"/>
          </a:p>
          <a:p>
            <a:pPr marL="1054100" lvl="1" indent="-520700" eaLnBrk="1" hangingPunct="1">
              <a:lnSpc>
                <a:spcPct val="90000"/>
              </a:lnSpc>
              <a:buNone/>
            </a:pPr>
            <a:r>
              <a:rPr lang="en-US" altLang="zh-CN" b="1" dirty="0"/>
              <a:t>(c) </a:t>
            </a:r>
            <a:r>
              <a:rPr lang="en-US" altLang="zh-CN" b="1" dirty="0">
                <a:sym typeface="Symbol" panose="05050102010706020507" pitchFamily="18" charset="2"/>
              </a:rPr>
              <a:t></a:t>
            </a:r>
            <a:r>
              <a:rPr lang="en-US" altLang="zh-CN" b="1" dirty="0"/>
              <a:t>(f</a:t>
            </a:r>
            <a:r>
              <a:rPr lang="en-US" altLang="zh-CN" b="1" baseline="-25000" dirty="0"/>
              <a:t>1</a:t>
            </a:r>
            <a:r>
              <a:rPr lang="en-US" altLang="zh-CN" b="1" dirty="0"/>
              <a:t>,</a:t>
            </a:r>
            <a:r>
              <a:rPr lang="en-US" altLang="zh-CN" b="1" dirty="0">
                <a:sym typeface="Symbol" panose="05050102010706020507" pitchFamily="18" charset="2"/>
              </a:rPr>
              <a:t></a:t>
            </a:r>
            <a:r>
              <a:rPr lang="en-US" altLang="zh-CN" b="1" dirty="0"/>
              <a:t>)={q</a:t>
            </a:r>
            <a:r>
              <a:rPr lang="en-US" altLang="zh-CN" b="1" baseline="-25000" dirty="0"/>
              <a:t>2</a:t>
            </a:r>
            <a:r>
              <a:rPr lang="en-US" altLang="zh-CN" b="1" dirty="0"/>
              <a:t>}</a:t>
            </a:r>
            <a:endParaRPr lang="en-US" altLang="zh-CN" b="1" dirty="0"/>
          </a:p>
          <a:p>
            <a:pPr marL="1054100" lvl="1" indent="-520700" eaLnBrk="1" hangingPunct="1">
              <a:lnSpc>
                <a:spcPct val="90000"/>
              </a:lnSpc>
              <a:buNone/>
            </a:pPr>
            <a:endParaRPr lang="en-US" altLang="zh-CN" b="1" dirty="0"/>
          </a:p>
          <a:p>
            <a:pPr eaLnBrk="1" hangingPunct="1">
              <a:lnSpc>
                <a:spcPct val="90000"/>
              </a:lnSpc>
              <a:buNone/>
            </a:pPr>
            <a:r>
              <a:rPr lang="en-US" altLang="zh-CN" b="1" dirty="0"/>
              <a:t>   M</a:t>
            </a:r>
            <a:r>
              <a:rPr lang="zh-CN" altLang="en-US" b="1" dirty="0"/>
              <a:t>的状态转换如右图所示。</a:t>
            </a:r>
            <a:endParaRPr lang="zh-CN" altLang="en-US" b="1" dirty="0"/>
          </a:p>
          <a:p>
            <a:pPr eaLnBrk="1" hangingPunct="1">
              <a:lnSpc>
                <a:spcPct val="90000"/>
              </a:lnSpc>
              <a:buNone/>
            </a:pPr>
            <a:r>
              <a:rPr lang="zh-CN" altLang="en-US" b="1" dirty="0"/>
              <a:t>   </a:t>
            </a:r>
            <a:r>
              <a:rPr lang="en-US" altLang="zh-CN" b="1" dirty="0"/>
              <a:t>L(M)=L(M</a:t>
            </a:r>
            <a:r>
              <a:rPr lang="en-US" altLang="zh-CN" b="1" baseline="-25000" dirty="0"/>
              <a:t>1</a:t>
            </a:r>
            <a:r>
              <a:rPr lang="en-US" altLang="zh-CN" b="1" dirty="0"/>
              <a:t>)L(M</a:t>
            </a:r>
            <a:r>
              <a:rPr lang="en-US" altLang="zh-CN" b="1" baseline="-25000" dirty="0"/>
              <a:t>2</a:t>
            </a:r>
            <a:r>
              <a:rPr lang="en-US" altLang="zh-CN" b="1" dirty="0"/>
              <a:t>)</a:t>
            </a:r>
            <a:endParaRPr lang="en-US" altLang="zh-CN" b="1" dirty="0"/>
          </a:p>
          <a:p>
            <a:pPr eaLnBrk="1" hangingPunct="1">
              <a:lnSpc>
                <a:spcPct val="90000"/>
              </a:lnSpc>
              <a:buNone/>
            </a:pPr>
            <a:r>
              <a:rPr lang="en-US" altLang="zh-CN" b="1" dirty="0"/>
              <a:t>           =L(r</a:t>
            </a:r>
            <a:r>
              <a:rPr lang="en-US" altLang="zh-CN" b="1" baseline="-25000" dirty="0"/>
              <a:t>1</a:t>
            </a:r>
            <a:r>
              <a:rPr lang="en-US" altLang="zh-CN" b="1" dirty="0"/>
              <a:t>)L(r</a:t>
            </a:r>
            <a:r>
              <a:rPr lang="en-US" altLang="zh-CN" b="1" baseline="-25000" dirty="0"/>
              <a:t>2</a:t>
            </a:r>
            <a:r>
              <a:rPr lang="en-US" altLang="zh-CN" b="1" dirty="0"/>
              <a:t>)=L(r)</a:t>
            </a:r>
            <a:r>
              <a:rPr lang="zh-CN" altLang="en-US" b="1" dirty="0"/>
              <a:t>。</a:t>
            </a:r>
            <a:endParaRPr lang="zh-CN" altLang="en-US" b="1" dirty="0"/>
          </a:p>
        </p:txBody>
      </p:sp>
      <p:sp>
        <p:nvSpPr>
          <p:cNvPr id="113668" name="Rectangle 4"/>
          <p:cNvSpPr/>
          <p:nvPr/>
        </p:nvSpPr>
        <p:spPr>
          <a:xfrm>
            <a:off x="8305800" y="44704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3670" name="AutoShape 6"/>
          <p:cNvSpPr/>
          <p:nvPr/>
        </p:nvSpPr>
        <p:spPr>
          <a:xfrm>
            <a:off x="5867400" y="4165600"/>
            <a:ext cx="381000" cy="304800"/>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u="none" dirty="0">
              <a:solidFill>
                <a:schemeClr val="tx1"/>
              </a:solidFill>
              <a:latin typeface="Verdana" panose="020B0604030504040204" pitchFamily="34" charset="0"/>
              <a:ea typeface="宋体" panose="02010600030101010101" pitchFamily="2" charset="-122"/>
            </a:endParaRPr>
          </a:p>
        </p:txBody>
      </p:sp>
      <p:grpSp>
        <p:nvGrpSpPr>
          <p:cNvPr id="2" name="Group 21"/>
          <p:cNvGrpSpPr/>
          <p:nvPr/>
        </p:nvGrpSpPr>
        <p:grpSpPr>
          <a:xfrm>
            <a:off x="6324600" y="3860800"/>
            <a:ext cx="1905000" cy="685800"/>
            <a:chOff x="4032" y="2400"/>
            <a:chExt cx="1200" cy="432"/>
          </a:xfrm>
        </p:grpSpPr>
        <p:sp>
          <p:nvSpPr>
            <p:cNvPr id="91142" name="AutoShape 8"/>
            <p:cNvSpPr/>
            <p:nvPr/>
          </p:nvSpPr>
          <p:spPr>
            <a:xfrm>
              <a:off x="4032" y="2400"/>
              <a:ext cx="1200" cy="432"/>
            </a:xfrm>
            <a:prstGeom prst="roundRect">
              <a:avLst>
                <a:gd name="adj" fmla="val 16667"/>
              </a:avLst>
            </a:prstGeom>
            <a:noFill/>
            <a:ln w="19050"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M</a:t>
              </a:r>
              <a:r>
                <a:rPr lang="en-US" altLang="zh-CN" sz="24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1143" name="Oval 9"/>
            <p:cNvSpPr/>
            <p:nvPr/>
          </p:nvSpPr>
          <p:spPr>
            <a:xfrm>
              <a:off x="4080" y="244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1</a:t>
              </a:r>
              <a:endParaRPr lang="en-US" altLang="zh-CN" sz="2400" b="1" u="none" baseline="-25000" dirty="0">
                <a:solidFill>
                  <a:schemeClr val="tx1"/>
                </a:solidFill>
                <a:latin typeface="Times New Roman" panose="02020603050405020304" pitchFamily="18" charset="0"/>
              </a:endParaRPr>
            </a:p>
          </p:txBody>
        </p:sp>
        <p:sp>
          <p:nvSpPr>
            <p:cNvPr id="91144" name="Oval 10"/>
            <p:cNvSpPr/>
            <p:nvPr/>
          </p:nvSpPr>
          <p:spPr>
            <a:xfrm>
              <a:off x="4752" y="2448"/>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f</a:t>
              </a:r>
              <a:r>
                <a:rPr lang="en-US" altLang="zh-CN" sz="24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grpSp>
      <p:grpSp>
        <p:nvGrpSpPr>
          <p:cNvPr id="3" name="Group 22"/>
          <p:cNvGrpSpPr/>
          <p:nvPr/>
        </p:nvGrpSpPr>
        <p:grpSpPr>
          <a:xfrm>
            <a:off x="6300788" y="5407025"/>
            <a:ext cx="1905000" cy="685800"/>
            <a:chOff x="4032" y="3648"/>
            <a:chExt cx="1200" cy="432"/>
          </a:xfrm>
        </p:grpSpPr>
        <p:sp>
          <p:nvSpPr>
            <p:cNvPr id="91146" name="AutoShape 11"/>
            <p:cNvSpPr/>
            <p:nvPr/>
          </p:nvSpPr>
          <p:spPr>
            <a:xfrm>
              <a:off x="4032" y="3648"/>
              <a:ext cx="1200" cy="432"/>
            </a:xfrm>
            <a:prstGeom prst="roundRect">
              <a:avLst>
                <a:gd name="adj" fmla="val 16667"/>
              </a:avLst>
            </a:prstGeom>
            <a:noFill/>
            <a:ln w="19050"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M</a:t>
              </a:r>
              <a:r>
                <a:rPr lang="en-US" altLang="zh-CN" sz="2400" b="1" u="none" baseline="-25000" dirty="0">
                  <a:solidFill>
                    <a:schemeClr val="tx1"/>
                  </a:solidFill>
                  <a:latin typeface="Times New Roman" panose="02020603050405020304" pitchFamily="18" charset="0"/>
                </a:rPr>
                <a:t>2</a:t>
              </a:r>
              <a:endParaRPr lang="en-US" altLang="zh-CN" sz="2400" u="none" dirty="0">
                <a:solidFill>
                  <a:schemeClr val="tx1"/>
                </a:solidFill>
                <a:latin typeface="Times New Roman" panose="02020603050405020304" pitchFamily="18" charset="0"/>
              </a:endParaRPr>
            </a:p>
          </p:txBody>
        </p:sp>
        <p:sp>
          <p:nvSpPr>
            <p:cNvPr id="91147" name="Oval 12"/>
            <p:cNvSpPr/>
            <p:nvPr/>
          </p:nvSpPr>
          <p:spPr>
            <a:xfrm>
              <a:off x="4080" y="369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2</a:t>
              </a:r>
              <a:endParaRPr lang="en-US" altLang="zh-CN" sz="2400" b="1" u="none" baseline="-25000" dirty="0">
                <a:solidFill>
                  <a:schemeClr val="tx1"/>
                </a:solidFill>
                <a:latin typeface="Times New Roman" panose="02020603050405020304" pitchFamily="18" charset="0"/>
              </a:endParaRPr>
            </a:p>
          </p:txBody>
        </p:sp>
        <p:sp>
          <p:nvSpPr>
            <p:cNvPr id="91148" name="Oval 13"/>
            <p:cNvSpPr/>
            <p:nvPr/>
          </p:nvSpPr>
          <p:spPr>
            <a:xfrm>
              <a:off x="4752" y="3696"/>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f</a:t>
              </a:r>
              <a:r>
                <a:rPr lang="en-US" altLang="zh-CN" sz="24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grpSp>
      <p:sp>
        <p:nvSpPr>
          <p:cNvPr id="113689" name="Freeform 25"/>
          <p:cNvSpPr/>
          <p:nvPr/>
        </p:nvSpPr>
        <p:spPr>
          <a:xfrm>
            <a:off x="6659563" y="4183063"/>
            <a:ext cx="1873250" cy="1296987"/>
          </a:xfrm>
          <a:custGeom>
            <a:avLst/>
            <a:gdLst/>
            <a:ahLst/>
            <a:cxnLst>
              <a:cxn ang="0">
                <a:pos x="2147483647" y="0"/>
              </a:cxn>
              <a:cxn ang="0">
                <a:pos x="2147483647" y="0"/>
              </a:cxn>
              <a:cxn ang="0">
                <a:pos x="2147483647" y="2147483647"/>
              </a:cxn>
              <a:cxn ang="0">
                <a:pos x="0" y="2147483647"/>
              </a:cxn>
              <a:cxn ang="0">
                <a:pos x="0" y="2147483647"/>
              </a:cxn>
            </a:cxnLst>
            <a:pathLst>
              <a:path w="1180" h="817">
                <a:moveTo>
                  <a:pt x="998" y="0"/>
                </a:moveTo>
                <a:lnTo>
                  <a:pt x="1180" y="0"/>
                </a:lnTo>
                <a:lnTo>
                  <a:pt x="1180" y="499"/>
                </a:lnTo>
                <a:lnTo>
                  <a:pt x="0" y="499"/>
                </a:lnTo>
                <a:lnTo>
                  <a:pt x="0" y="817"/>
                </a:lnTo>
              </a:path>
            </a:pathLst>
          </a:custGeom>
          <a:noFill/>
          <a:ln w="12700" cap="flat" cmpd="sng">
            <a:solidFill>
              <a:schemeClr val="tx1"/>
            </a:solidFill>
            <a:prstDash val="solid"/>
            <a:round/>
            <a:headEnd type="none" w="med" len="med"/>
            <a:tailEnd type="stealth" w="lg" len="lg"/>
          </a:ln>
        </p:spPr>
        <p:txBody>
          <a:bodyPr/>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13666">
                                            <p:txEl>
                                              <p:charRg st="0" end="28"/>
                                            </p:txEl>
                                          </p:spTgt>
                                        </p:tgtEl>
                                        <p:attrNameLst>
                                          <p:attrName>style.visibility</p:attrName>
                                        </p:attrNameLst>
                                      </p:cBhvr>
                                      <p:to>
                                        <p:strVal val="visible"/>
                                      </p:to>
                                    </p:set>
                                    <p:animEffect transition="in" filter="blinds(vertical)">
                                      <p:cBhvr>
                                        <p:cTn id="7" dur="500"/>
                                        <p:tgtEl>
                                          <p:spTgt spid="113666">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3670"/>
                                        </p:tgtEl>
                                        <p:attrNameLst>
                                          <p:attrName>style.visibility</p:attrName>
                                        </p:attrNameLst>
                                      </p:cBhvr>
                                      <p:to>
                                        <p:strVal val="visible"/>
                                      </p:to>
                                    </p:set>
                                  </p:childTnLst>
                                </p:cTn>
                              </p:par>
                            </p:childTnLst>
                          </p:cTn>
                        </p:par>
                        <p:par>
                          <p:cTn id="16" fill="hold">
                            <p:stCondLst>
                              <p:cond delay="0"/>
                            </p:stCondLst>
                            <p:childTnLst>
                              <p:par>
                                <p:cTn id="17" presetID="3" presetClass="entr" presetSubtype="5" fill="hold" grpId="0" nodeType="afterEffect">
                                  <p:stCondLst>
                                    <p:cond delay="0"/>
                                  </p:stCondLst>
                                  <p:childTnLst>
                                    <p:set>
                                      <p:cBhvr>
                                        <p:cTn id="18" dur="1" fill="hold">
                                          <p:stCondLst>
                                            <p:cond delay="0"/>
                                          </p:stCondLst>
                                        </p:cTn>
                                        <p:tgtEl>
                                          <p:spTgt spid="113666">
                                            <p:txEl>
                                              <p:charRg st="28" end="71"/>
                                            </p:txEl>
                                          </p:spTgt>
                                        </p:tgtEl>
                                        <p:attrNameLst>
                                          <p:attrName>style.visibility</p:attrName>
                                        </p:attrNameLst>
                                      </p:cBhvr>
                                      <p:to>
                                        <p:strVal val="visible"/>
                                      </p:to>
                                    </p:set>
                                    <p:animEffect transition="in" filter="blinds(vertical)">
                                      <p:cBhvr>
                                        <p:cTn id="19" dur="500"/>
                                        <p:tgtEl>
                                          <p:spTgt spid="113666">
                                            <p:txEl>
                                              <p:charRg st="28" end="71"/>
                                            </p:txEl>
                                          </p:spTgt>
                                        </p:tgtEl>
                                      </p:cBhvr>
                                    </p:animEffect>
                                  </p:childTnLst>
                                </p:cTn>
                              </p:par>
                            </p:childTnLst>
                          </p:cTn>
                        </p:par>
                        <p:par>
                          <p:cTn id="20" fill="hold">
                            <p:stCondLst>
                              <p:cond delay="500"/>
                            </p:stCondLst>
                            <p:childTnLst>
                              <p:par>
                                <p:cTn id="21" presetID="3" presetClass="entr" presetSubtype="5" fill="hold" grpId="0" nodeType="afterEffect">
                                  <p:stCondLst>
                                    <p:cond delay="0"/>
                                  </p:stCondLst>
                                  <p:childTnLst>
                                    <p:set>
                                      <p:cBhvr>
                                        <p:cTn id="22" dur="1" fill="hold">
                                          <p:stCondLst>
                                            <p:cond delay="0"/>
                                          </p:stCondLst>
                                        </p:cTn>
                                        <p:tgtEl>
                                          <p:spTgt spid="113666">
                                            <p:txEl>
                                              <p:charRg st="71" end="113"/>
                                            </p:txEl>
                                          </p:spTgt>
                                        </p:tgtEl>
                                        <p:attrNameLst>
                                          <p:attrName>style.visibility</p:attrName>
                                        </p:attrNameLst>
                                      </p:cBhvr>
                                      <p:to>
                                        <p:strVal val="visible"/>
                                      </p:to>
                                    </p:set>
                                    <p:animEffect transition="in" filter="blinds(vertical)">
                                      <p:cBhvr>
                                        <p:cTn id="23" dur="500"/>
                                        <p:tgtEl>
                                          <p:spTgt spid="113666">
                                            <p:txEl>
                                              <p:charRg st="71" end="1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repeatCount="300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2000"/>
                                        <p:tgtEl>
                                          <p:spTgt spid="2"/>
                                        </p:tgtEl>
                                      </p:cBhvr>
                                    </p:animEffect>
                                  </p:childTnLst>
                                </p:cTn>
                              </p:par>
                            </p:childTnLst>
                          </p:cTn>
                        </p:par>
                        <p:par>
                          <p:cTn id="29" fill="hold">
                            <p:stCondLst>
                              <p:cond delay="2000"/>
                            </p:stCondLst>
                            <p:childTnLst>
                              <p:par>
                                <p:cTn id="30" presetID="3" presetClass="entr" presetSubtype="5" fill="hold" grpId="0" nodeType="afterEffect">
                                  <p:stCondLst>
                                    <p:cond delay="0"/>
                                  </p:stCondLst>
                                  <p:childTnLst>
                                    <p:set>
                                      <p:cBhvr>
                                        <p:cTn id="31" dur="1" fill="hold">
                                          <p:stCondLst>
                                            <p:cond delay="0"/>
                                          </p:stCondLst>
                                        </p:cTn>
                                        <p:tgtEl>
                                          <p:spTgt spid="113666">
                                            <p:txEl>
                                              <p:charRg st="113" end="150"/>
                                            </p:txEl>
                                          </p:spTgt>
                                        </p:tgtEl>
                                        <p:attrNameLst>
                                          <p:attrName>style.visibility</p:attrName>
                                        </p:attrNameLst>
                                      </p:cBhvr>
                                      <p:to>
                                        <p:strVal val="visible"/>
                                      </p:to>
                                    </p:set>
                                    <p:animEffect transition="in" filter="blinds(vertical)">
                                      <p:cBhvr>
                                        <p:cTn id="32" dur="500"/>
                                        <p:tgtEl>
                                          <p:spTgt spid="113666">
                                            <p:txEl>
                                              <p:charRg st="113" end="15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repeatCount="300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2000"/>
                                        <p:tgtEl>
                                          <p:spTgt spid="3"/>
                                        </p:tgtEl>
                                      </p:cBhvr>
                                    </p:animEffect>
                                  </p:childTnLst>
                                </p:cTn>
                              </p:par>
                            </p:childTnLst>
                          </p:cTn>
                        </p:par>
                        <p:par>
                          <p:cTn id="38" fill="hold">
                            <p:stCondLst>
                              <p:cond delay="2000"/>
                            </p:stCondLst>
                            <p:childTnLst>
                              <p:par>
                                <p:cTn id="39" presetID="3" presetClass="entr" presetSubtype="5" fill="hold" grpId="0" nodeType="afterEffect">
                                  <p:stCondLst>
                                    <p:cond delay="0"/>
                                  </p:stCondLst>
                                  <p:childTnLst>
                                    <p:set>
                                      <p:cBhvr>
                                        <p:cTn id="40" dur="1" fill="hold">
                                          <p:stCondLst>
                                            <p:cond delay="0"/>
                                          </p:stCondLst>
                                        </p:cTn>
                                        <p:tgtEl>
                                          <p:spTgt spid="113666">
                                            <p:txEl>
                                              <p:charRg st="150" end="167"/>
                                            </p:txEl>
                                          </p:spTgt>
                                        </p:tgtEl>
                                        <p:attrNameLst>
                                          <p:attrName>style.visibility</p:attrName>
                                        </p:attrNameLst>
                                      </p:cBhvr>
                                      <p:to>
                                        <p:strVal val="visible"/>
                                      </p:to>
                                    </p:set>
                                    <p:animEffect transition="in" filter="blinds(vertical)">
                                      <p:cBhvr>
                                        <p:cTn id="41" dur="500"/>
                                        <p:tgtEl>
                                          <p:spTgt spid="113666">
                                            <p:txEl>
                                              <p:charRg st="150" end="16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13668"/>
                                        </p:tgtEl>
                                        <p:attrNameLst>
                                          <p:attrName>style.visibility</p:attrName>
                                        </p:attrNameLst>
                                      </p:cBhvr>
                                      <p:to>
                                        <p:strVal val="visible"/>
                                      </p:to>
                                    </p:set>
                                    <p:animEffect transition="in" filter="wipe(up)">
                                      <p:cBhvr>
                                        <p:cTn id="46" dur="500"/>
                                        <p:tgtEl>
                                          <p:spTgt spid="113668"/>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13689"/>
                                        </p:tgtEl>
                                        <p:attrNameLst>
                                          <p:attrName>style.visibility</p:attrName>
                                        </p:attrNameLst>
                                      </p:cBhvr>
                                      <p:to>
                                        <p:strVal val="visible"/>
                                      </p:to>
                                    </p:set>
                                    <p:animEffect transition="in" filter="wipe(up)">
                                      <p:cBhvr>
                                        <p:cTn id="49" dur="500"/>
                                        <p:tgtEl>
                                          <p:spTgt spid="113689"/>
                                        </p:tgtEl>
                                      </p:cBhvr>
                                    </p:animEffect>
                                  </p:childTnLst>
                                </p:cTn>
                              </p:par>
                            </p:childTnLst>
                          </p:cTn>
                        </p:par>
                        <p:par>
                          <p:cTn id="50" fill="hold">
                            <p:stCondLst>
                              <p:cond delay="500"/>
                            </p:stCondLst>
                            <p:childTnLst>
                              <p:par>
                                <p:cTn id="51" presetID="3" presetClass="entr" presetSubtype="5" fill="hold" grpId="0" nodeType="afterEffect">
                                  <p:stCondLst>
                                    <p:cond delay="0"/>
                                  </p:stCondLst>
                                  <p:childTnLst>
                                    <p:set>
                                      <p:cBhvr>
                                        <p:cTn id="52" dur="1" fill="hold">
                                          <p:stCondLst>
                                            <p:cond delay="0"/>
                                          </p:stCondLst>
                                        </p:cTn>
                                        <p:tgtEl>
                                          <p:spTgt spid="113666">
                                            <p:txEl>
                                              <p:charRg st="168" end="184"/>
                                            </p:txEl>
                                          </p:spTgt>
                                        </p:tgtEl>
                                        <p:attrNameLst>
                                          <p:attrName>style.visibility</p:attrName>
                                        </p:attrNameLst>
                                      </p:cBhvr>
                                      <p:to>
                                        <p:strVal val="visible"/>
                                      </p:to>
                                    </p:set>
                                    <p:animEffect transition="in" filter="blinds(vertical)">
                                      <p:cBhvr>
                                        <p:cTn id="53" dur="500"/>
                                        <p:tgtEl>
                                          <p:spTgt spid="113666">
                                            <p:txEl>
                                              <p:charRg st="168" end="184"/>
                                            </p:txEl>
                                          </p:spTgt>
                                        </p:tgtEl>
                                      </p:cBhvr>
                                    </p:animEffect>
                                  </p:childTnLst>
                                </p:cTn>
                              </p:par>
                            </p:childTnLst>
                          </p:cTn>
                        </p:par>
                        <p:par>
                          <p:cTn id="54" fill="hold">
                            <p:stCondLst>
                              <p:cond delay="1000"/>
                            </p:stCondLst>
                            <p:childTnLst>
                              <p:par>
                                <p:cTn id="55" presetID="3" presetClass="entr" presetSubtype="5" fill="hold" grpId="0" nodeType="afterEffect">
                                  <p:stCondLst>
                                    <p:cond delay="0"/>
                                  </p:stCondLst>
                                  <p:childTnLst>
                                    <p:set>
                                      <p:cBhvr>
                                        <p:cTn id="56" dur="1" fill="hold">
                                          <p:stCondLst>
                                            <p:cond delay="0"/>
                                          </p:stCondLst>
                                        </p:cTn>
                                        <p:tgtEl>
                                          <p:spTgt spid="113666">
                                            <p:txEl>
                                              <p:charRg st="184" end="203"/>
                                            </p:txEl>
                                          </p:spTgt>
                                        </p:tgtEl>
                                        <p:attrNameLst>
                                          <p:attrName>style.visibility</p:attrName>
                                        </p:attrNameLst>
                                      </p:cBhvr>
                                      <p:to>
                                        <p:strVal val="visible"/>
                                      </p:to>
                                    </p:set>
                                    <p:animEffect transition="in" filter="blinds(vertical)">
                                      <p:cBhvr>
                                        <p:cTn id="57" dur="500"/>
                                        <p:tgtEl>
                                          <p:spTgt spid="113666">
                                            <p:txEl>
                                              <p:charRg st="184" end="203"/>
                                            </p:txEl>
                                          </p:spTgt>
                                        </p:tgtEl>
                                      </p:cBhvr>
                                    </p:animEffect>
                                  </p:childTnLst>
                                </p:cTn>
                              </p:par>
                            </p:childTnLst>
                          </p:cTn>
                        </p:par>
                        <p:par>
                          <p:cTn id="58" fill="hold">
                            <p:stCondLst>
                              <p:cond delay="1500"/>
                            </p:stCondLst>
                            <p:childTnLst>
                              <p:par>
                                <p:cTn id="59" presetID="3" presetClass="entr" presetSubtype="5" fill="hold" grpId="0" nodeType="afterEffect">
                                  <p:stCondLst>
                                    <p:cond delay="0"/>
                                  </p:stCondLst>
                                  <p:childTnLst>
                                    <p:set>
                                      <p:cBhvr>
                                        <p:cTn id="60" dur="1" fill="hold">
                                          <p:stCondLst>
                                            <p:cond delay="0"/>
                                          </p:stCondLst>
                                        </p:cTn>
                                        <p:tgtEl>
                                          <p:spTgt spid="113666">
                                            <p:txEl>
                                              <p:charRg st="203" end="232"/>
                                            </p:txEl>
                                          </p:spTgt>
                                        </p:tgtEl>
                                        <p:attrNameLst>
                                          <p:attrName>style.visibility</p:attrName>
                                        </p:attrNameLst>
                                      </p:cBhvr>
                                      <p:to>
                                        <p:strVal val="visible"/>
                                      </p:to>
                                    </p:set>
                                    <p:animEffect transition="in" filter="blinds(vertical)">
                                      <p:cBhvr>
                                        <p:cTn id="61" dur="500"/>
                                        <p:tgtEl>
                                          <p:spTgt spid="113666">
                                            <p:txEl>
                                              <p:charRg st="203"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ldLvl="2" build="p"/>
      <p:bldP spid="113668" grpId="0"/>
      <p:bldP spid="113670" grpId="0" animBg="1"/>
      <p:bldP spid="11368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12642" name="Rectangle 2"/>
          <p:cNvSpPr>
            <a:spLocks noGrp="1"/>
          </p:cNvSpPr>
          <p:nvPr>
            <p:ph idx="1"/>
          </p:nvPr>
        </p:nvSpPr>
        <p:spPr>
          <a:xfrm>
            <a:off x="609600" y="476250"/>
            <a:ext cx="8229600" cy="5695950"/>
          </a:xfrm>
        </p:spPr>
        <p:txBody>
          <a:bodyPr vert="horz" wrap="square" lIns="91440" tIns="45720" rIns="91440" bIns="45720" anchor="t"/>
          <a:p>
            <a:pPr eaLnBrk="1" hangingPunct="1">
              <a:buChar char="l"/>
            </a:pPr>
            <a:r>
              <a:rPr lang="zh-CN" altLang="en-US" b="1" dirty="0"/>
              <a:t>情形</a:t>
            </a:r>
            <a:r>
              <a:rPr lang="en-US" altLang="zh-CN" b="1" dirty="0"/>
              <a:t>3</a:t>
            </a:r>
            <a:r>
              <a:rPr lang="zh-CN" altLang="en-US" b="1" dirty="0"/>
              <a:t>：</a:t>
            </a:r>
            <a:r>
              <a:rPr lang="en-US" altLang="zh-CN" b="1" dirty="0"/>
              <a:t>r=r</a:t>
            </a:r>
            <a:r>
              <a:rPr lang="en-US" altLang="zh-CN" b="1" baseline="-25000" dirty="0"/>
              <a:t>1</a:t>
            </a:r>
            <a:r>
              <a:rPr lang="en-US" altLang="zh-CN" b="1" baseline="30000" dirty="0"/>
              <a:t>*</a:t>
            </a:r>
            <a:r>
              <a:rPr lang="zh-CN" altLang="en-US" b="1" dirty="0"/>
              <a:t>。设</a:t>
            </a:r>
            <a:r>
              <a:rPr lang="en-US" altLang="zh-CN" b="1" dirty="0"/>
              <a:t>M</a:t>
            </a:r>
            <a:r>
              <a:rPr lang="en-US" altLang="zh-CN" b="1" baseline="-25000" dirty="0"/>
              <a:t>1</a:t>
            </a:r>
            <a:r>
              <a:rPr lang="zh-CN" altLang="en-US" b="1" dirty="0"/>
              <a:t>同情形</a:t>
            </a:r>
            <a:r>
              <a:rPr lang="en-US" altLang="zh-CN" b="1" dirty="0"/>
              <a:t>1</a:t>
            </a:r>
            <a:r>
              <a:rPr lang="zh-CN" altLang="en-US" b="1" dirty="0"/>
              <a:t>。</a:t>
            </a:r>
            <a:endParaRPr lang="zh-CN" altLang="en-US" b="1" dirty="0"/>
          </a:p>
          <a:p>
            <a:pPr eaLnBrk="1" hangingPunct="1">
              <a:buNone/>
            </a:pPr>
            <a:r>
              <a:rPr lang="zh-CN" altLang="en-US" b="1" dirty="0"/>
              <a:t>令</a:t>
            </a:r>
            <a:r>
              <a:rPr lang="en-US" altLang="zh-CN" b="1" dirty="0"/>
              <a:t>M=&lt;S</a:t>
            </a:r>
            <a:r>
              <a:rPr lang="en-US" altLang="zh-CN" b="1" baseline="-25000" dirty="0"/>
              <a:t>1</a:t>
            </a:r>
            <a:r>
              <a:rPr lang="en-US" altLang="zh-CN" b="1" dirty="0">
                <a:latin typeface="宋体" panose="02010600030101010101" pitchFamily="2" charset="-122"/>
              </a:rPr>
              <a:t>∪</a:t>
            </a:r>
            <a:r>
              <a:rPr lang="en-US" altLang="zh-CN" b="1" dirty="0"/>
              <a:t>{q</a:t>
            </a:r>
            <a:r>
              <a:rPr lang="en-US" altLang="zh-CN" b="1" baseline="-25000" dirty="0"/>
              <a:t>0</a:t>
            </a:r>
            <a:r>
              <a:rPr lang="en-US" altLang="zh-CN" b="1" dirty="0"/>
              <a:t>, f</a:t>
            </a:r>
            <a:r>
              <a:rPr lang="en-US" altLang="zh-CN" b="1" baseline="-25000" dirty="0"/>
              <a:t>0</a:t>
            </a:r>
            <a:r>
              <a:rPr lang="en-US" altLang="zh-CN" b="1" dirty="0"/>
              <a:t>}, </a:t>
            </a:r>
            <a:r>
              <a:rPr lang="en-US" altLang="zh-CN" b="1" dirty="0">
                <a:sym typeface="Symbol" panose="05050102010706020507" pitchFamily="18" charset="2"/>
              </a:rPr>
              <a:t></a:t>
            </a:r>
            <a:r>
              <a:rPr lang="en-US" altLang="zh-CN" b="1" baseline="-25000" dirty="0"/>
              <a:t>1</a:t>
            </a:r>
            <a:r>
              <a:rPr lang="en-US" altLang="zh-CN" b="1" dirty="0"/>
              <a:t>, </a:t>
            </a:r>
            <a:r>
              <a:rPr lang="en-US" altLang="zh-CN" b="1" dirty="0">
                <a:sym typeface="Symbol" panose="05050102010706020507" pitchFamily="18" charset="2"/>
              </a:rPr>
              <a:t></a:t>
            </a:r>
            <a:r>
              <a:rPr lang="en-US" altLang="zh-CN" b="1" dirty="0"/>
              <a:t>, q</a:t>
            </a:r>
            <a:r>
              <a:rPr lang="en-US" altLang="zh-CN" b="1" baseline="-25000" dirty="0"/>
              <a:t>0</a:t>
            </a:r>
            <a:r>
              <a:rPr lang="en-US" altLang="zh-CN" b="1" dirty="0"/>
              <a:t>, {f</a:t>
            </a:r>
            <a:r>
              <a:rPr lang="en-US" altLang="zh-CN" b="1" baseline="-25000" dirty="0"/>
              <a:t>0</a:t>
            </a:r>
            <a:r>
              <a:rPr lang="en-US" altLang="zh-CN" b="1" dirty="0"/>
              <a:t>}&gt;</a:t>
            </a:r>
            <a:r>
              <a:rPr lang="zh-CN" altLang="en-US" b="1" dirty="0"/>
              <a:t>，其中</a:t>
            </a:r>
            <a:r>
              <a:rPr lang="en-US" altLang="zh-CN" b="1" dirty="0"/>
              <a:t>q</a:t>
            </a:r>
            <a:r>
              <a:rPr lang="en-US" altLang="zh-CN" b="1" baseline="-25000" dirty="0"/>
              <a:t>0</a:t>
            </a:r>
            <a:r>
              <a:rPr lang="en-US" altLang="zh-CN" b="1" dirty="0"/>
              <a:t>, f</a:t>
            </a:r>
            <a:r>
              <a:rPr lang="en-US" altLang="zh-CN" b="1" baseline="-25000" dirty="0"/>
              <a:t>0</a:t>
            </a:r>
            <a:r>
              <a:rPr lang="en-US" altLang="zh-CN" b="1" dirty="0">
                <a:sym typeface="Symbol" panose="05050102010706020507" pitchFamily="18" charset="2"/>
              </a:rPr>
              <a:t></a:t>
            </a:r>
            <a:r>
              <a:rPr lang="en-US" altLang="zh-CN" b="1" dirty="0"/>
              <a:t>S</a:t>
            </a:r>
            <a:r>
              <a:rPr lang="en-US" altLang="zh-CN" b="1" baseline="-25000" dirty="0"/>
              <a:t>1</a:t>
            </a:r>
            <a:r>
              <a:rPr lang="zh-CN" altLang="en-US" b="1" dirty="0"/>
              <a:t>，</a:t>
            </a:r>
            <a:r>
              <a:rPr lang="zh-CN" altLang="en-US" b="1" dirty="0">
                <a:sym typeface="Symbol" panose="05050102010706020507" pitchFamily="18" charset="2"/>
              </a:rPr>
              <a:t></a:t>
            </a:r>
            <a:r>
              <a:rPr lang="zh-CN" altLang="en-US" b="1" dirty="0"/>
              <a:t>定义如下：</a:t>
            </a:r>
            <a:endParaRPr lang="zh-CN" altLang="en-US" b="1" dirty="0"/>
          </a:p>
          <a:p>
            <a:pPr marL="1054100" lvl="1" indent="-520700" eaLnBrk="1" hangingPunct="1">
              <a:buNone/>
            </a:pPr>
            <a:r>
              <a:rPr lang="en-US" altLang="zh-CN" b="1" dirty="0"/>
              <a:t>(a) </a:t>
            </a:r>
            <a:r>
              <a:rPr lang="en-US" altLang="zh-CN" b="1" dirty="0">
                <a:sym typeface="Symbol" panose="05050102010706020507" pitchFamily="18" charset="2"/>
              </a:rPr>
              <a:t></a:t>
            </a:r>
            <a:r>
              <a:rPr lang="en-US" altLang="zh-CN" b="1" dirty="0"/>
              <a:t>(q</a:t>
            </a:r>
            <a:r>
              <a:rPr lang="en-US" altLang="zh-CN" b="1" baseline="-25000" dirty="0"/>
              <a:t>0</a:t>
            </a:r>
            <a:r>
              <a:rPr lang="en-US" altLang="zh-CN" b="1" dirty="0"/>
              <a:t>,</a:t>
            </a:r>
            <a:r>
              <a:rPr lang="en-US" altLang="zh-CN" b="1" dirty="0">
                <a:sym typeface="Symbol" panose="05050102010706020507" pitchFamily="18" charset="2"/>
              </a:rPr>
              <a:t></a:t>
            </a:r>
            <a:r>
              <a:rPr lang="en-US" altLang="zh-CN" b="1" dirty="0"/>
              <a:t>)=</a:t>
            </a:r>
            <a:r>
              <a:rPr lang="en-US" altLang="zh-CN" b="1" dirty="0">
                <a:sym typeface="Symbol" panose="05050102010706020507" pitchFamily="18" charset="2"/>
              </a:rPr>
              <a:t></a:t>
            </a:r>
            <a:r>
              <a:rPr lang="en-US" altLang="zh-CN" b="1" dirty="0"/>
              <a:t>(f</a:t>
            </a:r>
            <a:r>
              <a:rPr lang="en-US" altLang="zh-CN" b="1" baseline="-25000" dirty="0"/>
              <a:t>1</a:t>
            </a:r>
            <a:r>
              <a:rPr lang="en-US" altLang="zh-CN" b="1" dirty="0"/>
              <a:t>,</a:t>
            </a:r>
            <a:r>
              <a:rPr lang="en-US" altLang="zh-CN" b="1" dirty="0">
                <a:sym typeface="Symbol" panose="05050102010706020507" pitchFamily="18" charset="2"/>
              </a:rPr>
              <a:t></a:t>
            </a:r>
            <a:r>
              <a:rPr lang="en-US" altLang="zh-CN" b="1" dirty="0"/>
              <a:t>)={q</a:t>
            </a:r>
            <a:r>
              <a:rPr lang="en-US" altLang="zh-CN" b="1" baseline="-25000" dirty="0"/>
              <a:t>1</a:t>
            </a:r>
            <a:r>
              <a:rPr lang="en-US" altLang="zh-CN" b="1" dirty="0"/>
              <a:t>, f</a:t>
            </a:r>
            <a:r>
              <a:rPr lang="en-US" altLang="zh-CN" b="1" baseline="-25000" dirty="0"/>
              <a:t>0</a:t>
            </a:r>
            <a:r>
              <a:rPr lang="en-US" altLang="zh-CN" b="1" dirty="0"/>
              <a:t>}</a:t>
            </a:r>
            <a:endParaRPr lang="en-US" altLang="zh-CN" b="1" dirty="0"/>
          </a:p>
          <a:p>
            <a:pPr marL="1054100" lvl="1" indent="-520700" eaLnBrk="1" hangingPunct="1">
              <a:buNone/>
            </a:pPr>
            <a:r>
              <a:rPr lang="en-US" altLang="zh-CN" b="1" dirty="0"/>
              <a:t>(b) </a:t>
            </a:r>
            <a:r>
              <a:rPr lang="en-US" altLang="zh-CN" b="1" dirty="0">
                <a:sym typeface="Symbol" panose="05050102010706020507" pitchFamily="18" charset="2"/>
              </a:rPr>
              <a:t></a:t>
            </a:r>
            <a:r>
              <a:rPr lang="en-US" altLang="zh-CN" b="1" dirty="0"/>
              <a:t>(q,a)= </a:t>
            </a:r>
            <a:r>
              <a:rPr lang="en-US" altLang="zh-CN" b="1" dirty="0">
                <a:sym typeface="Symbol" panose="05050102010706020507" pitchFamily="18" charset="2"/>
              </a:rPr>
              <a:t></a:t>
            </a:r>
            <a:r>
              <a:rPr lang="en-US" altLang="zh-CN" b="1" baseline="-25000" dirty="0"/>
              <a:t>1</a:t>
            </a:r>
            <a:r>
              <a:rPr lang="en-US" altLang="zh-CN" b="1" dirty="0"/>
              <a:t>(q, a), </a:t>
            </a:r>
            <a:r>
              <a:rPr lang="zh-CN" altLang="en-US" b="1" dirty="0"/>
              <a:t>当</a:t>
            </a:r>
            <a:r>
              <a:rPr lang="en-US" altLang="zh-CN" b="1" dirty="0"/>
              <a:t>q</a:t>
            </a:r>
            <a:r>
              <a:rPr lang="en-US" altLang="zh-CN" b="1" dirty="0">
                <a:sym typeface="Symbol" panose="05050102010706020507" pitchFamily="18" charset="2"/>
              </a:rPr>
              <a:t></a:t>
            </a:r>
            <a:r>
              <a:rPr lang="en-US" altLang="zh-CN" b="1" dirty="0"/>
              <a:t>S</a:t>
            </a:r>
            <a:r>
              <a:rPr lang="en-US" altLang="zh-CN" b="1" baseline="-25000" dirty="0"/>
              <a:t>1</a:t>
            </a:r>
            <a:r>
              <a:rPr lang="en-US" altLang="zh-CN" b="1" dirty="0"/>
              <a:t>-{f</a:t>
            </a:r>
            <a:r>
              <a:rPr lang="en-US" altLang="zh-CN" b="1" baseline="-25000" dirty="0"/>
              <a:t>1</a:t>
            </a:r>
            <a:r>
              <a:rPr lang="en-US" altLang="zh-CN" b="1" dirty="0"/>
              <a:t>}, a</a:t>
            </a:r>
            <a:r>
              <a:rPr lang="en-US" altLang="zh-CN" b="1" dirty="0">
                <a:sym typeface="Symbol" panose="05050102010706020507" pitchFamily="18" charset="2"/>
              </a:rPr>
              <a:t></a:t>
            </a:r>
            <a:r>
              <a:rPr lang="en-US" altLang="zh-CN" b="1" baseline="-25000" dirty="0"/>
              <a:t>1</a:t>
            </a:r>
            <a:r>
              <a:rPr lang="en-US" altLang="zh-CN" b="1" dirty="0">
                <a:latin typeface="宋体" panose="02010600030101010101" pitchFamily="2" charset="-122"/>
              </a:rPr>
              <a:t>∪</a:t>
            </a:r>
            <a:r>
              <a:rPr lang="en-US" altLang="zh-CN" b="1" dirty="0"/>
              <a:t>{</a:t>
            </a:r>
            <a:r>
              <a:rPr lang="en-US" altLang="zh-CN" b="1" dirty="0">
                <a:sym typeface="Symbol" panose="05050102010706020507" pitchFamily="18" charset="2"/>
              </a:rPr>
              <a:t></a:t>
            </a:r>
            <a:r>
              <a:rPr lang="en-US" altLang="zh-CN" b="1" dirty="0"/>
              <a:t>}</a:t>
            </a:r>
            <a:r>
              <a:rPr lang="zh-CN" altLang="en-US" b="1" dirty="0"/>
              <a:t>。</a:t>
            </a:r>
            <a:endParaRPr lang="zh-CN" altLang="en-US" b="1" dirty="0"/>
          </a:p>
          <a:p>
            <a:pPr eaLnBrk="1" hangingPunct="1">
              <a:buNone/>
            </a:pPr>
            <a:endParaRPr lang="zh-CN" altLang="en-US" b="1" dirty="0"/>
          </a:p>
          <a:p>
            <a:pPr eaLnBrk="1" hangingPunct="1">
              <a:buNone/>
            </a:pPr>
            <a:r>
              <a:rPr lang="en-US" altLang="zh-CN" b="1" dirty="0"/>
              <a:t>M</a:t>
            </a:r>
            <a:r>
              <a:rPr lang="zh-CN" altLang="en-US" b="1" dirty="0"/>
              <a:t>的状态转换如右图所示。</a:t>
            </a:r>
            <a:endParaRPr lang="zh-CN" altLang="en-US" b="1" dirty="0"/>
          </a:p>
          <a:p>
            <a:pPr eaLnBrk="1" hangingPunct="1">
              <a:buNone/>
            </a:pPr>
            <a:r>
              <a:rPr lang="en-US" altLang="zh-CN" b="1" dirty="0"/>
              <a:t>L(M) = L(M</a:t>
            </a:r>
            <a:r>
              <a:rPr lang="en-US" altLang="zh-CN" b="1" baseline="-25000" dirty="0"/>
              <a:t>1</a:t>
            </a:r>
            <a:r>
              <a:rPr lang="en-US" altLang="zh-CN" b="1" dirty="0"/>
              <a:t>)</a:t>
            </a:r>
            <a:r>
              <a:rPr lang="en-US" altLang="zh-CN" b="1" baseline="30000" dirty="0"/>
              <a:t>* </a:t>
            </a:r>
            <a:r>
              <a:rPr lang="en-US" altLang="zh-CN" b="1" dirty="0"/>
              <a:t>= L(r</a:t>
            </a:r>
            <a:r>
              <a:rPr lang="en-US" altLang="zh-CN" b="1" baseline="-25000" dirty="0"/>
              <a:t>1</a:t>
            </a:r>
            <a:r>
              <a:rPr lang="en-US" altLang="zh-CN" b="1" dirty="0"/>
              <a:t>)</a:t>
            </a:r>
            <a:r>
              <a:rPr lang="en-US" altLang="zh-CN" b="1" baseline="30000" dirty="0"/>
              <a:t>* </a:t>
            </a:r>
            <a:r>
              <a:rPr lang="en-US" altLang="zh-CN" b="1" dirty="0"/>
              <a:t>= L(r)</a:t>
            </a:r>
            <a:endParaRPr lang="en-US" altLang="zh-CN" b="1" dirty="0"/>
          </a:p>
          <a:p>
            <a:pPr eaLnBrk="1" hangingPunct="1">
              <a:buNone/>
            </a:pPr>
            <a:endParaRPr lang="en-US" altLang="zh-CN" b="1" dirty="0"/>
          </a:p>
          <a:p>
            <a:pPr eaLnBrk="1" hangingPunct="1">
              <a:buNone/>
            </a:pPr>
            <a:r>
              <a:rPr lang="zh-CN" altLang="en-US" b="1" dirty="0"/>
              <a:t>至此，结论</a:t>
            </a:r>
            <a:r>
              <a:rPr lang="en-US" altLang="zh-CN" b="1" dirty="0"/>
              <a:t>2</a:t>
            </a:r>
            <a:r>
              <a:rPr lang="zh-CN" altLang="en-US" b="1" dirty="0"/>
              <a:t>获证。</a:t>
            </a:r>
            <a:endParaRPr lang="zh-CN" altLang="en-US" b="1" dirty="0"/>
          </a:p>
        </p:txBody>
      </p:sp>
      <p:sp>
        <p:nvSpPr>
          <p:cNvPr id="112644" name="Rectangle 4"/>
          <p:cNvSpPr/>
          <p:nvPr/>
        </p:nvSpPr>
        <p:spPr>
          <a:xfrm>
            <a:off x="8077200" y="48768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2645" name="AutoShape 5"/>
          <p:cNvSpPr/>
          <p:nvPr/>
        </p:nvSpPr>
        <p:spPr>
          <a:xfrm>
            <a:off x="5181600" y="5715000"/>
            <a:ext cx="381000" cy="304800"/>
          </a:xfrm>
          <a:prstGeom prst="rightArrow">
            <a:avLst>
              <a:gd name="adj1" fmla="val 50000"/>
              <a:gd name="adj2" fmla="val 31250"/>
            </a:avLst>
          </a:prstGeom>
          <a:noFill/>
          <a:ln w="19050" cap="sq" cmpd="sng">
            <a:solidFill>
              <a:schemeClr val="tx1"/>
            </a:solidFill>
            <a:prstDash val="solid"/>
            <a:miter/>
            <a:headEnd type="none" w="med" len="med"/>
            <a:tailEnd type="none" w="lg" len="lg"/>
          </a:ln>
        </p:spPr>
        <p:txBody>
          <a:bodyPr wrap="none" lIns="90000" tIns="46800" rIns="90000" bIns="46800" anchor="ctr"/>
          <a:p>
            <a:pPr algn="ctr"/>
            <a:endParaRPr lang="zh-CN" altLang="en-US" u="none" dirty="0">
              <a:solidFill>
                <a:schemeClr val="tx1"/>
              </a:solidFill>
              <a:latin typeface="Verdana" panose="020B0604030504040204" pitchFamily="34" charset="0"/>
              <a:ea typeface="宋体" panose="02010600030101010101" pitchFamily="2" charset="-122"/>
            </a:endParaRPr>
          </a:p>
        </p:txBody>
      </p:sp>
      <p:grpSp>
        <p:nvGrpSpPr>
          <p:cNvPr id="2" name="Group 17"/>
          <p:cNvGrpSpPr/>
          <p:nvPr/>
        </p:nvGrpSpPr>
        <p:grpSpPr>
          <a:xfrm>
            <a:off x="6400800" y="4114800"/>
            <a:ext cx="1905000" cy="685800"/>
            <a:chOff x="3984" y="2592"/>
            <a:chExt cx="1200" cy="432"/>
          </a:xfrm>
        </p:grpSpPr>
        <p:sp>
          <p:nvSpPr>
            <p:cNvPr id="92166" name="AutoShape 7"/>
            <p:cNvSpPr/>
            <p:nvPr/>
          </p:nvSpPr>
          <p:spPr>
            <a:xfrm>
              <a:off x="3984" y="2592"/>
              <a:ext cx="1200" cy="432"/>
            </a:xfrm>
            <a:prstGeom prst="roundRect">
              <a:avLst>
                <a:gd name="adj" fmla="val 16667"/>
              </a:avLst>
            </a:prstGeom>
            <a:noFill/>
            <a:ln w="19050"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M</a:t>
              </a:r>
              <a:r>
                <a:rPr lang="en-US" altLang="zh-CN" sz="24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2167" name="Oval 8"/>
            <p:cNvSpPr/>
            <p:nvPr/>
          </p:nvSpPr>
          <p:spPr>
            <a:xfrm>
              <a:off x="4032" y="264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1</a:t>
              </a:r>
              <a:endParaRPr lang="en-US" altLang="zh-CN" sz="2400" b="1" u="none" baseline="-25000" dirty="0">
                <a:solidFill>
                  <a:schemeClr val="tx1"/>
                </a:solidFill>
                <a:latin typeface="Times New Roman" panose="02020603050405020304" pitchFamily="18" charset="0"/>
              </a:endParaRPr>
            </a:p>
          </p:txBody>
        </p:sp>
        <p:sp>
          <p:nvSpPr>
            <p:cNvPr id="92168" name="Oval 9"/>
            <p:cNvSpPr/>
            <p:nvPr/>
          </p:nvSpPr>
          <p:spPr>
            <a:xfrm>
              <a:off x="4704" y="2640"/>
              <a:ext cx="383" cy="336"/>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f</a:t>
              </a:r>
              <a:r>
                <a:rPr lang="en-US" altLang="zh-CN" sz="24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grpSp>
      <p:sp>
        <p:nvSpPr>
          <p:cNvPr id="112655" name="Oval 15"/>
          <p:cNvSpPr/>
          <p:nvPr/>
        </p:nvSpPr>
        <p:spPr>
          <a:xfrm>
            <a:off x="5638800" y="55626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400" b="1" u="none" dirty="0">
                <a:solidFill>
                  <a:schemeClr val="tx1"/>
                </a:solidFill>
                <a:latin typeface="Times New Roman" panose="02020603050405020304" pitchFamily="18" charset="0"/>
              </a:rPr>
              <a:t>q</a:t>
            </a:r>
            <a:r>
              <a:rPr lang="en-US" altLang="zh-CN" sz="2400" b="1" u="none" baseline="-25000" dirty="0">
                <a:solidFill>
                  <a:schemeClr val="tx1"/>
                </a:solidFill>
                <a:latin typeface="Times New Roman" panose="02020603050405020304" pitchFamily="18" charset="0"/>
              </a:rPr>
              <a:t>0</a:t>
            </a:r>
            <a:endParaRPr lang="en-US" altLang="zh-CN" sz="2400" b="1" u="none" baseline="-25000" dirty="0">
              <a:solidFill>
                <a:schemeClr val="tx1"/>
              </a:solidFill>
              <a:latin typeface="Times New Roman" panose="02020603050405020304" pitchFamily="18" charset="0"/>
            </a:endParaRPr>
          </a:p>
        </p:txBody>
      </p:sp>
      <p:sp>
        <p:nvSpPr>
          <p:cNvPr id="112656" name="Oval 16"/>
          <p:cNvSpPr/>
          <p:nvPr/>
        </p:nvSpPr>
        <p:spPr>
          <a:xfrm>
            <a:off x="8458200" y="5562600"/>
            <a:ext cx="608013" cy="533400"/>
          </a:xfrm>
          <a:prstGeom prst="ellipse">
            <a:avLst/>
          </a:prstGeom>
          <a:noFill/>
          <a:ln w="57150" cap="flat" cmpd="thickThin">
            <a:solidFill>
              <a:schemeClr val="tx1"/>
            </a:solidFill>
            <a:prstDash val="solid"/>
            <a:round/>
            <a:headEnd type="none" w="med" len="med"/>
            <a:tailEnd type="none" w="med" len="med"/>
          </a:ln>
        </p:spPr>
        <p:txBody>
          <a:bodyPr wrap="none" tIns="0" anchor="ctr"/>
          <a:p>
            <a:pPr algn="ctr"/>
            <a:r>
              <a:rPr lang="en-US" altLang="zh-CN" sz="2400" b="1" u="none" dirty="0">
                <a:solidFill>
                  <a:schemeClr val="tx1"/>
                </a:solidFill>
                <a:latin typeface="Times New Roman" panose="02020603050405020304" pitchFamily="18" charset="0"/>
              </a:rPr>
              <a:t>f</a:t>
            </a:r>
            <a:r>
              <a:rPr lang="en-US" altLang="zh-CN" sz="2400" b="1" u="none" baseline="-25000"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112659" name="Rectangle 19"/>
          <p:cNvSpPr/>
          <p:nvPr/>
        </p:nvSpPr>
        <p:spPr>
          <a:xfrm>
            <a:off x="5715000" y="49530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2660" name="Freeform 20"/>
          <p:cNvSpPr/>
          <p:nvPr/>
        </p:nvSpPr>
        <p:spPr>
          <a:xfrm>
            <a:off x="6781800" y="3924300"/>
            <a:ext cx="1066800" cy="266700"/>
          </a:xfrm>
          <a:custGeom>
            <a:avLst/>
            <a:gdLst/>
            <a:ahLst/>
            <a:cxnLst>
              <a:cxn ang="0">
                <a:pos x="2147483647" y="2147483647"/>
              </a:cxn>
              <a:cxn ang="0">
                <a:pos x="2147483647" y="2147483647"/>
              </a:cxn>
              <a:cxn ang="0">
                <a:pos x="2147483647" y="2147483647"/>
              </a:cxn>
              <a:cxn ang="0">
                <a:pos x="0" y="2147483647"/>
              </a:cxn>
            </a:cxnLst>
            <a:pathLst>
              <a:path w="672" h="168">
                <a:moveTo>
                  <a:pt x="672" y="168"/>
                </a:moveTo>
                <a:cubicBezTo>
                  <a:pt x="588" y="108"/>
                  <a:pt x="504" y="48"/>
                  <a:pt x="432" y="24"/>
                </a:cubicBezTo>
                <a:cubicBezTo>
                  <a:pt x="360" y="0"/>
                  <a:pt x="312" y="0"/>
                  <a:pt x="240" y="24"/>
                </a:cubicBezTo>
                <a:cubicBezTo>
                  <a:pt x="168" y="48"/>
                  <a:pt x="84" y="108"/>
                  <a:pt x="0" y="168"/>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12661" name="Rectangle 21"/>
          <p:cNvSpPr/>
          <p:nvPr/>
        </p:nvSpPr>
        <p:spPr>
          <a:xfrm>
            <a:off x="6858000" y="34290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2662" name="Freeform 22"/>
          <p:cNvSpPr/>
          <p:nvPr/>
        </p:nvSpPr>
        <p:spPr>
          <a:xfrm>
            <a:off x="5867400" y="4419600"/>
            <a:ext cx="533400" cy="1143000"/>
          </a:xfrm>
          <a:custGeom>
            <a:avLst/>
            <a:gdLst/>
            <a:ahLst/>
            <a:cxnLst>
              <a:cxn ang="0">
                <a:pos x="2147483647" y="2147483647"/>
              </a:cxn>
              <a:cxn ang="0">
                <a:pos x="2147483647" y="2147483647"/>
              </a:cxn>
              <a:cxn ang="0">
                <a:pos x="2147483647" y="2147483647"/>
              </a:cxn>
              <a:cxn ang="0">
                <a:pos x="2147483647" y="2147483647"/>
              </a:cxn>
              <a:cxn ang="0">
                <a:pos x="2147483647" y="0"/>
              </a:cxn>
            </a:cxnLst>
            <a:pathLst>
              <a:path w="296" h="624">
                <a:moveTo>
                  <a:pt x="8" y="624"/>
                </a:moveTo>
                <a:cubicBezTo>
                  <a:pt x="4" y="496"/>
                  <a:pt x="0" y="368"/>
                  <a:pt x="8" y="288"/>
                </a:cubicBezTo>
                <a:cubicBezTo>
                  <a:pt x="16" y="208"/>
                  <a:pt x="24" y="184"/>
                  <a:pt x="56" y="144"/>
                </a:cubicBezTo>
                <a:cubicBezTo>
                  <a:pt x="88" y="104"/>
                  <a:pt x="160" y="72"/>
                  <a:pt x="200" y="48"/>
                </a:cubicBezTo>
                <a:cubicBezTo>
                  <a:pt x="240" y="24"/>
                  <a:pt x="268" y="12"/>
                  <a:pt x="296" y="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12663" name="Freeform 23"/>
          <p:cNvSpPr/>
          <p:nvPr/>
        </p:nvSpPr>
        <p:spPr>
          <a:xfrm>
            <a:off x="8305800" y="4483100"/>
            <a:ext cx="469900" cy="1079500"/>
          </a:xfrm>
          <a:custGeom>
            <a:avLst/>
            <a:gdLst/>
            <a:ahLst/>
            <a:cxnLst>
              <a:cxn ang="0">
                <a:pos x="0" y="2147483647"/>
              </a:cxn>
              <a:cxn ang="0">
                <a:pos x="2147483647" y="2147483647"/>
              </a:cxn>
              <a:cxn ang="0">
                <a:pos x="2147483647" y="2147483647"/>
              </a:cxn>
              <a:cxn ang="0">
                <a:pos x="2147483647" y="2147483647"/>
              </a:cxn>
              <a:cxn ang="0">
                <a:pos x="2147483647" y="2147483647"/>
              </a:cxn>
            </a:cxnLst>
            <a:pathLst>
              <a:path w="296" h="680">
                <a:moveTo>
                  <a:pt x="0" y="8"/>
                </a:moveTo>
                <a:cubicBezTo>
                  <a:pt x="52" y="4"/>
                  <a:pt x="104" y="0"/>
                  <a:pt x="144" y="8"/>
                </a:cubicBezTo>
                <a:cubicBezTo>
                  <a:pt x="184" y="16"/>
                  <a:pt x="216" y="24"/>
                  <a:pt x="240" y="56"/>
                </a:cubicBezTo>
                <a:cubicBezTo>
                  <a:pt x="264" y="88"/>
                  <a:pt x="280" y="96"/>
                  <a:pt x="288" y="200"/>
                </a:cubicBezTo>
                <a:cubicBezTo>
                  <a:pt x="296" y="304"/>
                  <a:pt x="292" y="492"/>
                  <a:pt x="288" y="680"/>
                </a:cubicBezTo>
              </a:path>
            </a:pathLst>
          </a:custGeom>
          <a:noFill/>
          <a:ln w="12700" cap="sq" cmpd="sng">
            <a:solidFill>
              <a:schemeClr val="tx1"/>
            </a:solidFill>
            <a:prstDash val="solid"/>
            <a:round/>
            <a:headEnd type="none" w="med" len="med"/>
            <a:tailEnd type="stealth" w="lg" len="lg"/>
          </a:ln>
        </p:spPr>
        <p:txBody>
          <a:bodyPr/>
          <a:p>
            <a:endParaRPr lang="zh-CN" altLang="en-US"/>
          </a:p>
        </p:txBody>
      </p:sp>
      <p:sp>
        <p:nvSpPr>
          <p:cNvPr id="112665" name="Rectangle 25"/>
          <p:cNvSpPr/>
          <p:nvPr/>
        </p:nvSpPr>
        <p:spPr>
          <a:xfrm>
            <a:off x="6934200" y="5334000"/>
            <a:ext cx="838200" cy="533400"/>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112666" name="Line 26"/>
          <p:cNvSpPr/>
          <p:nvPr/>
        </p:nvSpPr>
        <p:spPr>
          <a:xfrm>
            <a:off x="6248400" y="5867400"/>
            <a:ext cx="2209800" cy="0"/>
          </a:xfrm>
          <a:prstGeom prst="line">
            <a:avLst/>
          </a:prstGeom>
          <a:ln w="12700" cap="flat" cmpd="sng">
            <a:solidFill>
              <a:schemeClr val="tx1"/>
            </a:solidFill>
            <a:prstDash val="solid"/>
            <a:round/>
            <a:headEnd type="none" w="med" len="med"/>
            <a:tailEnd type="stealth" w="lg" len="lg"/>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2642">
                                            <p:txEl>
                                              <p:charRg st="0" end="19"/>
                                            </p:txEl>
                                          </p:spTgt>
                                        </p:tgtEl>
                                        <p:attrNameLst>
                                          <p:attrName>style.visibility</p:attrName>
                                        </p:attrNameLst>
                                      </p:cBhvr>
                                      <p:to>
                                        <p:strVal val="visible"/>
                                      </p:to>
                                    </p:set>
                                    <p:animEffect transition="in" filter="blinds(vertical)">
                                      <p:cBhvr>
                                        <p:cTn id="7" dur="500"/>
                                        <p:tgtEl>
                                          <p:spTgt spid="112642">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265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265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26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12642">
                                            <p:txEl>
                                              <p:charRg st="19" end="72"/>
                                            </p:txEl>
                                          </p:spTgt>
                                        </p:tgtEl>
                                        <p:attrNameLst>
                                          <p:attrName>style.visibility</p:attrName>
                                        </p:attrNameLst>
                                      </p:cBhvr>
                                      <p:to>
                                        <p:strVal val="visible"/>
                                      </p:to>
                                    </p:set>
                                    <p:animEffect transition="in" filter="blinds(vertical)">
                                      <p:cBhvr>
                                        <p:cTn id="22" dur="500"/>
                                        <p:tgtEl>
                                          <p:spTgt spid="112642">
                                            <p:txEl>
                                              <p:charRg st="19"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12642">
                                            <p:txEl>
                                              <p:charRg st="72" end="101"/>
                                            </p:txEl>
                                          </p:spTgt>
                                        </p:tgtEl>
                                        <p:attrNameLst>
                                          <p:attrName>style.visibility</p:attrName>
                                        </p:attrNameLst>
                                      </p:cBhvr>
                                      <p:to>
                                        <p:strVal val="visible"/>
                                      </p:to>
                                    </p:set>
                                    <p:animEffect transition="in" filter="blinds(vertical)">
                                      <p:cBhvr>
                                        <p:cTn id="27" dur="500"/>
                                        <p:tgtEl>
                                          <p:spTgt spid="112642">
                                            <p:txEl>
                                              <p:charRg st="72" end="1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659"/>
                                        </p:tgtEl>
                                        <p:attrNameLst>
                                          <p:attrName>style.visibility</p:attrName>
                                        </p:attrNameLst>
                                      </p:cBhvr>
                                      <p:to>
                                        <p:strVal val="visible"/>
                                      </p:to>
                                    </p:set>
                                    <p:animEffect transition="in" filter="wipe(down)">
                                      <p:cBhvr>
                                        <p:cTn id="32" dur="500"/>
                                        <p:tgtEl>
                                          <p:spTgt spid="11265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2662"/>
                                        </p:tgtEl>
                                        <p:attrNameLst>
                                          <p:attrName>style.visibility</p:attrName>
                                        </p:attrNameLst>
                                      </p:cBhvr>
                                      <p:to>
                                        <p:strVal val="visible"/>
                                      </p:to>
                                    </p:set>
                                    <p:animEffect transition="in" filter="wipe(down)">
                                      <p:cBhvr>
                                        <p:cTn id="35" dur="500"/>
                                        <p:tgtEl>
                                          <p:spTgt spid="112662"/>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12665"/>
                                        </p:tgtEl>
                                        <p:attrNameLst>
                                          <p:attrName>style.visibility</p:attrName>
                                        </p:attrNameLst>
                                      </p:cBhvr>
                                      <p:to>
                                        <p:strVal val="visible"/>
                                      </p:to>
                                    </p:set>
                                    <p:animEffect transition="in" filter="wipe(left)">
                                      <p:cBhvr>
                                        <p:cTn id="39" dur="500"/>
                                        <p:tgtEl>
                                          <p:spTgt spid="112665"/>
                                        </p:tgtEl>
                                      </p:cBhvr>
                                    </p:animEffect>
                                  </p:childTnLst>
                                </p:cTn>
                              </p:par>
                              <p:par>
                                <p:cTn id="40" presetID="22" presetClass="entr" presetSubtype="8" fill="hold" nodeType="withEffect">
                                  <p:stCondLst>
                                    <p:cond delay="0"/>
                                  </p:stCondLst>
                                  <p:childTnLst>
                                    <p:set>
                                      <p:cBhvr>
                                        <p:cTn id="41" dur="1" fill="hold">
                                          <p:stCondLst>
                                            <p:cond delay="0"/>
                                          </p:stCondLst>
                                        </p:cTn>
                                        <p:tgtEl>
                                          <p:spTgt spid="112666"/>
                                        </p:tgtEl>
                                        <p:attrNameLst>
                                          <p:attrName>style.visibility</p:attrName>
                                        </p:attrNameLst>
                                      </p:cBhvr>
                                      <p:to>
                                        <p:strVal val="visible"/>
                                      </p:to>
                                    </p:set>
                                    <p:animEffect transition="in" filter="wipe(left)">
                                      <p:cBhvr>
                                        <p:cTn id="42" dur="500"/>
                                        <p:tgtEl>
                                          <p:spTgt spid="112666"/>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112663"/>
                                        </p:tgtEl>
                                        <p:attrNameLst>
                                          <p:attrName>style.visibility</p:attrName>
                                        </p:attrNameLst>
                                      </p:cBhvr>
                                      <p:to>
                                        <p:strVal val="visible"/>
                                      </p:to>
                                    </p:set>
                                    <p:animEffect transition="in" filter="wipe(up)">
                                      <p:cBhvr>
                                        <p:cTn id="46" dur="500"/>
                                        <p:tgtEl>
                                          <p:spTgt spid="11266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12644"/>
                                        </p:tgtEl>
                                        <p:attrNameLst>
                                          <p:attrName>style.visibility</p:attrName>
                                        </p:attrNameLst>
                                      </p:cBhvr>
                                      <p:to>
                                        <p:strVal val="visible"/>
                                      </p:to>
                                    </p:set>
                                    <p:animEffect transition="in" filter="wipe(up)">
                                      <p:cBhvr>
                                        <p:cTn id="49" dur="500"/>
                                        <p:tgtEl>
                                          <p:spTgt spid="112644"/>
                                        </p:tgtEl>
                                      </p:cBhvr>
                                    </p:animEffect>
                                  </p:childTnLst>
                                </p:cTn>
                              </p:par>
                            </p:childTnLst>
                          </p:cTn>
                        </p:par>
                        <p:par>
                          <p:cTn id="50" fill="hold">
                            <p:stCondLst>
                              <p:cond delay="1500"/>
                            </p:stCondLst>
                            <p:childTnLst>
                              <p:par>
                                <p:cTn id="51" presetID="22" presetClass="entr" presetSubtype="2" fill="hold" grpId="0" nodeType="afterEffect">
                                  <p:stCondLst>
                                    <p:cond delay="0"/>
                                  </p:stCondLst>
                                  <p:childTnLst>
                                    <p:set>
                                      <p:cBhvr>
                                        <p:cTn id="52" dur="1" fill="hold">
                                          <p:stCondLst>
                                            <p:cond delay="0"/>
                                          </p:stCondLst>
                                        </p:cTn>
                                        <p:tgtEl>
                                          <p:spTgt spid="112661"/>
                                        </p:tgtEl>
                                        <p:attrNameLst>
                                          <p:attrName>style.visibility</p:attrName>
                                        </p:attrNameLst>
                                      </p:cBhvr>
                                      <p:to>
                                        <p:strVal val="visible"/>
                                      </p:to>
                                    </p:set>
                                    <p:animEffect transition="in" filter="wipe(right)">
                                      <p:cBhvr>
                                        <p:cTn id="53" dur="500"/>
                                        <p:tgtEl>
                                          <p:spTgt spid="112661"/>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112660"/>
                                        </p:tgtEl>
                                        <p:attrNameLst>
                                          <p:attrName>style.visibility</p:attrName>
                                        </p:attrNameLst>
                                      </p:cBhvr>
                                      <p:to>
                                        <p:strVal val="visible"/>
                                      </p:to>
                                    </p:set>
                                    <p:animEffect transition="in" filter="wipe(right)">
                                      <p:cBhvr>
                                        <p:cTn id="56" dur="500"/>
                                        <p:tgtEl>
                                          <p:spTgt spid="11266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5" fill="hold" grpId="0" nodeType="clickEffect">
                                  <p:stCondLst>
                                    <p:cond delay="0"/>
                                  </p:stCondLst>
                                  <p:childTnLst>
                                    <p:set>
                                      <p:cBhvr>
                                        <p:cTn id="60" dur="1" fill="hold">
                                          <p:stCondLst>
                                            <p:cond delay="0"/>
                                          </p:stCondLst>
                                        </p:cTn>
                                        <p:tgtEl>
                                          <p:spTgt spid="112642">
                                            <p:txEl>
                                              <p:charRg st="101" end="145"/>
                                            </p:txEl>
                                          </p:spTgt>
                                        </p:tgtEl>
                                        <p:attrNameLst>
                                          <p:attrName>style.visibility</p:attrName>
                                        </p:attrNameLst>
                                      </p:cBhvr>
                                      <p:to>
                                        <p:strVal val="visible"/>
                                      </p:to>
                                    </p:set>
                                    <p:animEffect transition="in" filter="blinds(vertical)">
                                      <p:cBhvr>
                                        <p:cTn id="61" dur="500"/>
                                        <p:tgtEl>
                                          <p:spTgt spid="112642">
                                            <p:txEl>
                                              <p:charRg st="101" end="14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repeatCount="3000"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left)">
                                      <p:cBhvr>
                                        <p:cTn id="66" dur="20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112642">
                                            <p:txEl>
                                              <p:charRg st="146" end="159"/>
                                            </p:txEl>
                                          </p:spTgt>
                                        </p:tgtEl>
                                        <p:attrNameLst>
                                          <p:attrName>style.visibility</p:attrName>
                                        </p:attrNameLst>
                                      </p:cBhvr>
                                      <p:to>
                                        <p:strVal val="visible"/>
                                      </p:to>
                                    </p:set>
                                    <p:animEffect transition="in" filter="blinds(vertical)">
                                      <p:cBhvr>
                                        <p:cTn id="71" dur="500"/>
                                        <p:tgtEl>
                                          <p:spTgt spid="112642">
                                            <p:txEl>
                                              <p:charRg st="146" end="15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grpId="0" nodeType="clickEffect">
                                  <p:stCondLst>
                                    <p:cond delay="0"/>
                                  </p:stCondLst>
                                  <p:childTnLst>
                                    <p:set>
                                      <p:cBhvr>
                                        <p:cTn id="75" dur="1" fill="hold">
                                          <p:stCondLst>
                                            <p:cond delay="0"/>
                                          </p:stCondLst>
                                        </p:cTn>
                                        <p:tgtEl>
                                          <p:spTgt spid="112642">
                                            <p:txEl>
                                              <p:charRg st="159" end="189"/>
                                            </p:txEl>
                                          </p:spTgt>
                                        </p:tgtEl>
                                        <p:attrNameLst>
                                          <p:attrName>style.visibility</p:attrName>
                                        </p:attrNameLst>
                                      </p:cBhvr>
                                      <p:to>
                                        <p:strVal val="visible"/>
                                      </p:to>
                                    </p:set>
                                    <p:animEffect transition="in" filter="blinds(vertical)">
                                      <p:cBhvr>
                                        <p:cTn id="76" dur="500"/>
                                        <p:tgtEl>
                                          <p:spTgt spid="112642">
                                            <p:txEl>
                                              <p:charRg st="159" end="18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5" fill="hold" grpId="0" nodeType="clickEffect">
                                  <p:stCondLst>
                                    <p:cond delay="0"/>
                                  </p:stCondLst>
                                  <p:childTnLst>
                                    <p:set>
                                      <p:cBhvr>
                                        <p:cTn id="80" dur="1" fill="hold">
                                          <p:stCondLst>
                                            <p:cond delay="0"/>
                                          </p:stCondLst>
                                        </p:cTn>
                                        <p:tgtEl>
                                          <p:spTgt spid="112642">
                                            <p:txEl>
                                              <p:charRg st="190" end="200"/>
                                            </p:txEl>
                                          </p:spTgt>
                                        </p:tgtEl>
                                        <p:attrNameLst>
                                          <p:attrName>style.visibility</p:attrName>
                                        </p:attrNameLst>
                                      </p:cBhvr>
                                      <p:to>
                                        <p:strVal val="visible"/>
                                      </p:to>
                                    </p:set>
                                    <p:animEffect transition="in" filter="blinds(vertical)">
                                      <p:cBhvr>
                                        <p:cTn id="81" dur="500"/>
                                        <p:tgtEl>
                                          <p:spTgt spid="112642">
                                            <p:txEl>
                                              <p:charRg st="190"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ldLvl="2" build="p"/>
      <p:bldP spid="112644" grpId="0"/>
      <p:bldP spid="112645" grpId="0" animBg="1"/>
      <p:bldP spid="112655" grpId="0" animBg="1"/>
      <p:bldP spid="112656" grpId="0" animBg="1"/>
      <p:bldP spid="112659" grpId="0"/>
      <p:bldP spid="112660" grpId="0" animBg="1"/>
      <p:bldP spid="112661" grpId="0"/>
      <p:bldP spid="112662" grpId="0" animBg="1"/>
      <p:bldP spid="112663" grpId="0" animBg="1"/>
      <p:bldP spid="11266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 name="Rectangle 2"/>
          <p:cNvSpPr>
            <a:spLocks noGrp="1"/>
          </p:cNvSpPr>
          <p:nvPr>
            <p:ph idx="1"/>
          </p:nvPr>
        </p:nvSpPr>
        <p:spPr>
          <a:xfrm>
            <a:off x="685800" y="2016125"/>
            <a:ext cx="7772400" cy="1447800"/>
          </a:xfrm>
        </p:spPr>
        <p:txBody>
          <a:bodyPr vert="horz" wrap="square" lIns="91440" tIns="45720" rIns="91440" bIns="45720" anchor="t"/>
          <a:p>
            <a:pPr eaLnBrk="1" hangingPunct="1">
              <a:buNone/>
            </a:pPr>
            <a:r>
              <a:rPr lang="en-US" altLang="zh-CN" b="1" dirty="0">
                <a:latin typeface="宋体" panose="02010600030101010101" pitchFamily="2" charset="-122"/>
              </a:rPr>
              <a:t>1) </a:t>
            </a:r>
            <a:r>
              <a:rPr lang="zh-CN" altLang="en-US" b="1" dirty="0"/>
              <a:t>构造</a:t>
            </a:r>
            <a:r>
              <a:rPr lang="zh-CN" altLang="en-US" b="1" dirty="0">
                <a:sym typeface="Symbol" panose="05050102010706020507" pitchFamily="18" charset="2"/>
              </a:rPr>
              <a:t></a:t>
            </a:r>
            <a:r>
              <a:rPr lang="zh-CN" altLang="en-US" b="1" dirty="0"/>
              <a:t>上的</a:t>
            </a:r>
            <a:r>
              <a:rPr lang="en-US" altLang="zh-CN" b="1" dirty="0"/>
              <a:t>NFA M’ </a:t>
            </a:r>
            <a:r>
              <a:rPr lang="zh-CN" altLang="en-US" b="1" dirty="0"/>
              <a:t>使得 </a:t>
            </a:r>
            <a:r>
              <a:rPr lang="en-US" altLang="zh-CN" b="1" dirty="0"/>
              <a:t>L(V)=L(M’)</a:t>
            </a:r>
            <a:endParaRPr lang="en-US" altLang="zh-CN" b="1" dirty="0"/>
          </a:p>
          <a:p>
            <a:pPr eaLnBrk="1" hangingPunct="1">
              <a:buNone/>
            </a:pPr>
            <a:r>
              <a:rPr lang="zh-CN" altLang="en-US" b="1" dirty="0"/>
              <a:t>首先，把</a:t>
            </a:r>
            <a:r>
              <a:rPr lang="en-US" altLang="zh-CN" b="1" dirty="0"/>
              <a:t>V</a:t>
            </a:r>
            <a:r>
              <a:rPr lang="zh-CN" altLang="en-US" b="1" dirty="0"/>
              <a:t>表示成</a:t>
            </a:r>
            <a:endParaRPr lang="zh-CN" altLang="en-US" b="1" dirty="0"/>
          </a:p>
        </p:txBody>
      </p:sp>
      <p:grpSp>
        <p:nvGrpSpPr>
          <p:cNvPr id="3" name="Group 3"/>
          <p:cNvGrpSpPr/>
          <p:nvPr/>
        </p:nvGrpSpPr>
        <p:grpSpPr>
          <a:xfrm>
            <a:off x="2286000" y="3387725"/>
            <a:ext cx="2970213" cy="762000"/>
            <a:chOff x="1296" y="1584"/>
            <a:chExt cx="1871" cy="480"/>
          </a:xfrm>
        </p:grpSpPr>
        <p:sp>
          <p:nvSpPr>
            <p:cNvPr id="93188" name="Oval 4"/>
            <p:cNvSpPr/>
            <p:nvPr/>
          </p:nvSpPr>
          <p:spPr>
            <a:xfrm>
              <a:off x="1632"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X</a:t>
              </a:r>
              <a:endParaRPr lang="en-US" altLang="zh-CN" sz="2400" b="1" u="none" dirty="0">
                <a:solidFill>
                  <a:schemeClr val="tx1"/>
                </a:solidFill>
                <a:latin typeface="Times New Roman" panose="02020603050405020304" pitchFamily="18" charset="0"/>
              </a:endParaRPr>
            </a:p>
          </p:txBody>
        </p:sp>
        <p:sp>
          <p:nvSpPr>
            <p:cNvPr id="93189" name="Oval 5"/>
            <p:cNvSpPr/>
            <p:nvPr/>
          </p:nvSpPr>
          <p:spPr>
            <a:xfrm>
              <a:off x="2784" y="1728"/>
              <a:ext cx="383" cy="336"/>
            </a:xfrm>
            <a:prstGeom prst="ellipse">
              <a:avLst/>
            </a:prstGeom>
            <a:noFill/>
            <a:ln w="57150" cap="flat" cmpd="thinThick">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Y</a:t>
              </a:r>
              <a:endParaRPr lang="en-US" altLang="zh-CN" sz="2400" b="1" u="none" dirty="0">
                <a:solidFill>
                  <a:schemeClr val="tx1"/>
                </a:solidFill>
                <a:latin typeface="Times New Roman" panose="02020603050405020304" pitchFamily="18" charset="0"/>
              </a:endParaRPr>
            </a:p>
          </p:txBody>
        </p:sp>
        <p:sp>
          <p:nvSpPr>
            <p:cNvPr id="93190" name="Line 6"/>
            <p:cNvSpPr/>
            <p:nvPr/>
          </p:nvSpPr>
          <p:spPr>
            <a:xfrm>
              <a:off x="2015" y="1920"/>
              <a:ext cx="769" cy="0"/>
            </a:xfrm>
            <a:prstGeom prst="line">
              <a:avLst/>
            </a:prstGeom>
            <a:ln w="19050" cap="flat" cmpd="sng">
              <a:solidFill>
                <a:schemeClr val="tx1"/>
              </a:solidFill>
              <a:prstDash val="solid"/>
              <a:round/>
              <a:headEnd type="none" w="med" len="med"/>
              <a:tailEnd type="stealth" w="lg" len="lg"/>
            </a:ln>
          </p:spPr>
        </p:sp>
        <p:sp>
          <p:nvSpPr>
            <p:cNvPr id="93191" name="Rectangle 7"/>
            <p:cNvSpPr/>
            <p:nvPr/>
          </p:nvSpPr>
          <p:spPr>
            <a:xfrm>
              <a:off x="2112" y="158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endParaRPr lang="en-US" altLang="zh-CN" sz="2400" b="1" u="none" dirty="0">
                <a:solidFill>
                  <a:schemeClr val="tx1"/>
                </a:solidFill>
                <a:latin typeface="Times New Roman" panose="02020603050405020304" pitchFamily="18" charset="0"/>
              </a:endParaRPr>
            </a:p>
          </p:txBody>
        </p:sp>
        <p:sp>
          <p:nvSpPr>
            <p:cNvPr id="93192" name="AutoShape 8"/>
            <p:cNvSpPr/>
            <p:nvPr/>
          </p:nvSpPr>
          <p:spPr>
            <a:xfrm>
              <a:off x="1296" y="1824"/>
              <a:ext cx="288" cy="144"/>
            </a:xfrm>
            <a:prstGeom prst="rightArrow">
              <a:avLst>
                <a:gd name="adj1" fmla="val 50000"/>
                <a:gd name="adj2" fmla="val 50000"/>
              </a:avLst>
            </a:prstGeom>
            <a:noFill/>
            <a:ln w="19050" cap="flat" cmpd="sng">
              <a:solidFill>
                <a:schemeClr val="tx1"/>
              </a:solidFill>
              <a:prstDash val="solid"/>
              <a:miter/>
              <a:headEnd type="none" w="med" len="med"/>
              <a:tailEnd type="none" w="lg" len="lg"/>
            </a:ln>
          </p:spPr>
          <p:txBody>
            <a:bodyPr wrap="none" anchor="ctr"/>
            <a:p>
              <a:pPr algn="ctr"/>
              <a:endParaRPr lang="zh-CN" altLang="en-US" u="none" dirty="0">
                <a:solidFill>
                  <a:schemeClr val="tx1"/>
                </a:solidFill>
                <a:latin typeface="Verdana" panose="020B0604030504040204" pitchFamily="34" charset="0"/>
                <a:ea typeface="宋体" panose="02010600030101010101" pitchFamily="2" charset="-122"/>
              </a:endParaRPr>
            </a:p>
          </p:txBody>
        </p:sp>
      </p:grpSp>
      <p:sp>
        <p:nvSpPr>
          <p:cNvPr id="93193" name="Rectangle 9"/>
          <p:cNvSpPr/>
          <p:nvPr/>
        </p:nvSpPr>
        <p:spPr>
          <a:xfrm>
            <a:off x="684213" y="476250"/>
            <a:ext cx="7772400" cy="1143000"/>
          </a:xfrm>
          <a:prstGeom prst="rect">
            <a:avLst/>
          </a:prstGeom>
          <a:noFill/>
          <a:ln w="9525">
            <a:noFill/>
          </a:ln>
        </p:spPr>
        <p:txBody>
          <a:bodyPr anchor="t"/>
          <a:p>
            <a:pPr eaLnBrk="0" hangingPunct="0"/>
            <a:r>
              <a:rPr lang="zh-CN" altLang="en-US" sz="3200" b="1" u="none" dirty="0">
                <a:latin typeface="Times New Roman" panose="02020603050405020304" pitchFamily="18" charset="0"/>
                <a:ea typeface="宋体" panose="02010600030101010101" pitchFamily="2" charset="-122"/>
              </a:rPr>
              <a:t>上述证明过程实质上是一个将正规表达式转换为有限自动机的算法。</a:t>
            </a:r>
            <a:endParaRPr lang="zh-CN" altLang="en-US" sz="2400" b="1" u="none" dirty="0">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charRg st="0" end="29"/>
                                            </p:txEl>
                                          </p:spTgt>
                                        </p:tgtEl>
                                        <p:attrNameLst>
                                          <p:attrName>style.visibility</p:attrName>
                                        </p:attrNameLst>
                                      </p:cBhvr>
                                      <p:to>
                                        <p:strVal val="visible"/>
                                      </p:to>
                                    </p:set>
                                    <p:animEffect transition="in" filter="wipe(left)">
                                      <p:cBhvr>
                                        <p:cTn id="7" dur="500"/>
                                        <p:tgtEl>
                                          <p:spTgt spid="2">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charRg st="29" end="38"/>
                                            </p:txEl>
                                          </p:spTgt>
                                        </p:tgtEl>
                                        <p:attrNameLst>
                                          <p:attrName>style.visibility</p:attrName>
                                        </p:attrNameLst>
                                      </p:cBhvr>
                                      <p:to>
                                        <p:strVal val="visible"/>
                                      </p:to>
                                    </p:set>
                                    <p:animEffect transition="in" filter="wipe(left)">
                                      <p:cBhvr>
                                        <p:cTn id="12" dur="500"/>
                                        <p:tgtEl>
                                          <p:spTgt spid="2">
                                            <p:txEl>
                                              <p:charRg st="29" end="38"/>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2" name="Rectangle 2"/>
          <p:cNvSpPr/>
          <p:nvPr/>
        </p:nvSpPr>
        <p:spPr>
          <a:xfrm>
            <a:off x="3581400" y="1400175"/>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3" name="Group 3"/>
          <p:cNvGrpSpPr/>
          <p:nvPr/>
        </p:nvGrpSpPr>
        <p:grpSpPr>
          <a:xfrm>
            <a:off x="4953000" y="1247775"/>
            <a:ext cx="3351213" cy="762000"/>
            <a:chOff x="384" y="624"/>
            <a:chExt cx="2111" cy="480"/>
          </a:xfrm>
        </p:grpSpPr>
        <p:sp>
          <p:nvSpPr>
            <p:cNvPr id="94212" name="Oval 4"/>
            <p:cNvSpPr/>
            <p:nvPr/>
          </p:nvSpPr>
          <p:spPr>
            <a:xfrm>
              <a:off x="384"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94213" name="Oval 5"/>
            <p:cNvSpPr/>
            <p:nvPr/>
          </p:nvSpPr>
          <p:spPr>
            <a:xfrm>
              <a:off x="1248"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94214" name="Line 6"/>
            <p:cNvSpPr/>
            <p:nvPr/>
          </p:nvSpPr>
          <p:spPr>
            <a:xfrm>
              <a:off x="767" y="960"/>
              <a:ext cx="481" cy="0"/>
            </a:xfrm>
            <a:prstGeom prst="line">
              <a:avLst/>
            </a:prstGeom>
            <a:ln w="19050" cap="flat" cmpd="sng">
              <a:solidFill>
                <a:schemeClr val="tx1"/>
              </a:solidFill>
              <a:prstDash val="solid"/>
              <a:round/>
              <a:headEnd type="none" w="med" len="med"/>
              <a:tailEnd type="stealth" w="lg" len="lg"/>
            </a:ln>
          </p:spPr>
        </p:sp>
        <p:sp>
          <p:nvSpPr>
            <p:cNvPr id="94215" name="Line 7"/>
            <p:cNvSpPr/>
            <p:nvPr/>
          </p:nvSpPr>
          <p:spPr>
            <a:xfrm>
              <a:off x="1632" y="960"/>
              <a:ext cx="480" cy="0"/>
            </a:xfrm>
            <a:prstGeom prst="line">
              <a:avLst/>
            </a:prstGeom>
            <a:ln w="19050" cap="flat" cmpd="sng">
              <a:solidFill>
                <a:schemeClr val="tx1"/>
              </a:solidFill>
              <a:prstDash val="solid"/>
              <a:round/>
              <a:headEnd type="none" w="med" len="med"/>
              <a:tailEnd type="stealth" w="lg" len="lg"/>
            </a:ln>
          </p:spPr>
        </p:sp>
        <p:sp>
          <p:nvSpPr>
            <p:cNvPr id="94216" name="Rectangle 8"/>
            <p:cNvSpPr/>
            <p:nvPr/>
          </p:nvSpPr>
          <p:spPr>
            <a:xfrm>
              <a:off x="720" y="62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4217" name="Rectangle 9"/>
            <p:cNvSpPr/>
            <p:nvPr/>
          </p:nvSpPr>
          <p:spPr>
            <a:xfrm>
              <a:off x="1584" y="62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4218" name="Oval 10"/>
            <p:cNvSpPr/>
            <p:nvPr/>
          </p:nvSpPr>
          <p:spPr>
            <a:xfrm>
              <a:off x="2112" y="7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grpSp>
      <p:grpSp>
        <p:nvGrpSpPr>
          <p:cNvPr id="4" name="Group 11"/>
          <p:cNvGrpSpPr/>
          <p:nvPr/>
        </p:nvGrpSpPr>
        <p:grpSpPr>
          <a:xfrm>
            <a:off x="685800" y="1171575"/>
            <a:ext cx="2513013" cy="762000"/>
            <a:chOff x="3600" y="576"/>
            <a:chExt cx="1583" cy="480"/>
          </a:xfrm>
        </p:grpSpPr>
        <p:sp>
          <p:nvSpPr>
            <p:cNvPr id="94220" name="Oval 12"/>
            <p:cNvSpPr/>
            <p:nvPr/>
          </p:nvSpPr>
          <p:spPr>
            <a:xfrm>
              <a:off x="3600" y="72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94221" name="Oval 13"/>
            <p:cNvSpPr/>
            <p:nvPr/>
          </p:nvSpPr>
          <p:spPr>
            <a:xfrm>
              <a:off x="4800" y="720"/>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94222" name="Line 14"/>
            <p:cNvSpPr/>
            <p:nvPr/>
          </p:nvSpPr>
          <p:spPr>
            <a:xfrm>
              <a:off x="3983" y="912"/>
              <a:ext cx="817" cy="0"/>
            </a:xfrm>
            <a:prstGeom prst="line">
              <a:avLst/>
            </a:prstGeom>
            <a:ln w="19050" cap="flat" cmpd="sng">
              <a:solidFill>
                <a:schemeClr val="tx1"/>
              </a:solidFill>
              <a:prstDash val="solid"/>
              <a:round/>
              <a:headEnd type="none" w="med" len="med"/>
              <a:tailEnd type="stealth" w="lg" len="lg"/>
            </a:ln>
          </p:spPr>
        </p:sp>
        <p:sp>
          <p:nvSpPr>
            <p:cNvPr id="94223" name="Rectangle 15"/>
            <p:cNvSpPr/>
            <p:nvPr/>
          </p:nvSpPr>
          <p:spPr>
            <a:xfrm>
              <a:off x="4080" y="576"/>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grpSp>
      <p:sp>
        <p:nvSpPr>
          <p:cNvPr id="99344" name="Rectangle 16"/>
          <p:cNvSpPr/>
          <p:nvPr/>
        </p:nvSpPr>
        <p:spPr>
          <a:xfrm>
            <a:off x="3657600" y="3076575"/>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5" name="Group 17"/>
          <p:cNvGrpSpPr/>
          <p:nvPr/>
        </p:nvGrpSpPr>
        <p:grpSpPr>
          <a:xfrm>
            <a:off x="762000" y="2924175"/>
            <a:ext cx="2436813" cy="762000"/>
            <a:chOff x="3696" y="1632"/>
            <a:chExt cx="1535" cy="480"/>
          </a:xfrm>
        </p:grpSpPr>
        <p:sp>
          <p:nvSpPr>
            <p:cNvPr id="94226" name="Oval 18"/>
            <p:cNvSpPr/>
            <p:nvPr/>
          </p:nvSpPr>
          <p:spPr>
            <a:xfrm>
              <a:off x="3696"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94227" name="Oval 19"/>
            <p:cNvSpPr/>
            <p:nvPr/>
          </p:nvSpPr>
          <p:spPr>
            <a:xfrm>
              <a:off x="4848" y="177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94228" name="Line 20"/>
            <p:cNvSpPr/>
            <p:nvPr/>
          </p:nvSpPr>
          <p:spPr>
            <a:xfrm>
              <a:off x="4079" y="1968"/>
              <a:ext cx="769" cy="0"/>
            </a:xfrm>
            <a:prstGeom prst="line">
              <a:avLst/>
            </a:prstGeom>
            <a:ln w="19050" cap="flat" cmpd="sng">
              <a:solidFill>
                <a:schemeClr val="tx1"/>
              </a:solidFill>
              <a:prstDash val="solid"/>
              <a:round/>
              <a:headEnd type="none" w="med" len="med"/>
              <a:tailEnd type="stealth" w="lg" len="lg"/>
            </a:ln>
          </p:spPr>
        </p:sp>
        <p:sp>
          <p:nvSpPr>
            <p:cNvPr id="94229" name="Rectangle 21"/>
            <p:cNvSpPr/>
            <p:nvPr/>
          </p:nvSpPr>
          <p:spPr>
            <a:xfrm>
              <a:off x="4176" y="163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grpSp>
      <p:grpSp>
        <p:nvGrpSpPr>
          <p:cNvPr id="6" name="Group 22"/>
          <p:cNvGrpSpPr/>
          <p:nvPr/>
        </p:nvGrpSpPr>
        <p:grpSpPr>
          <a:xfrm>
            <a:off x="5334000" y="2390775"/>
            <a:ext cx="2589213" cy="1752600"/>
            <a:chOff x="576" y="1344"/>
            <a:chExt cx="1631" cy="1104"/>
          </a:xfrm>
        </p:grpSpPr>
        <p:sp>
          <p:nvSpPr>
            <p:cNvPr id="94231" name="Oval 23"/>
            <p:cNvSpPr/>
            <p:nvPr/>
          </p:nvSpPr>
          <p:spPr>
            <a:xfrm>
              <a:off x="576"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94232" name="Oval 24"/>
            <p:cNvSpPr/>
            <p:nvPr/>
          </p:nvSpPr>
          <p:spPr>
            <a:xfrm>
              <a:off x="1824" y="172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94233" name="Freeform 25"/>
            <p:cNvSpPr/>
            <p:nvPr/>
          </p:nvSpPr>
          <p:spPr>
            <a:xfrm>
              <a:off x="960" y="1680"/>
              <a:ext cx="864" cy="144"/>
            </a:xfrm>
            <a:custGeom>
              <a:avLst/>
              <a:gdLst/>
              <a:ahLst/>
              <a:cxnLst>
                <a:cxn ang="0">
                  <a:pos x="0" y="144"/>
                </a:cxn>
                <a:cxn ang="0">
                  <a:pos x="384" y="0"/>
                </a:cxn>
                <a:cxn ang="0">
                  <a:pos x="864" y="144"/>
                </a:cxn>
              </a:cxnLst>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94234" name="Freeform 26"/>
            <p:cNvSpPr/>
            <p:nvPr/>
          </p:nvSpPr>
          <p:spPr>
            <a:xfrm>
              <a:off x="960" y="1968"/>
              <a:ext cx="864" cy="192"/>
            </a:xfrm>
            <a:custGeom>
              <a:avLst/>
              <a:gdLst/>
              <a:ahLst/>
              <a:cxnLst>
                <a:cxn ang="0">
                  <a:pos x="0" y="0"/>
                </a:cxn>
                <a:cxn ang="0">
                  <a:pos x="313" y="192"/>
                </a:cxn>
                <a:cxn ang="0">
                  <a:pos x="659" y="0"/>
                </a:cxn>
              </a:cxnLst>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p:spPr>
          <p:txBody>
            <a:bodyPr/>
            <a:p>
              <a:endParaRPr lang="zh-CN" altLang="en-US"/>
            </a:p>
          </p:txBody>
        </p:sp>
        <p:sp>
          <p:nvSpPr>
            <p:cNvPr id="94235" name="Rectangle 27"/>
            <p:cNvSpPr/>
            <p:nvPr/>
          </p:nvSpPr>
          <p:spPr>
            <a:xfrm>
              <a:off x="1104" y="211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4236" name="Rectangle 28"/>
            <p:cNvSpPr/>
            <p:nvPr/>
          </p:nvSpPr>
          <p:spPr>
            <a:xfrm>
              <a:off x="1104" y="1344"/>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grpSp>
      <p:sp>
        <p:nvSpPr>
          <p:cNvPr id="7" name="Rectangle 29"/>
          <p:cNvSpPr/>
          <p:nvPr/>
        </p:nvSpPr>
        <p:spPr>
          <a:xfrm>
            <a:off x="3581400" y="4676775"/>
            <a:ext cx="1066800" cy="609600"/>
          </a:xfrm>
          <a:prstGeom prst="rect">
            <a:avLst/>
          </a:prstGeom>
          <a:noFill/>
          <a:ln w="19050">
            <a:noFill/>
          </a:ln>
        </p:spPr>
        <p:txBody>
          <a:bodyPr wrap="none" anchor="ctr"/>
          <a:p>
            <a:pPr algn="ctr"/>
            <a:r>
              <a:rPr lang="zh-CN" altLang="en-US" sz="2800" b="1" u="none" dirty="0">
                <a:solidFill>
                  <a:schemeClr val="tx1"/>
                </a:solidFill>
                <a:latin typeface="Times New Roman" panose="02020603050405020304" pitchFamily="18" charset="0"/>
              </a:rPr>
              <a:t>代之为</a:t>
            </a:r>
            <a:endParaRPr lang="zh-CN" altLang="en-US" sz="2400" b="1" u="none" dirty="0">
              <a:solidFill>
                <a:schemeClr val="tx1"/>
              </a:solidFill>
              <a:latin typeface="Times New Roman" panose="02020603050405020304" pitchFamily="18" charset="0"/>
            </a:endParaRPr>
          </a:p>
        </p:txBody>
      </p:sp>
      <p:grpSp>
        <p:nvGrpSpPr>
          <p:cNvPr id="8" name="Group 30"/>
          <p:cNvGrpSpPr/>
          <p:nvPr/>
        </p:nvGrpSpPr>
        <p:grpSpPr>
          <a:xfrm>
            <a:off x="533400" y="4371975"/>
            <a:ext cx="2741613" cy="838200"/>
            <a:chOff x="3696" y="2976"/>
            <a:chExt cx="1727" cy="528"/>
          </a:xfrm>
        </p:grpSpPr>
        <p:sp>
          <p:nvSpPr>
            <p:cNvPr id="94239" name="Oval 31"/>
            <p:cNvSpPr/>
            <p:nvPr/>
          </p:nvSpPr>
          <p:spPr>
            <a:xfrm>
              <a:off x="3696"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94240" name="Oval 32"/>
            <p:cNvSpPr/>
            <p:nvPr/>
          </p:nvSpPr>
          <p:spPr>
            <a:xfrm>
              <a:off x="5040" y="316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94241" name="Line 33"/>
            <p:cNvSpPr/>
            <p:nvPr/>
          </p:nvSpPr>
          <p:spPr>
            <a:xfrm>
              <a:off x="4079" y="3360"/>
              <a:ext cx="961" cy="0"/>
            </a:xfrm>
            <a:prstGeom prst="line">
              <a:avLst/>
            </a:prstGeom>
            <a:ln w="19050" cap="flat" cmpd="sng">
              <a:solidFill>
                <a:schemeClr val="tx1"/>
              </a:solidFill>
              <a:prstDash val="solid"/>
              <a:round/>
              <a:headEnd type="none" w="med" len="med"/>
              <a:tailEnd type="stealth" w="lg" len="lg"/>
            </a:ln>
          </p:spPr>
        </p:sp>
        <p:sp>
          <p:nvSpPr>
            <p:cNvPr id="94242" name="Rectangle 34"/>
            <p:cNvSpPr/>
            <p:nvPr/>
          </p:nvSpPr>
          <p:spPr>
            <a:xfrm>
              <a:off x="4176" y="2976"/>
              <a:ext cx="672"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r>
                <a:rPr lang="en-US" altLang="zh-CN" sz="2800" b="1" u="none" dirty="0">
                  <a:solidFill>
                    <a:schemeClr val="tx1"/>
                  </a:solidFill>
                  <a:latin typeface="Times New Roman" panose="02020603050405020304" pitchFamily="18" charset="0"/>
                </a:rPr>
                <a:t>*</a:t>
              </a:r>
              <a:endParaRPr lang="en-US" altLang="zh-CN" sz="2800" b="1" u="none" baseline="-25000" dirty="0">
                <a:solidFill>
                  <a:schemeClr val="tx1"/>
                </a:solidFill>
                <a:latin typeface="Times New Roman" panose="02020603050405020304" pitchFamily="18" charset="0"/>
              </a:endParaRPr>
            </a:p>
          </p:txBody>
        </p:sp>
      </p:grpSp>
      <p:grpSp>
        <p:nvGrpSpPr>
          <p:cNvPr id="9" name="Group 35"/>
          <p:cNvGrpSpPr/>
          <p:nvPr/>
        </p:nvGrpSpPr>
        <p:grpSpPr>
          <a:xfrm>
            <a:off x="5029200" y="4524375"/>
            <a:ext cx="3351213" cy="1752600"/>
            <a:chOff x="480" y="3072"/>
            <a:chExt cx="2111" cy="1104"/>
          </a:xfrm>
        </p:grpSpPr>
        <p:sp>
          <p:nvSpPr>
            <p:cNvPr id="94244" name="Oval 36"/>
            <p:cNvSpPr/>
            <p:nvPr/>
          </p:nvSpPr>
          <p:spPr>
            <a:xfrm>
              <a:off x="480"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i</a:t>
              </a:r>
              <a:endParaRPr lang="en-US" altLang="zh-CN" sz="2400" b="1" u="none" dirty="0">
                <a:solidFill>
                  <a:schemeClr val="tx1"/>
                </a:solidFill>
                <a:latin typeface="Times New Roman" panose="02020603050405020304" pitchFamily="18" charset="0"/>
              </a:endParaRPr>
            </a:p>
          </p:txBody>
        </p:sp>
        <p:sp>
          <p:nvSpPr>
            <p:cNvPr id="94245" name="Oval 37"/>
            <p:cNvSpPr/>
            <p:nvPr/>
          </p:nvSpPr>
          <p:spPr>
            <a:xfrm>
              <a:off x="1344"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j</a:t>
              </a:r>
              <a:endParaRPr lang="en-US" altLang="zh-CN" sz="2400" b="1" u="none" dirty="0">
                <a:solidFill>
                  <a:schemeClr val="tx1"/>
                </a:solidFill>
                <a:latin typeface="Times New Roman" panose="02020603050405020304" pitchFamily="18" charset="0"/>
              </a:endParaRPr>
            </a:p>
          </p:txBody>
        </p:sp>
        <p:sp>
          <p:nvSpPr>
            <p:cNvPr id="94246" name="Line 38"/>
            <p:cNvSpPr/>
            <p:nvPr/>
          </p:nvSpPr>
          <p:spPr>
            <a:xfrm>
              <a:off x="863" y="3408"/>
              <a:ext cx="481" cy="0"/>
            </a:xfrm>
            <a:prstGeom prst="line">
              <a:avLst/>
            </a:prstGeom>
            <a:ln w="19050" cap="flat" cmpd="sng">
              <a:solidFill>
                <a:schemeClr val="tx1"/>
              </a:solidFill>
              <a:prstDash val="solid"/>
              <a:round/>
              <a:headEnd type="none" w="med" len="med"/>
              <a:tailEnd type="stealth" w="lg" len="lg"/>
            </a:ln>
          </p:spPr>
        </p:sp>
        <p:sp>
          <p:nvSpPr>
            <p:cNvPr id="94247" name="Line 39"/>
            <p:cNvSpPr/>
            <p:nvPr/>
          </p:nvSpPr>
          <p:spPr>
            <a:xfrm>
              <a:off x="1728" y="3408"/>
              <a:ext cx="480" cy="0"/>
            </a:xfrm>
            <a:prstGeom prst="line">
              <a:avLst/>
            </a:prstGeom>
            <a:ln w="19050" cap="flat" cmpd="sng">
              <a:solidFill>
                <a:schemeClr val="tx1"/>
              </a:solidFill>
              <a:prstDash val="solid"/>
              <a:round/>
              <a:headEnd type="none" w="med" len="med"/>
              <a:tailEnd type="stealth" w="lg" len="lg"/>
            </a:ln>
          </p:spPr>
        </p:sp>
        <p:sp>
          <p:nvSpPr>
            <p:cNvPr id="94248" name="Rectangle 40"/>
            <p:cNvSpPr/>
            <p:nvPr/>
          </p:nvSpPr>
          <p:spPr>
            <a:xfrm>
              <a:off x="816"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endParaRPr>
            </a:p>
          </p:txBody>
        </p:sp>
        <p:sp>
          <p:nvSpPr>
            <p:cNvPr id="94249" name="Rectangle 41"/>
            <p:cNvSpPr/>
            <p:nvPr/>
          </p:nvSpPr>
          <p:spPr>
            <a:xfrm>
              <a:off x="1680" y="3072"/>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sym typeface="Symbol" panose="05050102010706020507" pitchFamily="18" charset="2"/>
                </a:rPr>
                <a:t></a:t>
              </a:r>
              <a:endParaRPr lang="en-US" altLang="zh-CN" sz="2800" b="1" u="none" dirty="0">
                <a:solidFill>
                  <a:schemeClr val="tx1"/>
                </a:solidFill>
                <a:latin typeface="Times New Roman" panose="02020603050405020304" pitchFamily="18" charset="0"/>
                <a:sym typeface="Symbol" panose="05050102010706020507" pitchFamily="18" charset="2"/>
              </a:endParaRPr>
            </a:p>
          </p:txBody>
        </p:sp>
        <p:sp>
          <p:nvSpPr>
            <p:cNvPr id="94250" name="Oval 42"/>
            <p:cNvSpPr/>
            <p:nvPr/>
          </p:nvSpPr>
          <p:spPr>
            <a:xfrm>
              <a:off x="2208" y="3216"/>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2800" b="1" u="none" dirty="0">
                  <a:solidFill>
                    <a:schemeClr val="tx1"/>
                  </a:solidFill>
                  <a:latin typeface="Times New Roman" panose="02020603050405020304" pitchFamily="18" charset="0"/>
                </a:rPr>
                <a:t>k</a:t>
              </a:r>
              <a:endParaRPr lang="en-US" altLang="zh-CN" sz="2400" b="1" u="none" dirty="0">
                <a:solidFill>
                  <a:schemeClr val="tx1"/>
                </a:solidFill>
                <a:latin typeface="Times New Roman" panose="02020603050405020304" pitchFamily="18" charset="0"/>
              </a:endParaRPr>
            </a:p>
          </p:txBody>
        </p:sp>
        <p:sp>
          <p:nvSpPr>
            <p:cNvPr id="94251" name="Rectangle 43"/>
            <p:cNvSpPr/>
            <p:nvPr/>
          </p:nvSpPr>
          <p:spPr>
            <a:xfrm>
              <a:off x="1296" y="3840"/>
              <a:ext cx="528" cy="336"/>
            </a:xfrm>
            <a:prstGeom prst="rect">
              <a:avLst/>
            </a:prstGeom>
            <a:noFill/>
            <a:ln w="19050">
              <a:noFill/>
            </a:ln>
          </p:spPr>
          <p:txBody>
            <a:bodyPr wrap="none" anchor="ctr"/>
            <a:p>
              <a:pPr algn="ctr"/>
              <a:r>
                <a:rPr lang="en-US" altLang="zh-CN" sz="2800" b="1" u="none" dirty="0">
                  <a:solidFill>
                    <a:schemeClr val="tx1"/>
                  </a:solidFill>
                  <a:latin typeface="Times New Roman" panose="02020603050405020304" pitchFamily="18" charset="0"/>
                </a:rPr>
                <a:t>V</a:t>
              </a:r>
              <a:r>
                <a:rPr lang="en-US" altLang="zh-CN" sz="2800" b="1" u="none" baseline="-25000"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4252" name="Freeform 44"/>
            <p:cNvSpPr/>
            <p:nvPr/>
          </p:nvSpPr>
          <p:spPr>
            <a:xfrm>
              <a:off x="1392" y="3456"/>
              <a:ext cx="336" cy="440"/>
            </a:xfrm>
            <a:custGeom>
              <a:avLst/>
              <a:gdLst/>
              <a:ahLst/>
              <a:cxnLst>
                <a:cxn ang="0">
                  <a:pos x="336" y="0"/>
                </a:cxn>
                <a:cxn ang="0">
                  <a:pos x="144" y="432"/>
                </a:cxn>
                <a:cxn ang="0">
                  <a:pos x="0" y="48"/>
                </a:cxn>
              </a:cxnLst>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p:spPr>
          <p:txBody>
            <a:bodyPr/>
            <a:p>
              <a:endParaRPr lang="zh-CN" altLang="en-US"/>
            </a:p>
          </p:txBody>
        </p:sp>
      </p:grpSp>
      <p:sp>
        <p:nvSpPr>
          <p:cNvPr id="94253" name="Rectangle 45"/>
          <p:cNvSpPr/>
          <p:nvPr/>
        </p:nvSpPr>
        <p:spPr>
          <a:xfrm>
            <a:off x="685800" y="333375"/>
            <a:ext cx="7772400" cy="685800"/>
          </a:xfrm>
          <a:prstGeom prst="rect">
            <a:avLst/>
          </a:prstGeom>
          <a:noFill/>
          <a:ln w="9525">
            <a:noFill/>
          </a:ln>
        </p:spPr>
        <p:txBody>
          <a:bodyPr anchor="t"/>
          <a:p>
            <a:pPr algn="just" eaLnBrk="0" hangingPunct="0"/>
            <a:r>
              <a:rPr lang="zh-CN" altLang="en-US" sz="3200" b="1" u="none" dirty="0">
                <a:solidFill>
                  <a:schemeClr val="tx1"/>
                </a:solidFill>
                <a:latin typeface="Times New Roman" panose="02020603050405020304" pitchFamily="18" charset="0"/>
              </a:rPr>
              <a:t>然后，按下面的三条规则对</a:t>
            </a:r>
            <a:r>
              <a:rPr lang="en-US" altLang="zh-CN" sz="3200" b="1" u="none" dirty="0">
                <a:solidFill>
                  <a:schemeClr val="tx1"/>
                </a:solidFill>
                <a:latin typeface="Times New Roman" panose="02020603050405020304" pitchFamily="18" charset="0"/>
              </a:rPr>
              <a:t>V</a:t>
            </a:r>
            <a:r>
              <a:rPr lang="zh-CN" altLang="en-US" sz="3200" b="1" u="none" dirty="0">
                <a:solidFill>
                  <a:schemeClr val="tx1"/>
                </a:solidFill>
                <a:latin typeface="Times New Roman" panose="02020603050405020304" pitchFamily="18" charset="0"/>
              </a:rPr>
              <a:t>进行分裂</a:t>
            </a:r>
            <a:endParaRPr lang="zh-CN" altLang="en-US" sz="24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ppt_h/2"/>
                                          </p:val>
                                        </p:tav>
                                        <p:tav tm="100000">
                                          <p:val>
                                            <p:strVal val="#ppt_y"/>
                                          </p:val>
                                        </p:tav>
                                      </p:tavLst>
                                    </p:anim>
                                    <p:anim calcmode="lin" valueType="num">
                                      <p:cBhvr>
                                        <p:cTn id="17" dur="500" fill="hold"/>
                                        <p:tgtEl>
                                          <p:spTgt spid="2"/>
                                        </p:tgtEl>
                                        <p:attrNameLst>
                                          <p:attrName>ppt_w</p:attrName>
                                        </p:attrNameLst>
                                      </p:cBhvr>
                                      <p:tavLst>
                                        <p:tav tm="0">
                                          <p:val>
                                            <p:strVal val="#ppt_w"/>
                                          </p:val>
                                        </p:tav>
                                        <p:tav tm="100000">
                                          <p:val>
                                            <p:strVal val="#ppt_w"/>
                                          </p:val>
                                        </p:tav>
                                      </p:tavLst>
                                    </p:anim>
                                    <p:anim calcmode="lin" valueType="num">
                                      <p:cBhvr>
                                        <p:cTn id="1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ppt_h/2"/>
                                          </p:val>
                                        </p:tav>
                                        <p:tav tm="100000">
                                          <p:val>
                                            <p:strVal val="#ppt_y"/>
                                          </p:val>
                                        </p:tav>
                                      </p:tavLst>
                                    </p:anim>
                                    <p:anim calcmode="lin" valueType="num">
                                      <p:cBhvr>
                                        <p:cTn id="25" dur="500" fill="hold"/>
                                        <p:tgtEl>
                                          <p:spTgt spid="3"/>
                                        </p:tgtEl>
                                        <p:attrNameLst>
                                          <p:attrName>ppt_w</p:attrName>
                                        </p:attrNameLst>
                                      </p:cBhvr>
                                      <p:tavLst>
                                        <p:tav tm="0">
                                          <p:val>
                                            <p:strVal val="#ppt_w"/>
                                          </p:val>
                                        </p:tav>
                                        <p:tav tm="100000">
                                          <p:val>
                                            <p:strVal val="#ppt_w"/>
                                          </p:val>
                                        </p:tav>
                                      </p:tavLst>
                                    </p:anim>
                                    <p:anim calcmode="lin" valueType="num">
                                      <p:cBhvr>
                                        <p:cTn id="26"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ppt_h/2"/>
                                          </p:val>
                                        </p:tav>
                                        <p:tav tm="100000">
                                          <p:val>
                                            <p:strVal val="#ppt_y"/>
                                          </p:val>
                                        </p:tav>
                                      </p:tavLst>
                                    </p:anim>
                                    <p:anim calcmode="lin" valueType="num">
                                      <p:cBhvr>
                                        <p:cTn id="33" dur="500" fill="hold"/>
                                        <p:tgtEl>
                                          <p:spTgt spid="5"/>
                                        </p:tgtEl>
                                        <p:attrNameLst>
                                          <p:attrName>ppt_w</p:attrName>
                                        </p:attrNameLst>
                                      </p:cBhvr>
                                      <p:tavLst>
                                        <p:tav tm="0">
                                          <p:val>
                                            <p:strVal val="#ppt_w"/>
                                          </p:val>
                                        </p:tav>
                                        <p:tav tm="100000">
                                          <p:val>
                                            <p:strVal val="#ppt_w"/>
                                          </p:val>
                                        </p:tav>
                                      </p:tavLst>
                                    </p:anim>
                                    <p:anim calcmode="lin" valueType="num">
                                      <p:cBhvr>
                                        <p:cTn id="34"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99344"/>
                                        </p:tgtEl>
                                        <p:attrNameLst>
                                          <p:attrName>style.visibility</p:attrName>
                                        </p:attrNameLst>
                                      </p:cBhvr>
                                      <p:to>
                                        <p:strVal val="visible"/>
                                      </p:to>
                                    </p:set>
                                    <p:anim calcmode="lin" valueType="num">
                                      <p:cBhvr>
                                        <p:cTn id="39" dur="500" fill="hold"/>
                                        <p:tgtEl>
                                          <p:spTgt spid="99344"/>
                                        </p:tgtEl>
                                        <p:attrNameLst>
                                          <p:attrName>ppt_x</p:attrName>
                                        </p:attrNameLst>
                                      </p:cBhvr>
                                      <p:tavLst>
                                        <p:tav tm="0">
                                          <p:val>
                                            <p:strVal val="#ppt_x"/>
                                          </p:val>
                                        </p:tav>
                                        <p:tav tm="100000">
                                          <p:val>
                                            <p:strVal val="#ppt_x"/>
                                          </p:val>
                                        </p:tav>
                                      </p:tavLst>
                                    </p:anim>
                                    <p:anim calcmode="lin" valueType="num">
                                      <p:cBhvr>
                                        <p:cTn id="40" dur="500" fill="hold"/>
                                        <p:tgtEl>
                                          <p:spTgt spid="99344"/>
                                        </p:tgtEl>
                                        <p:attrNameLst>
                                          <p:attrName>ppt_y</p:attrName>
                                        </p:attrNameLst>
                                      </p:cBhvr>
                                      <p:tavLst>
                                        <p:tav tm="0">
                                          <p:val>
                                            <p:strVal val="#ppt_y-#ppt_h/2"/>
                                          </p:val>
                                        </p:tav>
                                        <p:tav tm="100000">
                                          <p:val>
                                            <p:strVal val="#ppt_y"/>
                                          </p:val>
                                        </p:tav>
                                      </p:tavLst>
                                    </p:anim>
                                    <p:anim calcmode="lin" valueType="num">
                                      <p:cBhvr>
                                        <p:cTn id="41" dur="500" fill="hold"/>
                                        <p:tgtEl>
                                          <p:spTgt spid="99344"/>
                                        </p:tgtEl>
                                        <p:attrNameLst>
                                          <p:attrName>ppt_w</p:attrName>
                                        </p:attrNameLst>
                                      </p:cBhvr>
                                      <p:tavLst>
                                        <p:tav tm="0">
                                          <p:val>
                                            <p:strVal val="#ppt_w"/>
                                          </p:val>
                                        </p:tav>
                                        <p:tav tm="100000">
                                          <p:val>
                                            <p:strVal val="#ppt_w"/>
                                          </p:val>
                                        </p:tav>
                                      </p:tavLst>
                                    </p:anim>
                                    <p:anim calcmode="lin" valueType="num">
                                      <p:cBhvr>
                                        <p:cTn id="42" dur="500" fill="hold"/>
                                        <p:tgtEl>
                                          <p:spTgt spid="99344"/>
                                        </p:tgtEl>
                                        <p:attrNameLst>
                                          <p:attrName>ppt_h</p:attrName>
                                        </p:attrNameLst>
                                      </p:cBhvr>
                                      <p:tavLst>
                                        <p:tav tm="0">
                                          <p:val>
                                            <p:fltVal val="0.00000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ppt_x</p:attrName>
                                        </p:attrNameLst>
                                      </p:cBhvr>
                                      <p:tavLst>
                                        <p:tav tm="0">
                                          <p:val>
                                            <p:strVal val="#ppt_x"/>
                                          </p:val>
                                        </p:tav>
                                        <p:tav tm="100000">
                                          <p:val>
                                            <p:strVal val="#ppt_x"/>
                                          </p:val>
                                        </p:tav>
                                      </p:tavLst>
                                    </p:anim>
                                    <p:anim calcmode="lin" valueType="num">
                                      <p:cBhvr>
                                        <p:cTn id="48" dur="500" fill="hold"/>
                                        <p:tgtEl>
                                          <p:spTgt spid="6"/>
                                        </p:tgtEl>
                                        <p:attrNameLst>
                                          <p:attrName>ppt_y</p:attrName>
                                        </p:attrNameLst>
                                      </p:cBhvr>
                                      <p:tavLst>
                                        <p:tav tm="0">
                                          <p:val>
                                            <p:strVal val="#ppt_y-#ppt_h/2"/>
                                          </p:val>
                                        </p:tav>
                                        <p:tav tm="100000">
                                          <p:val>
                                            <p:strVal val="#ppt_y"/>
                                          </p:val>
                                        </p:tav>
                                      </p:tavLst>
                                    </p:anim>
                                    <p:anim calcmode="lin" valueType="num">
                                      <p:cBhvr>
                                        <p:cTn id="49" dur="500" fill="hold"/>
                                        <p:tgtEl>
                                          <p:spTgt spid="6"/>
                                        </p:tgtEl>
                                        <p:attrNameLst>
                                          <p:attrName>ppt_w</p:attrName>
                                        </p:attrNameLst>
                                      </p:cBhvr>
                                      <p:tavLst>
                                        <p:tav tm="0">
                                          <p:val>
                                            <p:strVal val="#ppt_w"/>
                                          </p:val>
                                        </p:tav>
                                        <p:tav tm="100000">
                                          <p:val>
                                            <p:strVal val="#ppt_w"/>
                                          </p:val>
                                        </p:tav>
                                      </p:tavLst>
                                    </p:anim>
                                    <p:anim calcmode="lin" valueType="num">
                                      <p:cBhvr>
                                        <p:cTn id="50"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ppt_x</p:attrName>
                                        </p:attrNameLst>
                                      </p:cBhvr>
                                      <p:tavLst>
                                        <p:tav tm="0">
                                          <p:val>
                                            <p:strVal val="#ppt_x"/>
                                          </p:val>
                                        </p:tav>
                                        <p:tav tm="100000">
                                          <p:val>
                                            <p:strVal val="#ppt_x"/>
                                          </p:val>
                                        </p:tav>
                                      </p:tavLst>
                                    </p:anim>
                                    <p:anim calcmode="lin" valueType="num">
                                      <p:cBhvr>
                                        <p:cTn id="56" dur="500" fill="hold"/>
                                        <p:tgtEl>
                                          <p:spTgt spid="8"/>
                                        </p:tgtEl>
                                        <p:attrNameLst>
                                          <p:attrName>ppt_y</p:attrName>
                                        </p:attrNameLst>
                                      </p:cBhvr>
                                      <p:tavLst>
                                        <p:tav tm="0">
                                          <p:val>
                                            <p:strVal val="#ppt_y-#ppt_h/2"/>
                                          </p:val>
                                        </p:tav>
                                        <p:tav tm="100000">
                                          <p:val>
                                            <p:strVal val="#ppt_y"/>
                                          </p:val>
                                        </p:tav>
                                      </p:tavLst>
                                    </p:anim>
                                    <p:anim calcmode="lin" valueType="num">
                                      <p:cBhvr>
                                        <p:cTn id="57" dur="500" fill="hold"/>
                                        <p:tgtEl>
                                          <p:spTgt spid="8"/>
                                        </p:tgtEl>
                                        <p:attrNameLst>
                                          <p:attrName>ppt_w</p:attrName>
                                        </p:attrNameLst>
                                      </p:cBhvr>
                                      <p:tavLst>
                                        <p:tav tm="0">
                                          <p:val>
                                            <p:strVal val="#ppt_w"/>
                                          </p:val>
                                        </p:tav>
                                        <p:tav tm="100000">
                                          <p:val>
                                            <p:strVal val="#ppt_w"/>
                                          </p:val>
                                        </p:tav>
                                      </p:tavLst>
                                    </p:anim>
                                    <p:anim calcmode="lin" valueType="num">
                                      <p:cBhvr>
                                        <p:cTn id="5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ppt_x</p:attrName>
                                        </p:attrNameLst>
                                      </p:cBhvr>
                                      <p:tavLst>
                                        <p:tav tm="0">
                                          <p:val>
                                            <p:strVal val="#ppt_x"/>
                                          </p:val>
                                        </p:tav>
                                        <p:tav tm="100000">
                                          <p:val>
                                            <p:strVal val="#ppt_x"/>
                                          </p:val>
                                        </p:tav>
                                      </p:tavLst>
                                    </p:anim>
                                    <p:anim calcmode="lin" valueType="num">
                                      <p:cBhvr>
                                        <p:cTn id="64" dur="500" fill="hold"/>
                                        <p:tgtEl>
                                          <p:spTgt spid="7"/>
                                        </p:tgtEl>
                                        <p:attrNameLst>
                                          <p:attrName>ppt_y</p:attrName>
                                        </p:attrNameLst>
                                      </p:cBhvr>
                                      <p:tavLst>
                                        <p:tav tm="0">
                                          <p:val>
                                            <p:strVal val="#ppt_y-#ppt_h/2"/>
                                          </p:val>
                                        </p:tav>
                                        <p:tav tm="100000">
                                          <p:val>
                                            <p:strVal val="#ppt_y"/>
                                          </p:val>
                                        </p:tav>
                                      </p:tavLst>
                                    </p:anim>
                                    <p:anim calcmode="lin" valueType="num">
                                      <p:cBhvr>
                                        <p:cTn id="65" dur="500" fill="hold"/>
                                        <p:tgtEl>
                                          <p:spTgt spid="7"/>
                                        </p:tgtEl>
                                        <p:attrNameLst>
                                          <p:attrName>ppt_w</p:attrName>
                                        </p:attrNameLst>
                                      </p:cBhvr>
                                      <p:tavLst>
                                        <p:tav tm="0">
                                          <p:val>
                                            <p:strVal val="#ppt_w"/>
                                          </p:val>
                                        </p:tav>
                                        <p:tav tm="100000">
                                          <p:val>
                                            <p:strVal val="#ppt_w"/>
                                          </p:val>
                                        </p:tav>
                                      </p:tavLst>
                                    </p:anim>
                                    <p:anim calcmode="lin" valueType="num">
                                      <p:cBhvr>
                                        <p:cTn id="66"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ppt_x</p:attrName>
                                        </p:attrNameLst>
                                      </p:cBhvr>
                                      <p:tavLst>
                                        <p:tav tm="0">
                                          <p:val>
                                            <p:strVal val="#ppt_x"/>
                                          </p:val>
                                        </p:tav>
                                        <p:tav tm="100000">
                                          <p:val>
                                            <p:strVal val="#ppt_x"/>
                                          </p:val>
                                        </p:tav>
                                      </p:tavLst>
                                    </p:anim>
                                    <p:anim calcmode="lin" valueType="num">
                                      <p:cBhvr>
                                        <p:cTn id="72" dur="500" fill="hold"/>
                                        <p:tgtEl>
                                          <p:spTgt spid="9"/>
                                        </p:tgtEl>
                                        <p:attrNameLst>
                                          <p:attrName>ppt_y</p:attrName>
                                        </p:attrNameLst>
                                      </p:cBhvr>
                                      <p:tavLst>
                                        <p:tav tm="0">
                                          <p:val>
                                            <p:strVal val="#ppt_y-#ppt_h/2"/>
                                          </p:val>
                                        </p:tav>
                                        <p:tav tm="100000">
                                          <p:val>
                                            <p:strVal val="#ppt_y"/>
                                          </p:val>
                                        </p:tav>
                                      </p:tavLst>
                                    </p:anim>
                                    <p:anim calcmode="lin" valueType="num">
                                      <p:cBhvr>
                                        <p:cTn id="73" dur="500" fill="hold"/>
                                        <p:tgtEl>
                                          <p:spTgt spid="9"/>
                                        </p:tgtEl>
                                        <p:attrNameLst>
                                          <p:attrName>ppt_w</p:attrName>
                                        </p:attrNameLst>
                                      </p:cBhvr>
                                      <p:tavLst>
                                        <p:tav tm="0">
                                          <p:val>
                                            <p:strVal val="#ppt_w"/>
                                          </p:val>
                                        </p:tav>
                                        <p:tav tm="100000">
                                          <p:val>
                                            <p:strVal val="#ppt_w"/>
                                          </p:val>
                                        </p:tav>
                                      </p:tavLst>
                                    </p:anim>
                                    <p:anim calcmode="lin" valueType="num">
                                      <p:cBhvr>
                                        <p:cTn id="74" dur="500" fill="hold"/>
                                        <p:tgtEl>
                                          <p:spTgt spid="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9344"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 name="Rectangle 2"/>
          <p:cNvSpPr/>
          <p:nvPr/>
        </p:nvSpPr>
        <p:spPr>
          <a:xfrm>
            <a:off x="762000" y="3505200"/>
            <a:ext cx="7772400" cy="2133600"/>
          </a:xfrm>
          <a:prstGeom prst="rect">
            <a:avLst/>
          </a:prstGeom>
          <a:noFill/>
          <a:ln w="9525">
            <a:noFill/>
          </a:ln>
        </p:spPr>
        <p:txBody>
          <a:bodyPr anchor="t"/>
          <a:p>
            <a:pPr algn="just" eaLnBrk="0" hangingPunct="0"/>
            <a:endParaRPr lang="en-GB" altLang="zh-CN" sz="2400" b="1" dirty="0">
              <a:latin typeface="Times New Roman" panose="02020603050405020304" pitchFamily="18" charset="0"/>
            </a:endParaRPr>
          </a:p>
        </p:txBody>
      </p:sp>
      <p:sp>
        <p:nvSpPr>
          <p:cNvPr id="95235" name="Rectangle 3"/>
          <p:cNvSpPr>
            <a:spLocks noGrp="1"/>
          </p:cNvSpPr>
          <p:nvPr>
            <p:ph idx="1"/>
          </p:nvPr>
        </p:nvSpPr>
        <p:spPr>
          <a:xfrm>
            <a:off x="457200" y="1981200"/>
            <a:ext cx="8229600" cy="1366838"/>
          </a:xfrm>
        </p:spPr>
        <p:txBody>
          <a:bodyPr vert="horz" wrap="square" lIns="91440" tIns="45720" rIns="91440" bIns="45720" anchor="t"/>
          <a:p>
            <a:pPr eaLnBrk="1" hangingPunct="1">
              <a:lnSpc>
                <a:spcPct val="90000"/>
              </a:lnSpc>
            </a:pPr>
            <a:r>
              <a:rPr lang="zh-CN" altLang="en-US" b="1" dirty="0"/>
              <a:t>逐步把这个图转变为每条弧只标记为</a:t>
            </a:r>
            <a:r>
              <a:rPr lang="zh-CN" altLang="en-US" b="1" dirty="0">
                <a:sym typeface="Symbol" panose="05050102010706020507" pitchFamily="18" charset="2"/>
              </a:rPr>
              <a:t></a:t>
            </a:r>
            <a:r>
              <a:rPr lang="zh-CN" altLang="en-US" b="1" dirty="0"/>
              <a:t>上的一个字符或</a:t>
            </a:r>
            <a:r>
              <a:rPr lang="zh-CN" altLang="en-US" b="1" dirty="0">
                <a:sym typeface="Symbol" panose="05050102010706020507" pitchFamily="18" charset="2"/>
              </a:rPr>
              <a:t></a:t>
            </a:r>
            <a:r>
              <a:rPr lang="zh-CN" altLang="en-US" b="1" dirty="0"/>
              <a:t>，最后得到一个</a:t>
            </a:r>
            <a:r>
              <a:rPr lang="en-US" altLang="zh-CN" b="1" dirty="0"/>
              <a:t>NFA M’</a:t>
            </a:r>
            <a:r>
              <a:rPr lang="zh-CN" altLang="en-US" b="1" dirty="0"/>
              <a:t>，显然</a:t>
            </a:r>
            <a:r>
              <a:rPr lang="en-US" altLang="zh-CN" b="1" dirty="0"/>
              <a:t>L(M’)=L(V)</a:t>
            </a:r>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2" name="Rectangle 2"/>
          <p:cNvSpPr>
            <a:spLocks noGrp="1"/>
          </p:cNvSpPr>
          <p:nvPr>
            <p:ph idx="1"/>
          </p:nvPr>
        </p:nvSpPr>
        <p:spPr>
          <a:xfrm>
            <a:off x="838200" y="609600"/>
            <a:ext cx="7772400" cy="609600"/>
          </a:xfrm>
        </p:spPr>
        <p:txBody>
          <a:bodyPr vert="horz" wrap="square" lIns="91440" tIns="45720" rIns="91440" bIns="45720" anchor="t"/>
          <a:p>
            <a:pPr eaLnBrk="1" hangingPunct="1"/>
            <a:r>
              <a:rPr lang="en-US" altLang="zh-CN" dirty="0"/>
              <a:t>(a|b)*(aa|bb)(a|b)*</a:t>
            </a:r>
            <a:endParaRPr lang="en-US" altLang="zh-CN" dirty="0"/>
          </a:p>
        </p:txBody>
      </p:sp>
      <p:grpSp>
        <p:nvGrpSpPr>
          <p:cNvPr id="3" name="Group 3"/>
          <p:cNvGrpSpPr/>
          <p:nvPr/>
        </p:nvGrpSpPr>
        <p:grpSpPr>
          <a:xfrm>
            <a:off x="1295400" y="1981200"/>
            <a:ext cx="3276600" cy="685800"/>
            <a:chOff x="816" y="1248"/>
            <a:chExt cx="2064" cy="432"/>
          </a:xfrm>
        </p:grpSpPr>
        <p:sp>
          <p:nvSpPr>
            <p:cNvPr id="96260" name="Oval 4"/>
            <p:cNvSpPr/>
            <p:nvPr/>
          </p:nvSpPr>
          <p:spPr>
            <a:xfrm>
              <a:off x="816" y="1392"/>
              <a:ext cx="288" cy="288"/>
            </a:xfrm>
            <a:prstGeom prst="ellipse">
              <a:avLst/>
            </a:prstGeom>
            <a:noFill/>
            <a:ln w="12700"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X</a:t>
              </a:r>
              <a:endParaRPr lang="en-US" altLang="zh-CN" sz="2400" b="1" u="none" dirty="0">
                <a:solidFill>
                  <a:schemeClr val="tx1"/>
                </a:solidFill>
                <a:latin typeface="Times New Roman" panose="02020603050405020304" pitchFamily="18" charset="0"/>
              </a:endParaRPr>
            </a:p>
          </p:txBody>
        </p:sp>
        <p:sp>
          <p:nvSpPr>
            <p:cNvPr id="96261" name="Oval 5"/>
            <p:cNvSpPr/>
            <p:nvPr/>
          </p:nvSpPr>
          <p:spPr>
            <a:xfrm>
              <a:off x="2592" y="1392"/>
              <a:ext cx="288" cy="288"/>
            </a:xfrm>
            <a:prstGeom prst="ellipse">
              <a:avLst/>
            </a:prstGeom>
            <a:noFill/>
            <a:ln w="57150" cap="sq" cmpd="thickThin">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Y</a:t>
              </a:r>
              <a:endParaRPr lang="en-US" altLang="zh-CN" sz="2400" b="1" u="none" dirty="0">
                <a:solidFill>
                  <a:schemeClr val="tx1"/>
                </a:solidFill>
                <a:latin typeface="Times New Roman" panose="02020603050405020304" pitchFamily="18" charset="0"/>
              </a:endParaRPr>
            </a:p>
          </p:txBody>
        </p:sp>
        <p:sp>
          <p:nvSpPr>
            <p:cNvPr id="96262" name="Line 6"/>
            <p:cNvSpPr/>
            <p:nvPr/>
          </p:nvSpPr>
          <p:spPr>
            <a:xfrm>
              <a:off x="1104" y="1536"/>
              <a:ext cx="1488" cy="0"/>
            </a:xfrm>
            <a:prstGeom prst="line">
              <a:avLst/>
            </a:prstGeom>
            <a:ln w="12700" cap="sq" cmpd="sng">
              <a:solidFill>
                <a:schemeClr val="tx1"/>
              </a:solidFill>
              <a:prstDash val="solid"/>
              <a:round/>
              <a:headEnd type="none" w="med" len="med"/>
              <a:tailEnd type="stealth" w="lg" len="lg"/>
            </a:ln>
          </p:spPr>
        </p:sp>
        <p:sp>
          <p:nvSpPr>
            <p:cNvPr id="96263" name="Rectangle 7"/>
            <p:cNvSpPr/>
            <p:nvPr/>
          </p:nvSpPr>
          <p:spPr>
            <a:xfrm>
              <a:off x="1200" y="1248"/>
              <a:ext cx="1344"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(a|b)*(aa|bb)(a|b)*</a:t>
              </a:r>
              <a:endParaRPr lang="en-US" altLang="zh-CN" sz="2400" b="1" u="none" dirty="0">
                <a:solidFill>
                  <a:schemeClr val="tx1"/>
                </a:solidFill>
                <a:latin typeface="Times New Roman" panose="02020603050405020304" pitchFamily="18" charset="0"/>
              </a:endParaRPr>
            </a:p>
          </p:txBody>
        </p:sp>
      </p:grpSp>
      <p:grpSp>
        <p:nvGrpSpPr>
          <p:cNvPr id="4" name="Group 8"/>
          <p:cNvGrpSpPr/>
          <p:nvPr/>
        </p:nvGrpSpPr>
        <p:grpSpPr>
          <a:xfrm>
            <a:off x="1042988" y="3357563"/>
            <a:ext cx="6781800" cy="2209800"/>
            <a:chOff x="912" y="1824"/>
            <a:chExt cx="4272" cy="1392"/>
          </a:xfrm>
        </p:grpSpPr>
        <p:sp>
          <p:nvSpPr>
            <p:cNvPr id="96265" name="Oval 9"/>
            <p:cNvSpPr/>
            <p:nvPr/>
          </p:nvSpPr>
          <p:spPr>
            <a:xfrm>
              <a:off x="912"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X</a:t>
              </a:r>
              <a:endParaRPr lang="en-US" altLang="zh-CN" sz="2400" b="1" u="none" dirty="0">
                <a:solidFill>
                  <a:schemeClr val="tx1"/>
                </a:solidFill>
                <a:latin typeface="Times New Roman" panose="02020603050405020304" pitchFamily="18" charset="0"/>
              </a:endParaRPr>
            </a:p>
          </p:txBody>
        </p:sp>
        <p:sp>
          <p:nvSpPr>
            <p:cNvPr id="96266" name="Oval 10"/>
            <p:cNvSpPr/>
            <p:nvPr/>
          </p:nvSpPr>
          <p:spPr>
            <a:xfrm>
              <a:off x="4896" y="2448"/>
              <a:ext cx="288" cy="288"/>
            </a:xfrm>
            <a:prstGeom prst="ellipse">
              <a:avLst/>
            </a:prstGeom>
            <a:noFill/>
            <a:ln w="57150" cap="sq" cmpd="thickThin">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Y</a:t>
              </a:r>
              <a:endParaRPr lang="en-US" altLang="zh-CN" sz="2400" b="1" u="none" dirty="0">
                <a:solidFill>
                  <a:schemeClr val="tx1"/>
                </a:solidFill>
                <a:latin typeface="Times New Roman" panose="02020603050405020304" pitchFamily="18" charset="0"/>
              </a:endParaRPr>
            </a:p>
          </p:txBody>
        </p:sp>
        <p:sp>
          <p:nvSpPr>
            <p:cNvPr id="96267" name="Line 11"/>
            <p:cNvSpPr/>
            <p:nvPr/>
          </p:nvSpPr>
          <p:spPr>
            <a:xfrm>
              <a:off x="1200" y="2592"/>
              <a:ext cx="384" cy="0"/>
            </a:xfrm>
            <a:prstGeom prst="line">
              <a:avLst/>
            </a:prstGeom>
            <a:ln w="15875" cap="sq" cmpd="sng">
              <a:solidFill>
                <a:schemeClr val="tx1"/>
              </a:solidFill>
              <a:prstDash val="solid"/>
              <a:round/>
              <a:headEnd type="none" w="med" len="med"/>
              <a:tailEnd type="stealth" w="lg" len="lg"/>
            </a:ln>
          </p:spPr>
        </p:sp>
        <p:sp>
          <p:nvSpPr>
            <p:cNvPr id="96268" name="Rectangle 12"/>
            <p:cNvSpPr/>
            <p:nvPr/>
          </p:nvSpPr>
          <p:spPr>
            <a:xfrm>
              <a:off x="1200" y="230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69" name="Oval 13"/>
            <p:cNvSpPr/>
            <p:nvPr/>
          </p:nvSpPr>
          <p:spPr>
            <a:xfrm>
              <a:off x="1584"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96270" name="Freeform 14"/>
            <p:cNvSpPr/>
            <p:nvPr/>
          </p:nvSpPr>
          <p:spPr>
            <a:xfrm>
              <a:off x="1520"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96271" name="Freeform 15"/>
            <p:cNvSpPr/>
            <p:nvPr/>
          </p:nvSpPr>
          <p:spPr>
            <a:xfrm>
              <a:off x="1480"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96272" name="Line 16"/>
            <p:cNvSpPr/>
            <p:nvPr/>
          </p:nvSpPr>
          <p:spPr>
            <a:xfrm>
              <a:off x="1872" y="2592"/>
              <a:ext cx="384" cy="0"/>
            </a:xfrm>
            <a:prstGeom prst="line">
              <a:avLst/>
            </a:prstGeom>
            <a:ln w="15875" cap="sq" cmpd="sng">
              <a:solidFill>
                <a:schemeClr val="tx1"/>
              </a:solidFill>
              <a:prstDash val="solid"/>
              <a:round/>
              <a:headEnd type="none" w="med" len="med"/>
              <a:tailEnd type="stealth" w="lg" len="lg"/>
            </a:ln>
          </p:spPr>
        </p:sp>
        <p:sp>
          <p:nvSpPr>
            <p:cNvPr id="96273" name="Oval 17"/>
            <p:cNvSpPr/>
            <p:nvPr/>
          </p:nvSpPr>
          <p:spPr>
            <a:xfrm>
              <a:off x="2256"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6274" name="Oval 18"/>
            <p:cNvSpPr/>
            <p:nvPr/>
          </p:nvSpPr>
          <p:spPr>
            <a:xfrm>
              <a:off x="2880" y="2784"/>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96275" name="Oval 19"/>
            <p:cNvSpPr/>
            <p:nvPr/>
          </p:nvSpPr>
          <p:spPr>
            <a:xfrm>
              <a:off x="3552"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6276" name="Oval 20"/>
            <p:cNvSpPr/>
            <p:nvPr/>
          </p:nvSpPr>
          <p:spPr>
            <a:xfrm>
              <a:off x="2880" y="2016"/>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96277" name="Oval 21"/>
            <p:cNvSpPr/>
            <p:nvPr/>
          </p:nvSpPr>
          <p:spPr>
            <a:xfrm>
              <a:off x="4224" y="2448"/>
              <a:ext cx="288" cy="288"/>
            </a:xfrm>
            <a:prstGeom prst="ellipse">
              <a:avLst/>
            </a:prstGeom>
            <a:noFill/>
            <a:ln w="158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96278" name="Freeform 22"/>
            <p:cNvSpPr/>
            <p:nvPr/>
          </p:nvSpPr>
          <p:spPr>
            <a:xfrm>
              <a:off x="4168"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96279" name="Freeform 23"/>
            <p:cNvSpPr/>
            <p:nvPr/>
          </p:nvSpPr>
          <p:spPr>
            <a:xfrm>
              <a:off x="4128"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a:p>
              <a:endParaRPr lang="zh-CN" altLang="en-US"/>
            </a:p>
          </p:txBody>
        </p:sp>
        <p:sp>
          <p:nvSpPr>
            <p:cNvPr id="96280" name="Line 24"/>
            <p:cNvSpPr/>
            <p:nvPr/>
          </p:nvSpPr>
          <p:spPr>
            <a:xfrm flipV="1">
              <a:off x="2496" y="2208"/>
              <a:ext cx="384" cy="288"/>
            </a:xfrm>
            <a:prstGeom prst="line">
              <a:avLst/>
            </a:prstGeom>
            <a:ln w="15875" cap="sq" cmpd="sng">
              <a:solidFill>
                <a:schemeClr val="tx1"/>
              </a:solidFill>
              <a:prstDash val="solid"/>
              <a:round/>
              <a:headEnd type="none" w="med" len="med"/>
              <a:tailEnd type="stealth" w="lg" len="lg"/>
            </a:ln>
          </p:spPr>
        </p:sp>
        <p:sp>
          <p:nvSpPr>
            <p:cNvPr id="96281" name="Line 25"/>
            <p:cNvSpPr/>
            <p:nvPr/>
          </p:nvSpPr>
          <p:spPr>
            <a:xfrm>
              <a:off x="2496" y="2688"/>
              <a:ext cx="384" cy="192"/>
            </a:xfrm>
            <a:prstGeom prst="line">
              <a:avLst/>
            </a:prstGeom>
            <a:ln w="15875" cap="sq" cmpd="sng">
              <a:solidFill>
                <a:schemeClr val="tx1"/>
              </a:solidFill>
              <a:prstDash val="solid"/>
              <a:round/>
              <a:headEnd type="none" w="med" len="med"/>
              <a:tailEnd type="stealth" w="lg" len="lg"/>
            </a:ln>
          </p:spPr>
        </p:sp>
        <p:sp>
          <p:nvSpPr>
            <p:cNvPr id="96282" name="Line 26"/>
            <p:cNvSpPr/>
            <p:nvPr/>
          </p:nvSpPr>
          <p:spPr>
            <a:xfrm>
              <a:off x="3168" y="2208"/>
              <a:ext cx="432" cy="288"/>
            </a:xfrm>
            <a:prstGeom prst="line">
              <a:avLst/>
            </a:prstGeom>
            <a:ln w="15875" cap="sq" cmpd="sng">
              <a:solidFill>
                <a:schemeClr val="tx1"/>
              </a:solidFill>
              <a:prstDash val="solid"/>
              <a:round/>
              <a:headEnd type="none" w="med" len="med"/>
              <a:tailEnd type="stealth" w="lg" len="lg"/>
            </a:ln>
          </p:spPr>
        </p:sp>
        <p:sp>
          <p:nvSpPr>
            <p:cNvPr id="96283" name="Line 27"/>
            <p:cNvSpPr/>
            <p:nvPr/>
          </p:nvSpPr>
          <p:spPr>
            <a:xfrm flipV="1">
              <a:off x="3168" y="2736"/>
              <a:ext cx="432" cy="192"/>
            </a:xfrm>
            <a:prstGeom prst="line">
              <a:avLst/>
            </a:prstGeom>
            <a:ln w="15875" cap="sq" cmpd="sng">
              <a:solidFill>
                <a:schemeClr val="tx1"/>
              </a:solidFill>
              <a:prstDash val="solid"/>
              <a:round/>
              <a:headEnd type="none" w="med" len="med"/>
              <a:tailEnd type="stealth" w="lg" len="lg"/>
            </a:ln>
          </p:spPr>
        </p:sp>
        <p:sp>
          <p:nvSpPr>
            <p:cNvPr id="96284" name="Line 28"/>
            <p:cNvSpPr/>
            <p:nvPr/>
          </p:nvSpPr>
          <p:spPr>
            <a:xfrm>
              <a:off x="3840" y="2592"/>
              <a:ext cx="384" cy="0"/>
            </a:xfrm>
            <a:prstGeom prst="line">
              <a:avLst/>
            </a:prstGeom>
            <a:ln w="15875" cap="sq" cmpd="sng">
              <a:solidFill>
                <a:schemeClr val="tx1"/>
              </a:solidFill>
              <a:prstDash val="solid"/>
              <a:round/>
              <a:headEnd type="none" w="med" len="med"/>
              <a:tailEnd type="stealth" w="lg" len="lg"/>
            </a:ln>
          </p:spPr>
        </p:sp>
        <p:sp>
          <p:nvSpPr>
            <p:cNvPr id="96285" name="Line 29"/>
            <p:cNvSpPr/>
            <p:nvPr/>
          </p:nvSpPr>
          <p:spPr>
            <a:xfrm>
              <a:off x="4512" y="2592"/>
              <a:ext cx="384" cy="0"/>
            </a:xfrm>
            <a:prstGeom prst="line">
              <a:avLst/>
            </a:prstGeom>
            <a:ln w="15875" cap="sq" cmpd="sng">
              <a:solidFill>
                <a:schemeClr val="tx1"/>
              </a:solidFill>
              <a:prstDash val="solid"/>
              <a:round/>
              <a:headEnd type="none" w="med" len="med"/>
              <a:tailEnd type="stealth" w="lg" len="lg"/>
            </a:ln>
          </p:spPr>
        </p:sp>
        <p:sp>
          <p:nvSpPr>
            <p:cNvPr id="96286" name="Rectangle 30"/>
            <p:cNvSpPr/>
            <p:nvPr/>
          </p:nvSpPr>
          <p:spPr>
            <a:xfrm>
              <a:off x="1584" y="1872"/>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87" name="Rectangle 31"/>
            <p:cNvSpPr/>
            <p:nvPr/>
          </p:nvSpPr>
          <p:spPr>
            <a:xfrm>
              <a:off x="1632" y="2928"/>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88" name="Rectangle 32"/>
            <p:cNvSpPr/>
            <p:nvPr/>
          </p:nvSpPr>
          <p:spPr>
            <a:xfrm>
              <a:off x="1920" y="230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89" name="Rectangle 33"/>
            <p:cNvSpPr/>
            <p:nvPr/>
          </p:nvSpPr>
          <p:spPr>
            <a:xfrm>
              <a:off x="3840" y="2352"/>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90" name="Rectangle 34"/>
            <p:cNvSpPr/>
            <p:nvPr/>
          </p:nvSpPr>
          <p:spPr>
            <a:xfrm>
              <a:off x="4560" y="2352"/>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91" name="Rectangle 35"/>
            <p:cNvSpPr/>
            <p:nvPr/>
          </p:nvSpPr>
          <p:spPr>
            <a:xfrm>
              <a:off x="4272" y="182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92" name="Rectangle 36"/>
            <p:cNvSpPr/>
            <p:nvPr/>
          </p:nvSpPr>
          <p:spPr>
            <a:xfrm>
              <a:off x="4320" y="2880"/>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93" name="Rectangle 37"/>
            <p:cNvSpPr/>
            <p:nvPr/>
          </p:nvSpPr>
          <p:spPr>
            <a:xfrm>
              <a:off x="2496" y="206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94" name="Rectangle 38"/>
            <p:cNvSpPr/>
            <p:nvPr/>
          </p:nvSpPr>
          <p:spPr>
            <a:xfrm>
              <a:off x="2496" y="2736"/>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95" name="Rectangle 39"/>
            <p:cNvSpPr/>
            <p:nvPr/>
          </p:nvSpPr>
          <p:spPr>
            <a:xfrm>
              <a:off x="3264" y="206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6296" name="Rectangle 40"/>
            <p:cNvSpPr/>
            <p:nvPr/>
          </p:nvSpPr>
          <p:spPr>
            <a:xfrm>
              <a:off x="3312" y="2784"/>
              <a:ext cx="288" cy="288"/>
            </a:xfrm>
            <a:prstGeom prst="rect">
              <a:avLst/>
            </a:prstGeom>
            <a:noFill/>
            <a:ln w="158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xEl>
                                              <p:charRg st="0" end="20"/>
                                            </p:txEl>
                                          </p:spTgt>
                                        </p:tgtEl>
                                        <p:attrNameLst>
                                          <p:attrName>style.visibility</p:attrName>
                                        </p:attrNameLst>
                                      </p:cBhvr>
                                      <p:to>
                                        <p:strVal val="visible"/>
                                      </p:to>
                                    </p:set>
                                    <p:animEffect transition="in" filter="slide(fromTop)">
                                      <p:cBhvr>
                                        <p:cTn id="7" dur="500"/>
                                        <p:tgtEl>
                                          <p:spTgt spid="2">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To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To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16386" name="Rectangle 4"/>
          <p:cNvSpPr/>
          <p:nvPr/>
        </p:nvSpPr>
        <p:spPr>
          <a:xfrm>
            <a:off x="685800" y="533400"/>
            <a:ext cx="8001000" cy="1143000"/>
          </a:xfrm>
          <a:prstGeom prst="rect">
            <a:avLst/>
          </a:prstGeom>
          <a:noFill/>
          <a:ln w="9525">
            <a:noFill/>
          </a:ln>
        </p:spPr>
        <p:txBody>
          <a:bodyPr anchor="ctr"/>
          <a:p>
            <a:pPr algn="ctr" eaLnBrk="0" hangingPunct="0">
              <a:buClr>
                <a:schemeClr val="accent2"/>
              </a:buClr>
              <a:buFont typeface="Symbol" panose="05050102010706020507" pitchFamily="18" charset="2"/>
            </a:pPr>
            <a:r>
              <a:rPr lang="zh-CN" altLang="en-US" sz="4400" b="1" u="none" dirty="0">
                <a:latin typeface="宋体" panose="02010600030101010101" pitchFamily="2" charset="-122"/>
              </a:rPr>
              <a:t>词法分析器</a:t>
            </a:r>
            <a:endParaRPr lang="zh-CN" altLang="en-US" sz="3600" b="1" u="none" dirty="0">
              <a:latin typeface="宋体" panose="02010600030101010101" pitchFamily="2" charset="-122"/>
            </a:endParaRPr>
          </a:p>
        </p:txBody>
      </p:sp>
      <p:grpSp>
        <p:nvGrpSpPr>
          <p:cNvPr id="2" name="Group 18"/>
          <p:cNvGrpSpPr/>
          <p:nvPr/>
        </p:nvGrpSpPr>
        <p:grpSpPr>
          <a:xfrm>
            <a:off x="2124075" y="2320925"/>
            <a:ext cx="5257800" cy="3124200"/>
            <a:chOff x="1344" y="1392"/>
            <a:chExt cx="3312" cy="1968"/>
          </a:xfrm>
        </p:grpSpPr>
        <p:sp>
          <p:nvSpPr>
            <p:cNvPr id="16388" name="Rectangle 5"/>
            <p:cNvSpPr/>
            <p:nvPr/>
          </p:nvSpPr>
          <p:spPr>
            <a:xfrm>
              <a:off x="1344" y="1392"/>
              <a:ext cx="912" cy="768"/>
            </a:xfrm>
            <a:prstGeom prst="rect">
              <a:avLst/>
            </a:prstGeom>
            <a:noFill/>
            <a:ln w="12700" cap="sq" cmpd="sng">
              <a:solidFill>
                <a:schemeClr val="tx1"/>
              </a:solidFill>
              <a:prstDash val="solid"/>
              <a:miter/>
              <a:headEnd type="none" w="sm" len="sm"/>
              <a:tailEnd type="none" w="sm" len="sm"/>
            </a:ln>
          </p:spPr>
          <p:txBody>
            <a:bodyPr wrap="none" lIns="90000" tIns="46800" rIns="90000" bIns="46800" anchor="ctr"/>
            <a:p>
              <a:pPr algn="ctr"/>
              <a:r>
                <a:rPr lang="zh-CN" altLang="en-US" sz="3200" b="1" u="none" dirty="0">
                  <a:latin typeface="Times New Roman" panose="02020603050405020304" pitchFamily="18" charset="0"/>
                </a:rPr>
                <a:t>词法分</a:t>
              </a:r>
              <a:endParaRPr lang="zh-CN" altLang="en-US" sz="3200" b="1" u="none" dirty="0">
                <a:latin typeface="Times New Roman" panose="02020603050405020304" pitchFamily="18" charset="0"/>
              </a:endParaRPr>
            </a:p>
            <a:p>
              <a:pPr algn="ctr"/>
              <a:r>
                <a:rPr lang="zh-CN" altLang="en-US" sz="3200" b="1" u="none" dirty="0">
                  <a:latin typeface="Times New Roman" panose="02020603050405020304" pitchFamily="18" charset="0"/>
                </a:rPr>
                <a:t>析器</a:t>
              </a:r>
              <a:endParaRPr lang="zh-CN" altLang="en-US" sz="3200" b="1" u="none" dirty="0">
                <a:latin typeface="Times New Roman" panose="02020603050405020304" pitchFamily="18" charset="0"/>
              </a:endParaRPr>
            </a:p>
          </p:txBody>
        </p:sp>
        <p:sp>
          <p:nvSpPr>
            <p:cNvPr id="16389" name="Rectangle 6"/>
            <p:cNvSpPr/>
            <p:nvPr/>
          </p:nvSpPr>
          <p:spPr>
            <a:xfrm>
              <a:off x="3744" y="1440"/>
              <a:ext cx="912" cy="768"/>
            </a:xfrm>
            <a:prstGeom prst="rect">
              <a:avLst/>
            </a:prstGeom>
            <a:noFill/>
            <a:ln w="12700" cap="sq" cmpd="sng">
              <a:solidFill>
                <a:schemeClr val="tx1"/>
              </a:solidFill>
              <a:prstDash val="solid"/>
              <a:miter/>
              <a:headEnd type="none" w="sm" len="sm"/>
              <a:tailEnd type="none" w="sm" len="sm"/>
            </a:ln>
          </p:spPr>
          <p:txBody>
            <a:bodyPr wrap="none" lIns="90000" tIns="46800" rIns="90000" bIns="46800" anchor="ctr"/>
            <a:p>
              <a:pPr algn="ctr"/>
              <a:r>
                <a:rPr lang="zh-CN" altLang="en-US" sz="3200" b="1" u="none" dirty="0">
                  <a:latin typeface="Times New Roman" panose="02020603050405020304" pitchFamily="18" charset="0"/>
                </a:rPr>
                <a:t>语法分</a:t>
              </a:r>
              <a:endParaRPr lang="zh-CN" altLang="en-US" sz="3200" b="1" u="none" dirty="0">
                <a:latin typeface="Times New Roman" panose="02020603050405020304" pitchFamily="18" charset="0"/>
              </a:endParaRPr>
            </a:p>
            <a:p>
              <a:pPr algn="ctr"/>
              <a:r>
                <a:rPr lang="zh-CN" altLang="en-US" sz="3200" b="1" u="none" dirty="0">
                  <a:latin typeface="Times New Roman" panose="02020603050405020304" pitchFamily="18" charset="0"/>
                </a:rPr>
                <a:t>析器</a:t>
              </a:r>
              <a:endParaRPr lang="zh-CN" altLang="en-US" sz="3200" b="1" u="none" dirty="0">
                <a:latin typeface="Times New Roman" panose="02020603050405020304" pitchFamily="18" charset="0"/>
              </a:endParaRPr>
            </a:p>
          </p:txBody>
        </p:sp>
        <p:sp>
          <p:nvSpPr>
            <p:cNvPr id="16390" name="Rectangle 7"/>
            <p:cNvSpPr/>
            <p:nvPr/>
          </p:nvSpPr>
          <p:spPr>
            <a:xfrm>
              <a:off x="2352" y="2880"/>
              <a:ext cx="1344" cy="480"/>
            </a:xfrm>
            <a:prstGeom prst="rect">
              <a:avLst/>
            </a:prstGeom>
            <a:noFill/>
            <a:ln w="12700" cap="sq" cmpd="sng">
              <a:solidFill>
                <a:schemeClr val="tx1"/>
              </a:solidFill>
              <a:prstDash val="solid"/>
              <a:miter/>
              <a:headEnd type="none" w="sm" len="sm"/>
              <a:tailEnd type="none" w="sm" len="sm"/>
            </a:ln>
          </p:spPr>
          <p:txBody>
            <a:bodyPr wrap="none" lIns="90000" tIns="46800" rIns="90000" bIns="46800" anchor="ctr"/>
            <a:p>
              <a:pPr algn="ctr"/>
              <a:r>
                <a:rPr lang="zh-CN" altLang="en-US" sz="3200" b="1" u="none" dirty="0">
                  <a:latin typeface="Times New Roman" panose="02020603050405020304" pitchFamily="18" charset="0"/>
                </a:rPr>
                <a:t>符号表</a:t>
              </a:r>
              <a:endParaRPr lang="zh-CN" altLang="en-US" sz="3200" b="1" u="none" dirty="0">
                <a:latin typeface="Times New Roman" panose="02020603050405020304" pitchFamily="18" charset="0"/>
              </a:endParaRPr>
            </a:p>
          </p:txBody>
        </p:sp>
      </p:grpSp>
      <p:grpSp>
        <p:nvGrpSpPr>
          <p:cNvPr id="3" name="Group 19"/>
          <p:cNvGrpSpPr/>
          <p:nvPr/>
        </p:nvGrpSpPr>
        <p:grpSpPr>
          <a:xfrm>
            <a:off x="609600" y="2362200"/>
            <a:ext cx="1524000" cy="762000"/>
            <a:chOff x="384" y="1392"/>
            <a:chExt cx="960" cy="480"/>
          </a:xfrm>
        </p:grpSpPr>
        <p:sp>
          <p:nvSpPr>
            <p:cNvPr id="16392" name="Rectangle 8"/>
            <p:cNvSpPr/>
            <p:nvPr/>
          </p:nvSpPr>
          <p:spPr>
            <a:xfrm>
              <a:off x="384" y="1392"/>
              <a:ext cx="960" cy="432"/>
            </a:xfrm>
            <a:prstGeom prst="rect">
              <a:avLst/>
            </a:prstGeom>
            <a:noFill/>
            <a:ln w="12700">
              <a:noFill/>
            </a:ln>
          </p:spPr>
          <p:txBody>
            <a:bodyPr wrap="none" lIns="90000" tIns="46800" rIns="90000" bIns="46800" anchor="ctr"/>
            <a:p>
              <a:pPr algn="ctr"/>
              <a:r>
                <a:rPr lang="zh-CN" altLang="en-US" sz="3200" b="1" u="none" dirty="0">
                  <a:latin typeface="Times New Roman" panose="02020603050405020304" pitchFamily="18" charset="0"/>
                </a:rPr>
                <a:t>源程序</a:t>
              </a:r>
              <a:endParaRPr lang="zh-CN" altLang="en-US" sz="3200" b="1" u="none" dirty="0">
                <a:latin typeface="Times New Roman" panose="02020603050405020304" pitchFamily="18" charset="0"/>
              </a:endParaRPr>
            </a:p>
          </p:txBody>
        </p:sp>
        <p:sp>
          <p:nvSpPr>
            <p:cNvPr id="16393" name="Line 11"/>
            <p:cNvSpPr/>
            <p:nvPr/>
          </p:nvSpPr>
          <p:spPr>
            <a:xfrm>
              <a:off x="480" y="1872"/>
              <a:ext cx="864" cy="0"/>
            </a:xfrm>
            <a:prstGeom prst="line">
              <a:avLst/>
            </a:prstGeom>
            <a:ln w="12700" cap="sq" cmpd="sng">
              <a:solidFill>
                <a:schemeClr val="tx1"/>
              </a:solidFill>
              <a:prstDash val="solid"/>
              <a:round/>
              <a:headEnd type="none" w="med" len="med"/>
              <a:tailEnd type="stealth" w="lg" len="lg"/>
            </a:ln>
          </p:spPr>
        </p:sp>
      </p:grpSp>
      <p:grpSp>
        <p:nvGrpSpPr>
          <p:cNvPr id="4" name="Group 21"/>
          <p:cNvGrpSpPr/>
          <p:nvPr/>
        </p:nvGrpSpPr>
        <p:grpSpPr>
          <a:xfrm>
            <a:off x="3581400" y="1981200"/>
            <a:ext cx="2362200" cy="762000"/>
            <a:chOff x="2256" y="1152"/>
            <a:chExt cx="1488" cy="480"/>
          </a:xfrm>
        </p:grpSpPr>
        <p:sp>
          <p:nvSpPr>
            <p:cNvPr id="16395" name="Rectangle 9"/>
            <p:cNvSpPr/>
            <p:nvPr/>
          </p:nvSpPr>
          <p:spPr>
            <a:xfrm>
              <a:off x="2496" y="1152"/>
              <a:ext cx="960" cy="432"/>
            </a:xfrm>
            <a:prstGeom prst="rect">
              <a:avLst/>
            </a:prstGeom>
            <a:noFill/>
            <a:ln w="12700">
              <a:noFill/>
            </a:ln>
          </p:spPr>
          <p:txBody>
            <a:bodyPr wrap="none" lIns="90000" tIns="46800" rIns="90000" bIns="46800" anchor="ctr"/>
            <a:p>
              <a:pPr algn="ctr"/>
              <a:r>
                <a:rPr lang="zh-CN" altLang="en-US" sz="3200" b="1" u="none" dirty="0">
                  <a:latin typeface="Times New Roman" panose="02020603050405020304" pitchFamily="18" charset="0"/>
                </a:rPr>
                <a:t>单词符号</a:t>
              </a:r>
              <a:endParaRPr lang="zh-CN" altLang="en-US" sz="3200" b="1" u="none" dirty="0">
                <a:latin typeface="Times New Roman" panose="02020603050405020304" pitchFamily="18" charset="0"/>
              </a:endParaRPr>
            </a:p>
          </p:txBody>
        </p:sp>
        <p:sp>
          <p:nvSpPr>
            <p:cNvPr id="16396" name="Line 12"/>
            <p:cNvSpPr/>
            <p:nvPr/>
          </p:nvSpPr>
          <p:spPr>
            <a:xfrm>
              <a:off x="2256" y="1632"/>
              <a:ext cx="1488" cy="0"/>
            </a:xfrm>
            <a:prstGeom prst="line">
              <a:avLst/>
            </a:prstGeom>
            <a:ln w="12700" cap="sq" cmpd="sng">
              <a:solidFill>
                <a:schemeClr val="tx1"/>
              </a:solidFill>
              <a:prstDash val="solid"/>
              <a:round/>
              <a:headEnd type="none" w="med" len="med"/>
              <a:tailEnd type="stealth" w="lg" len="lg"/>
            </a:ln>
          </p:spPr>
        </p:sp>
      </p:grpSp>
      <p:grpSp>
        <p:nvGrpSpPr>
          <p:cNvPr id="5" name="Group 20"/>
          <p:cNvGrpSpPr/>
          <p:nvPr/>
        </p:nvGrpSpPr>
        <p:grpSpPr>
          <a:xfrm>
            <a:off x="3581400" y="3276600"/>
            <a:ext cx="2362200" cy="685800"/>
            <a:chOff x="2256" y="1968"/>
            <a:chExt cx="1488" cy="432"/>
          </a:xfrm>
        </p:grpSpPr>
        <p:sp>
          <p:nvSpPr>
            <p:cNvPr id="16398" name="Rectangle 10"/>
            <p:cNvSpPr/>
            <p:nvPr/>
          </p:nvSpPr>
          <p:spPr>
            <a:xfrm>
              <a:off x="2304" y="1968"/>
              <a:ext cx="1440" cy="432"/>
            </a:xfrm>
            <a:prstGeom prst="rect">
              <a:avLst/>
            </a:prstGeom>
            <a:noFill/>
            <a:ln w="12700">
              <a:noFill/>
            </a:ln>
          </p:spPr>
          <p:txBody>
            <a:bodyPr wrap="none" lIns="90000" tIns="46800" rIns="90000" bIns="46800" anchor="ctr"/>
            <a:p>
              <a:pPr algn="ctr"/>
              <a:r>
                <a:rPr lang="zh-CN" altLang="en-US" sz="3200" b="1" u="none" dirty="0">
                  <a:latin typeface="Times New Roman" panose="02020603050405020304" pitchFamily="18" charset="0"/>
                </a:rPr>
                <a:t>取下一单词</a:t>
              </a:r>
              <a:endParaRPr lang="zh-CN" altLang="en-US" sz="3200" b="1" u="none" dirty="0">
                <a:latin typeface="Times New Roman" panose="02020603050405020304" pitchFamily="18" charset="0"/>
              </a:endParaRPr>
            </a:p>
          </p:txBody>
        </p:sp>
        <p:sp>
          <p:nvSpPr>
            <p:cNvPr id="16399" name="Line 13"/>
            <p:cNvSpPr/>
            <p:nvPr/>
          </p:nvSpPr>
          <p:spPr>
            <a:xfrm flipH="1">
              <a:off x="2256" y="1968"/>
              <a:ext cx="1488" cy="0"/>
            </a:xfrm>
            <a:prstGeom prst="line">
              <a:avLst/>
            </a:prstGeom>
            <a:ln w="12700" cap="sq" cmpd="sng">
              <a:solidFill>
                <a:schemeClr val="tx1"/>
              </a:solidFill>
              <a:prstDash val="solid"/>
              <a:round/>
              <a:headEnd type="none" w="med" len="med"/>
              <a:tailEnd type="stealth" w="lg" len="lg"/>
            </a:ln>
          </p:spPr>
        </p:sp>
      </p:grpSp>
      <p:grpSp>
        <p:nvGrpSpPr>
          <p:cNvPr id="6" name="Group 22"/>
          <p:cNvGrpSpPr/>
          <p:nvPr/>
        </p:nvGrpSpPr>
        <p:grpSpPr>
          <a:xfrm>
            <a:off x="2819400" y="3581400"/>
            <a:ext cx="3962400" cy="1447800"/>
            <a:chOff x="1776" y="2160"/>
            <a:chExt cx="2496" cy="912"/>
          </a:xfrm>
        </p:grpSpPr>
        <p:sp>
          <p:nvSpPr>
            <p:cNvPr id="16401" name="Line 14"/>
            <p:cNvSpPr/>
            <p:nvPr/>
          </p:nvSpPr>
          <p:spPr>
            <a:xfrm>
              <a:off x="1776" y="2160"/>
              <a:ext cx="576" cy="912"/>
            </a:xfrm>
            <a:prstGeom prst="line">
              <a:avLst/>
            </a:prstGeom>
            <a:ln w="12700" cap="sq" cmpd="sng">
              <a:solidFill>
                <a:schemeClr val="tx1"/>
              </a:solidFill>
              <a:prstDash val="solid"/>
              <a:round/>
              <a:headEnd type="stealth" w="lg" len="lg"/>
              <a:tailEnd type="stealth" w="lg" len="lg"/>
            </a:ln>
          </p:spPr>
        </p:sp>
        <p:sp>
          <p:nvSpPr>
            <p:cNvPr id="16402" name="Line 15"/>
            <p:cNvSpPr/>
            <p:nvPr/>
          </p:nvSpPr>
          <p:spPr>
            <a:xfrm flipH="1">
              <a:off x="3696" y="2208"/>
              <a:ext cx="576" cy="864"/>
            </a:xfrm>
            <a:prstGeom prst="line">
              <a:avLst/>
            </a:prstGeom>
            <a:ln w="12700" cap="sq" cmpd="sng">
              <a:solidFill>
                <a:schemeClr val="tx1"/>
              </a:solidFill>
              <a:prstDash val="solid"/>
              <a:round/>
              <a:headEnd type="stealth" w="lg" len="lg"/>
              <a:tailEnd type="stealth" w="lg" len="lg"/>
            </a:ln>
          </p:spPr>
        </p:sp>
      </p:grpSp>
      <p:grpSp>
        <p:nvGrpSpPr>
          <p:cNvPr id="7" name="Group 23"/>
          <p:cNvGrpSpPr/>
          <p:nvPr/>
        </p:nvGrpSpPr>
        <p:grpSpPr>
          <a:xfrm>
            <a:off x="7391400" y="2667000"/>
            <a:ext cx="1447800" cy="685800"/>
            <a:chOff x="4656" y="1584"/>
            <a:chExt cx="912" cy="432"/>
          </a:xfrm>
        </p:grpSpPr>
        <p:sp>
          <p:nvSpPr>
            <p:cNvPr id="16404" name="Line 16"/>
            <p:cNvSpPr/>
            <p:nvPr/>
          </p:nvSpPr>
          <p:spPr>
            <a:xfrm>
              <a:off x="4656" y="1824"/>
              <a:ext cx="480" cy="0"/>
            </a:xfrm>
            <a:prstGeom prst="line">
              <a:avLst/>
            </a:prstGeom>
            <a:ln w="12700" cap="sq" cmpd="sng">
              <a:solidFill>
                <a:schemeClr val="tx1"/>
              </a:solidFill>
              <a:prstDash val="solid"/>
              <a:round/>
              <a:headEnd type="none" w="med" len="med"/>
              <a:tailEnd type="stealth" w="lg" len="lg"/>
            </a:ln>
          </p:spPr>
        </p:sp>
        <p:sp>
          <p:nvSpPr>
            <p:cNvPr id="16405" name="Rectangle 17"/>
            <p:cNvSpPr/>
            <p:nvPr/>
          </p:nvSpPr>
          <p:spPr>
            <a:xfrm>
              <a:off x="5040" y="1584"/>
              <a:ext cx="528" cy="432"/>
            </a:xfrm>
            <a:prstGeom prst="rect">
              <a:avLst/>
            </a:prstGeom>
            <a:noFill/>
            <a:ln w="12700">
              <a:noFill/>
            </a:ln>
          </p:spPr>
          <p:txBody>
            <a:bodyPr wrap="none" lIns="90000" tIns="46800" rIns="90000" bIns="46800" anchor="ctr"/>
            <a:p>
              <a:pPr algn="ct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ou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grpSp>
        <p:nvGrpSpPr>
          <p:cNvPr id="2" name="Group 63"/>
          <p:cNvGrpSpPr/>
          <p:nvPr/>
        </p:nvGrpSpPr>
        <p:grpSpPr>
          <a:xfrm>
            <a:off x="914400" y="2362200"/>
            <a:ext cx="7848600" cy="3962400"/>
            <a:chOff x="576" y="1488"/>
            <a:chExt cx="4944" cy="2496"/>
          </a:xfrm>
        </p:grpSpPr>
        <p:grpSp>
          <p:nvGrpSpPr>
            <p:cNvPr id="97283" name="Group 2"/>
            <p:cNvGrpSpPr/>
            <p:nvPr/>
          </p:nvGrpSpPr>
          <p:grpSpPr>
            <a:xfrm>
              <a:off x="624" y="1488"/>
              <a:ext cx="4752" cy="2496"/>
              <a:chOff x="768" y="1488"/>
              <a:chExt cx="4752" cy="2496"/>
            </a:xfrm>
          </p:grpSpPr>
          <p:sp>
            <p:nvSpPr>
              <p:cNvPr id="97284" name="Line 3"/>
              <p:cNvSpPr/>
              <p:nvPr/>
            </p:nvSpPr>
            <p:spPr>
              <a:xfrm>
                <a:off x="768" y="1872"/>
                <a:ext cx="4752" cy="0"/>
              </a:xfrm>
              <a:prstGeom prst="line">
                <a:avLst/>
              </a:prstGeom>
              <a:ln w="28575" cap="sq" cmpd="sng">
                <a:solidFill>
                  <a:schemeClr val="tx1"/>
                </a:solidFill>
                <a:prstDash val="solid"/>
                <a:round/>
                <a:headEnd type="none" w="med" len="med"/>
                <a:tailEnd type="none" w="lg" len="lg"/>
              </a:ln>
            </p:spPr>
          </p:sp>
          <p:sp>
            <p:nvSpPr>
              <p:cNvPr id="97285" name="Line 4"/>
              <p:cNvSpPr/>
              <p:nvPr/>
            </p:nvSpPr>
            <p:spPr>
              <a:xfrm>
                <a:off x="2256" y="1488"/>
                <a:ext cx="0" cy="2496"/>
              </a:xfrm>
              <a:prstGeom prst="line">
                <a:avLst/>
              </a:prstGeom>
              <a:ln w="28575" cap="sq" cmpd="sng">
                <a:solidFill>
                  <a:schemeClr val="tx1"/>
                </a:solidFill>
                <a:prstDash val="solid"/>
                <a:round/>
                <a:headEnd type="none" w="med" len="med"/>
                <a:tailEnd type="none" w="lg" len="lg"/>
              </a:ln>
            </p:spPr>
          </p:sp>
          <p:sp>
            <p:nvSpPr>
              <p:cNvPr id="97286" name="Line 5"/>
              <p:cNvSpPr/>
              <p:nvPr/>
            </p:nvSpPr>
            <p:spPr>
              <a:xfrm>
                <a:off x="3984" y="1488"/>
                <a:ext cx="0" cy="2496"/>
              </a:xfrm>
              <a:prstGeom prst="line">
                <a:avLst/>
              </a:prstGeom>
              <a:ln w="28575" cap="sq" cmpd="sng">
                <a:solidFill>
                  <a:schemeClr val="tx1"/>
                </a:solidFill>
                <a:prstDash val="solid"/>
                <a:round/>
                <a:headEnd type="none" w="med" len="med"/>
                <a:tailEnd type="none" w="lg" len="lg"/>
              </a:ln>
            </p:spPr>
          </p:sp>
        </p:grpSp>
        <p:sp>
          <p:nvSpPr>
            <p:cNvPr id="97287" name="Rectangle 6"/>
            <p:cNvSpPr/>
            <p:nvPr/>
          </p:nvSpPr>
          <p:spPr>
            <a:xfrm>
              <a:off x="576" y="1536"/>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I</a:t>
              </a:r>
              <a:endParaRPr lang="en-US" altLang="zh-CN" sz="2600" b="1" u="none" dirty="0">
                <a:solidFill>
                  <a:schemeClr val="tx1"/>
                </a:solidFill>
                <a:latin typeface="Times New Roman" panose="02020603050405020304" pitchFamily="18" charset="0"/>
              </a:endParaRPr>
            </a:p>
          </p:txBody>
        </p:sp>
        <p:sp>
          <p:nvSpPr>
            <p:cNvPr id="97288" name="Rectangle 7"/>
            <p:cNvSpPr/>
            <p:nvPr/>
          </p:nvSpPr>
          <p:spPr>
            <a:xfrm>
              <a:off x="2304" y="1536"/>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I</a:t>
              </a:r>
              <a:r>
                <a:rPr lang="en-US" altLang="zh-CN" sz="2600" b="1" u="none" baseline="-25000" dirty="0">
                  <a:solidFill>
                    <a:schemeClr val="tx1"/>
                  </a:solidFill>
                  <a:latin typeface="Times New Roman" panose="02020603050405020304" pitchFamily="18" charset="0"/>
                </a:rPr>
                <a:t>a</a:t>
              </a:r>
              <a:endParaRPr lang="en-US" altLang="zh-CN" sz="2600" b="1" u="none" dirty="0">
                <a:solidFill>
                  <a:schemeClr val="tx1"/>
                </a:solidFill>
                <a:latin typeface="Times New Roman" panose="02020603050405020304" pitchFamily="18" charset="0"/>
              </a:endParaRPr>
            </a:p>
          </p:txBody>
        </p:sp>
        <p:sp>
          <p:nvSpPr>
            <p:cNvPr id="97289" name="Rectangle 8"/>
            <p:cNvSpPr/>
            <p:nvPr/>
          </p:nvSpPr>
          <p:spPr>
            <a:xfrm>
              <a:off x="3984" y="1536"/>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I</a:t>
              </a:r>
              <a:r>
                <a:rPr lang="en-US" altLang="zh-CN" sz="2600" b="1" u="none" baseline="-25000" dirty="0">
                  <a:solidFill>
                    <a:schemeClr val="tx1"/>
                  </a:solidFill>
                  <a:latin typeface="Times New Roman" panose="02020603050405020304" pitchFamily="18" charset="0"/>
                </a:rPr>
                <a:t>b</a:t>
              </a:r>
              <a:endParaRPr lang="en-US" altLang="zh-CN" sz="2600" b="1" u="none" dirty="0">
                <a:solidFill>
                  <a:schemeClr val="tx1"/>
                </a:solidFill>
                <a:latin typeface="Times New Roman" panose="02020603050405020304" pitchFamily="18" charset="0"/>
              </a:endParaRPr>
            </a:p>
          </p:txBody>
        </p:sp>
        <p:sp>
          <p:nvSpPr>
            <p:cNvPr id="97290" name="Rectangle 9"/>
            <p:cNvSpPr/>
            <p:nvPr/>
          </p:nvSpPr>
          <p:spPr>
            <a:xfrm>
              <a:off x="576" y="1872"/>
              <a:ext cx="1488" cy="288"/>
            </a:xfrm>
            <a:prstGeom prst="rect">
              <a:avLst/>
            </a:prstGeom>
            <a:noFill/>
            <a:ln w="12700">
              <a:noFill/>
            </a:ln>
          </p:spPr>
          <p:txBody>
            <a:bodyPr wrap="none" lIns="90000" tIns="46800" rIns="90000" bIns="46800" anchor="ctr"/>
            <a:p>
              <a:pPr algn="ctr" eaLnBrk="0" hangingPunct="0"/>
              <a:r>
                <a:rPr lang="en-US" altLang="zh-CN" sz="2600" b="1" u="none" dirty="0">
                  <a:solidFill>
                    <a:schemeClr val="tx1"/>
                  </a:solidFill>
                  <a:latin typeface="Times New Roman" panose="02020603050405020304" pitchFamily="18" charset="0"/>
                </a:rPr>
                <a:t>{X,5,1}</a:t>
              </a:r>
              <a:endParaRPr lang="en-US" altLang="zh-CN" sz="2600" b="1" u="none" dirty="0">
                <a:solidFill>
                  <a:schemeClr val="tx1"/>
                </a:solidFill>
                <a:latin typeface="Times New Roman" panose="02020603050405020304" pitchFamily="18" charset="0"/>
              </a:endParaRPr>
            </a:p>
          </p:txBody>
        </p:sp>
        <p:sp>
          <p:nvSpPr>
            <p:cNvPr id="97291" name="Rectangle 10"/>
            <p:cNvSpPr/>
            <p:nvPr/>
          </p:nvSpPr>
          <p:spPr>
            <a:xfrm>
              <a:off x="2304" y="1872"/>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{5,3,1}</a:t>
              </a:r>
              <a:endParaRPr lang="en-US" altLang="zh-CN" sz="2600" b="1" u="none" dirty="0">
                <a:solidFill>
                  <a:schemeClr val="tx1"/>
                </a:solidFill>
                <a:latin typeface="Times New Roman" panose="02020603050405020304" pitchFamily="18" charset="0"/>
              </a:endParaRPr>
            </a:p>
          </p:txBody>
        </p:sp>
        <p:sp>
          <p:nvSpPr>
            <p:cNvPr id="97292" name="Rectangle 11"/>
            <p:cNvSpPr/>
            <p:nvPr/>
          </p:nvSpPr>
          <p:spPr>
            <a:xfrm>
              <a:off x="3984" y="1872"/>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{5,4,1}</a:t>
              </a:r>
              <a:endParaRPr lang="en-US" altLang="zh-CN" sz="2600" b="1" u="none" dirty="0">
                <a:solidFill>
                  <a:schemeClr val="tx1"/>
                </a:solidFill>
                <a:latin typeface="Times New Roman" panose="02020603050405020304" pitchFamily="18" charset="0"/>
              </a:endParaRPr>
            </a:p>
          </p:txBody>
        </p:sp>
        <p:sp>
          <p:nvSpPr>
            <p:cNvPr id="97293" name="Rectangle 12"/>
            <p:cNvSpPr/>
            <p:nvPr/>
          </p:nvSpPr>
          <p:spPr>
            <a:xfrm>
              <a:off x="576" y="2160"/>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{5,3,1}</a:t>
              </a:r>
              <a:endParaRPr lang="en-US" altLang="zh-CN" sz="2600" b="1" u="none" dirty="0">
                <a:solidFill>
                  <a:schemeClr val="tx1"/>
                </a:solidFill>
                <a:latin typeface="Times New Roman" panose="02020603050405020304" pitchFamily="18" charset="0"/>
              </a:endParaRPr>
            </a:p>
          </p:txBody>
        </p:sp>
        <p:sp>
          <p:nvSpPr>
            <p:cNvPr id="97294" name="Rectangle 13"/>
            <p:cNvSpPr/>
            <p:nvPr/>
          </p:nvSpPr>
          <p:spPr>
            <a:xfrm>
              <a:off x="2304" y="2160"/>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97295" name="Rectangle 14"/>
            <p:cNvSpPr/>
            <p:nvPr/>
          </p:nvSpPr>
          <p:spPr>
            <a:xfrm>
              <a:off x="3984" y="2160"/>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{5,4,1}</a:t>
              </a:r>
              <a:endParaRPr lang="en-US" altLang="zh-CN" sz="2600" b="1" u="none" dirty="0">
                <a:solidFill>
                  <a:schemeClr val="tx1"/>
                </a:solidFill>
                <a:latin typeface="Times New Roman" panose="02020603050405020304" pitchFamily="18" charset="0"/>
              </a:endParaRPr>
            </a:p>
          </p:txBody>
        </p:sp>
        <p:sp>
          <p:nvSpPr>
            <p:cNvPr id="97296" name="Rectangle 15"/>
            <p:cNvSpPr/>
            <p:nvPr/>
          </p:nvSpPr>
          <p:spPr>
            <a:xfrm>
              <a:off x="576" y="2448"/>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{5,4,1}</a:t>
              </a:r>
              <a:endParaRPr lang="en-US" altLang="zh-CN" sz="2600" b="1" u="none" dirty="0">
                <a:solidFill>
                  <a:schemeClr val="tx1"/>
                </a:solidFill>
                <a:latin typeface="Times New Roman" panose="02020603050405020304" pitchFamily="18" charset="0"/>
              </a:endParaRPr>
            </a:p>
          </p:txBody>
        </p:sp>
        <p:sp>
          <p:nvSpPr>
            <p:cNvPr id="97297" name="Rectangle 16"/>
            <p:cNvSpPr/>
            <p:nvPr/>
          </p:nvSpPr>
          <p:spPr>
            <a:xfrm>
              <a:off x="2352" y="2448"/>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{5,3,1}</a:t>
              </a:r>
              <a:endParaRPr lang="en-US" altLang="zh-CN" sz="2600" b="1" u="none" dirty="0">
                <a:solidFill>
                  <a:schemeClr val="tx1"/>
                </a:solidFill>
                <a:latin typeface="Times New Roman" panose="02020603050405020304" pitchFamily="18" charset="0"/>
              </a:endParaRPr>
            </a:p>
          </p:txBody>
        </p:sp>
        <p:sp>
          <p:nvSpPr>
            <p:cNvPr id="97298" name="Rectangle 17"/>
            <p:cNvSpPr/>
            <p:nvPr/>
          </p:nvSpPr>
          <p:spPr>
            <a:xfrm>
              <a:off x="4032" y="2448"/>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97299" name="Rectangle 18"/>
            <p:cNvSpPr/>
            <p:nvPr/>
          </p:nvSpPr>
          <p:spPr>
            <a:xfrm>
              <a:off x="576" y="2736"/>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97300" name="Rectangle 19"/>
            <p:cNvSpPr/>
            <p:nvPr/>
          </p:nvSpPr>
          <p:spPr>
            <a:xfrm>
              <a:off x="2304" y="2736"/>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97301" name="Rectangle 20"/>
            <p:cNvSpPr/>
            <p:nvPr/>
          </p:nvSpPr>
          <p:spPr>
            <a:xfrm>
              <a:off x="3984" y="2736"/>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{5,4,6,1,Y}</a:t>
              </a:r>
              <a:endParaRPr lang="en-US" altLang="zh-CN" sz="2600" b="1" u="none" dirty="0">
                <a:solidFill>
                  <a:schemeClr val="tx1"/>
                </a:solidFill>
                <a:latin typeface="Times New Roman" panose="02020603050405020304" pitchFamily="18" charset="0"/>
              </a:endParaRPr>
            </a:p>
          </p:txBody>
        </p:sp>
        <p:sp>
          <p:nvSpPr>
            <p:cNvPr id="97302" name="Rectangle 21"/>
            <p:cNvSpPr/>
            <p:nvPr/>
          </p:nvSpPr>
          <p:spPr>
            <a:xfrm>
              <a:off x="576" y="3024"/>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{5,4,6,1,Y}</a:t>
              </a:r>
              <a:endParaRPr lang="en-US" altLang="zh-CN" sz="2600" b="1" u="none" dirty="0">
                <a:solidFill>
                  <a:schemeClr val="tx1"/>
                </a:solidFill>
                <a:latin typeface="Times New Roman" panose="02020603050405020304" pitchFamily="18" charset="0"/>
              </a:endParaRPr>
            </a:p>
          </p:txBody>
        </p:sp>
        <p:sp>
          <p:nvSpPr>
            <p:cNvPr id="97303" name="Rectangle 22"/>
            <p:cNvSpPr/>
            <p:nvPr/>
          </p:nvSpPr>
          <p:spPr>
            <a:xfrm>
              <a:off x="2304" y="3024"/>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{5,3,6,1,Y}</a:t>
              </a:r>
              <a:endParaRPr lang="en-US" altLang="zh-CN" sz="2600" b="1" u="none" dirty="0">
                <a:solidFill>
                  <a:schemeClr val="tx1"/>
                </a:solidFill>
                <a:latin typeface="Times New Roman" panose="02020603050405020304" pitchFamily="18" charset="0"/>
              </a:endParaRPr>
            </a:p>
          </p:txBody>
        </p:sp>
        <p:sp>
          <p:nvSpPr>
            <p:cNvPr id="97304" name="Rectangle 23"/>
            <p:cNvSpPr/>
            <p:nvPr/>
          </p:nvSpPr>
          <p:spPr>
            <a:xfrm>
              <a:off x="3984" y="3024"/>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97305" name="Rectangle 24"/>
            <p:cNvSpPr/>
            <p:nvPr/>
          </p:nvSpPr>
          <p:spPr>
            <a:xfrm>
              <a:off x="576" y="3360"/>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97306" name="Rectangle 25"/>
            <p:cNvSpPr/>
            <p:nvPr/>
          </p:nvSpPr>
          <p:spPr>
            <a:xfrm>
              <a:off x="2304" y="3360"/>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{5,3,6,1,Y}</a:t>
              </a:r>
              <a:endParaRPr lang="en-US" altLang="zh-CN" sz="2600" b="1" u="none" dirty="0">
                <a:solidFill>
                  <a:schemeClr val="tx1"/>
                </a:solidFill>
                <a:latin typeface="Times New Roman" panose="02020603050405020304" pitchFamily="18" charset="0"/>
              </a:endParaRPr>
            </a:p>
          </p:txBody>
        </p:sp>
        <p:sp>
          <p:nvSpPr>
            <p:cNvPr id="97307" name="Rectangle 26"/>
            <p:cNvSpPr/>
            <p:nvPr/>
          </p:nvSpPr>
          <p:spPr>
            <a:xfrm>
              <a:off x="3984" y="3360"/>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{5,2,4,1,6,Y}</a:t>
              </a:r>
              <a:endParaRPr lang="en-US" altLang="zh-CN" sz="2600" b="1" u="none" dirty="0">
                <a:solidFill>
                  <a:schemeClr val="tx1"/>
                </a:solidFill>
                <a:latin typeface="Times New Roman" panose="02020603050405020304" pitchFamily="18" charset="0"/>
              </a:endParaRPr>
            </a:p>
          </p:txBody>
        </p:sp>
        <p:sp>
          <p:nvSpPr>
            <p:cNvPr id="97308" name="Rectangle 27"/>
            <p:cNvSpPr/>
            <p:nvPr/>
          </p:nvSpPr>
          <p:spPr>
            <a:xfrm>
              <a:off x="576" y="3648"/>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{5,3,6,1,Y}</a:t>
              </a:r>
              <a:endParaRPr lang="en-US" altLang="zh-CN" sz="2600" b="1" u="none" dirty="0">
                <a:solidFill>
                  <a:schemeClr val="tx1"/>
                </a:solidFill>
                <a:latin typeface="Times New Roman" panose="02020603050405020304" pitchFamily="18" charset="0"/>
              </a:endParaRPr>
            </a:p>
          </p:txBody>
        </p:sp>
        <p:sp>
          <p:nvSpPr>
            <p:cNvPr id="97309" name="Rectangle 28"/>
            <p:cNvSpPr/>
            <p:nvPr/>
          </p:nvSpPr>
          <p:spPr>
            <a:xfrm>
              <a:off x="2304" y="3648"/>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{5,2,3,1,6,Y}</a:t>
              </a:r>
              <a:endParaRPr lang="en-US" altLang="zh-CN" sz="2600" b="1" u="none" dirty="0">
                <a:solidFill>
                  <a:schemeClr val="tx1"/>
                </a:solidFill>
                <a:latin typeface="Times New Roman" panose="02020603050405020304" pitchFamily="18" charset="0"/>
              </a:endParaRPr>
            </a:p>
          </p:txBody>
        </p:sp>
        <p:sp>
          <p:nvSpPr>
            <p:cNvPr id="97310" name="Rectangle 29"/>
            <p:cNvSpPr/>
            <p:nvPr/>
          </p:nvSpPr>
          <p:spPr>
            <a:xfrm>
              <a:off x="3984" y="3648"/>
              <a:ext cx="1488" cy="288"/>
            </a:xfrm>
            <a:prstGeom prst="rect">
              <a:avLst/>
            </a:prstGeom>
            <a:noFill/>
            <a:ln w="12700">
              <a:noFill/>
            </a:ln>
          </p:spPr>
          <p:txBody>
            <a:bodyPr wrap="none" lIns="90000" tIns="46800" rIns="90000" bIns="46800" anchor="ctr"/>
            <a:p>
              <a:pPr algn="ctr"/>
              <a:r>
                <a:rPr lang="en-US" altLang="zh-CN" sz="2600" b="1" u="none" dirty="0">
                  <a:solidFill>
                    <a:schemeClr val="tx1"/>
                  </a:solidFill>
                  <a:latin typeface="Times New Roman" panose="02020603050405020304" pitchFamily="18" charset="0"/>
                </a:rPr>
                <a:t>{5,4,6,1,Y}</a:t>
              </a:r>
              <a:endParaRPr lang="en-US" altLang="zh-CN" sz="2600" b="1" u="none" dirty="0">
                <a:solidFill>
                  <a:schemeClr val="tx1"/>
                </a:solidFill>
                <a:latin typeface="Times New Roman" panose="02020603050405020304" pitchFamily="18" charset="0"/>
              </a:endParaRPr>
            </a:p>
          </p:txBody>
        </p:sp>
      </p:grpSp>
      <p:grpSp>
        <p:nvGrpSpPr>
          <p:cNvPr id="4" name="Group 30"/>
          <p:cNvGrpSpPr/>
          <p:nvPr/>
        </p:nvGrpSpPr>
        <p:grpSpPr>
          <a:xfrm>
            <a:off x="1295400" y="228600"/>
            <a:ext cx="6781800" cy="2209800"/>
            <a:chOff x="912" y="1824"/>
            <a:chExt cx="4272" cy="1392"/>
          </a:xfrm>
        </p:grpSpPr>
        <p:sp>
          <p:nvSpPr>
            <p:cNvPr id="97312" name="Oval 31"/>
            <p:cNvSpPr/>
            <p:nvPr/>
          </p:nvSpPr>
          <p:spPr>
            <a:xfrm>
              <a:off x="912"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X</a:t>
              </a:r>
              <a:endParaRPr lang="en-US" altLang="zh-CN" sz="2400" b="1" u="none" dirty="0">
                <a:solidFill>
                  <a:schemeClr val="tx1"/>
                </a:solidFill>
                <a:latin typeface="Times New Roman" panose="02020603050405020304" pitchFamily="18" charset="0"/>
              </a:endParaRPr>
            </a:p>
          </p:txBody>
        </p:sp>
        <p:sp>
          <p:nvSpPr>
            <p:cNvPr id="97313" name="Oval 32"/>
            <p:cNvSpPr/>
            <p:nvPr/>
          </p:nvSpPr>
          <p:spPr>
            <a:xfrm>
              <a:off x="4896" y="2448"/>
              <a:ext cx="288" cy="288"/>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Y</a:t>
              </a:r>
              <a:endParaRPr lang="en-US" altLang="zh-CN" sz="2400" b="1" u="none" dirty="0">
                <a:solidFill>
                  <a:schemeClr val="tx1"/>
                </a:solidFill>
                <a:latin typeface="Times New Roman" panose="02020603050405020304" pitchFamily="18" charset="0"/>
              </a:endParaRPr>
            </a:p>
          </p:txBody>
        </p:sp>
        <p:sp>
          <p:nvSpPr>
            <p:cNvPr id="97314" name="Line 33"/>
            <p:cNvSpPr/>
            <p:nvPr/>
          </p:nvSpPr>
          <p:spPr>
            <a:xfrm>
              <a:off x="1200" y="2592"/>
              <a:ext cx="384" cy="0"/>
            </a:xfrm>
            <a:prstGeom prst="line">
              <a:avLst/>
            </a:prstGeom>
            <a:ln w="28575" cap="sq" cmpd="sng">
              <a:solidFill>
                <a:schemeClr val="tx1"/>
              </a:solidFill>
              <a:prstDash val="solid"/>
              <a:round/>
              <a:headEnd type="none" w="med" len="med"/>
              <a:tailEnd type="stealth" w="lg" len="lg"/>
            </a:ln>
          </p:spPr>
        </p:sp>
        <p:sp>
          <p:nvSpPr>
            <p:cNvPr id="97315" name="Rectangle 34"/>
            <p:cNvSpPr/>
            <p:nvPr/>
          </p:nvSpPr>
          <p:spPr>
            <a:xfrm>
              <a:off x="1200" y="230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16" name="Oval 35"/>
            <p:cNvSpPr/>
            <p:nvPr/>
          </p:nvSpPr>
          <p:spPr>
            <a:xfrm>
              <a:off x="1584"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97317" name="Freeform 36"/>
            <p:cNvSpPr/>
            <p:nvPr/>
          </p:nvSpPr>
          <p:spPr>
            <a:xfrm>
              <a:off x="1520"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97318" name="Freeform 37"/>
            <p:cNvSpPr/>
            <p:nvPr/>
          </p:nvSpPr>
          <p:spPr>
            <a:xfrm>
              <a:off x="1480"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97319" name="Line 38"/>
            <p:cNvSpPr/>
            <p:nvPr/>
          </p:nvSpPr>
          <p:spPr>
            <a:xfrm>
              <a:off x="1872" y="2592"/>
              <a:ext cx="384" cy="0"/>
            </a:xfrm>
            <a:prstGeom prst="line">
              <a:avLst/>
            </a:prstGeom>
            <a:ln w="28575" cap="sq" cmpd="sng">
              <a:solidFill>
                <a:schemeClr val="tx1"/>
              </a:solidFill>
              <a:prstDash val="solid"/>
              <a:round/>
              <a:headEnd type="none" w="med" len="med"/>
              <a:tailEnd type="stealth" w="lg" len="lg"/>
            </a:ln>
          </p:spPr>
        </p:sp>
        <p:sp>
          <p:nvSpPr>
            <p:cNvPr id="97320" name="Oval 39"/>
            <p:cNvSpPr/>
            <p:nvPr/>
          </p:nvSpPr>
          <p:spPr>
            <a:xfrm>
              <a:off x="2256"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7321" name="Oval 40"/>
            <p:cNvSpPr/>
            <p:nvPr/>
          </p:nvSpPr>
          <p:spPr>
            <a:xfrm>
              <a:off x="2880" y="2784"/>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97322" name="Oval 41"/>
            <p:cNvSpPr/>
            <p:nvPr/>
          </p:nvSpPr>
          <p:spPr>
            <a:xfrm>
              <a:off x="3552"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7323" name="Oval 42"/>
            <p:cNvSpPr/>
            <p:nvPr/>
          </p:nvSpPr>
          <p:spPr>
            <a:xfrm>
              <a:off x="2880" y="2016"/>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97324" name="Oval 43"/>
            <p:cNvSpPr/>
            <p:nvPr/>
          </p:nvSpPr>
          <p:spPr>
            <a:xfrm>
              <a:off x="4224" y="2448"/>
              <a:ext cx="288" cy="288"/>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97325" name="Freeform 44"/>
            <p:cNvSpPr/>
            <p:nvPr/>
          </p:nvSpPr>
          <p:spPr>
            <a:xfrm>
              <a:off x="4168" y="2104"/>
              <a:ext cx="424" cy="392"/>
            </a:xfrm>
            <a:custGeom>
              <a:avLst/>
              <a:gdLst/>
              <a:ahLst/>
              <a:cxnLst>
                <a:cxn ang="0">
                  <a:pos x="304" y="392"/>
                </a:cxn>
                <a:cxn ang="0">
                  <a:pos x="400" y="296"/>
                </a:cxn>
                <a:cxn ang="0">
                  <a:pos x="400" y="104"/>
                </a:cxn>
                <a:cxn ang="0">
                  <a:pos x="256" y="8"/>
                </a:cxn>
                <a:cxn ang="0">
                  <a:pos x="64" y="56"/>
                </a:cxn>
                <a:cxn ang="0">
                  <a:pos x="16" y="152"/>
                </a:cxn>
                <a:cxn ang="0">
                  <a:pos x="16" y="296"/>
                </a:cxn>
                <a:cxn ang="0">
                  <a:pos x="112" y="392"/>
                </a:cxn>
              </a:cxnLst>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97326" name="Freeform 45"/>
            <p:cNvSpPr/>
            <p:nvPr/>
          </p:nvSpPr>
          <p:spPr>
            <a:xfrm>
              <a:off x="4128" y="2640"/>
              <a:ext cx="440" cy="344"/>
            </a:xfrm>
            <a:custGeom>
              <a:avLst/>
              <a:gdLst/>
              <a:ahLst/>
              <a:cxnLst>
                <a:cxn ang="0">
                  <a:pos x="392" y="0"/>
                </a:cxn>
                <a:cxn ang="0">
                  <a:pos x="440" y="96"/>
                </a:cxn>
                <a:cxn ang="0">
                  <a:pos x="392" y="240"/>
                </a:cxn>
                <a:cxn ang="0">
                  <a:pos x="200" y="336"/>
                </a:cxn>
                <a:cxn ang="0">
                  <a:pos x="56" y="288"/>
                </a:cxn>
                <a:cxn ang="0">
                  <a:pos x="8" y="144"/>
                </a:cxn>
                <a:cxn ang="0">
                  <a:pos x="104" y="48"/>
                </a:cxn>
              </a:cxnLst>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97327" name="Line 46"/>
            <p:cNvSpPr/>
            <p:nvPr/>
          </p:nvSpPr>
          <p:spPr>
            <a:xfrm flipV="1">
              <a:off x="2496" y="2208"/>
              <a:ext cx="384" cy="288"/>
            </a:xfrm>
            <a:prstGeom prst="line">
              <a:avLst/>
            </a:prstGeom>
            <a:ln w="28575" cap="sq" cmpd="sng">
              <a:solidFill>
                <a:schemeClr val="tx1"/>
              </a:solidFill>
              <a:prstDash val="solid"/>
              <a:round/>
              <a:headEnd type="none" w="med" len="med"/>
              <a:tailEnd type="stealth" w="lg" len="lg"/>
            </a:ln>
          </p:spPr>
        </p:sp>
        <p:sp>
          <p:nvSpPr>
            <p:cNvPr id="97328" name="Line 47"/>
            <p:cNvSpPr/>
            <p:nvPr/>
          </p:nvSpPr>
          <p:spPr>
            <a:xfrm>
              <a:off x="2496" y="2688"/>
              <a:ext cx="384" cy="192"/>
            </a:xfrm>
            <a:prstGeom prst="line">
              <a:avLst/>
            </a:prstGeom>
            <a:ln w="28575" cap="sq" cmpd="sng">
              <a:solidFill>
                <a:schemeClr val="tx1"/>
              </a:solidFill>
              <a:prstDash val="solid"/>
              <a:round/>
              <a:headEnd type="none" w="med" len="med"/>
              <a:tailEnd type="stealth" w="lg" len="lg"/>
            </a:ln>
          </p:spPr>
        </p:sp>
        <p:sp>
          <p:nvSpPr>
            <p:cNvPr id="97329" name="Line 48"/>
            <p:cNvSpPr/>
            <p:nvPr/>
          </p:nvSpPr>
          <p:spPr>
            <a:xfrm>
              <a:off x="3168" y="2208"/>
              <a:ext cx="432" cy="288"/>
            </a:xfrm>
            <a:prstGeom prst="line">
              <a:avLst/>
            </a:prstGeom>
            <a:ln w="28575" cap="sq" cmpd="sng">
              <a:solidFill>
                <a:schemeClr val="tx1"/>
              </a:solidFill>
              <a:prstDash val="solid"/>
              <a:round/>
              <a:headEnd type="none" w="med" len="med"/>
              <a:tailEnd type="stealth" w="lg" len="lg"/>
            </a:ln>
          </p:spPr>
        </p:sp>
        <p:sp>
          <p:nvSpPr>
            <p:cNvPr id="97330" name="Line 49"/>
            <p:cNvSpPr/>
            <p:nvPr/>
          </p:nvSpPr>
          <p:spPr>
            <a:xfrm flipV="1">
              <a:off x="3168" y="2736"/>
              <a:ext cx="432" cy="192"/>
            </a:xfrm>
            <a:prstGeom prst="line">
              <a:avLst/>
            </a:prstGeom>
            <a:ln w="28575" cap="sq" cmpd="sng">
              <a:solidFill>
                <a:schemeClr val="tx1"/>
              </a:solidFill>
              <a:prstDash val="solid"/>
              <a:round/>
              <a:headEnd type="none" w="med" len="med"/>
              <a:tailEnd type="stealth" w="lg" len="lg"/>
            </a:ln>
          </p:spPr>
        </p:sp>
        <p:sp>
          <p:nvSpPr>
            <p:cNvPr id="97331" name="Line 50"/>
            <p:cNvSpPr/>
            <p:nvPr/>
          </p:nvSpPr>
          <p:spPr>
            <a:xfrm>
              <a:off x="3840" y="2592"/>
              <a:ext cx="384" cy="0"/>
            </a:xfrm>
            <a:prstGeom prst="line">
              <a:avLst/>
            </a:prstGeom>
            <a:ln w="28575" cap="sq" cmpd="sng">
              <a:solidFill>
                <a:schemeClr val="tx1"/>
              </a:solidFill>
              <a:prstDash val="solid"/>
              <a:round/>
              <a:headEnd type="none" w="med" len="med"/>
              <a:tailEnd type="stealth" w="lg" len="lg"/>
            </a:ln>
          </p:spPr>
        </p:sp>
        <p:sp>
          <p:nvSpPr>
            <p:cNvPr id="97332" name="Line 51"/>
            <p:cNvSpPr/>
            <p:nvPr/>
          </p:nvSpPr>
          <p:spPr>
            <a:xfrm>
              <a:off x="4512" y="2592"/>
              <a:ext cx="384" cy="0"/>
            </a:xfrm>
            <a:prstGeom prst="line">
              <a:avLst/>
            </a:prstGeom>
            <a:ln w="28575" cap="sq" cmpd="sng">
              <a:solidFill>
                <a:schemeClr val="tx1"/>
              </a:solidFill>
              <a:prstDash val="solid"/>
              <a:round/>
              <a:headEnd type="none" w="med" len="med"/>
              <a:tailEnd type="stealth" w="lg" len="lg"/>
            </a:ln>
          </p:spPr>
        </p:sp>
        <p:sp>
          <p:nvSpPr>
            <p:cNvPr id="97333" name="Rectangle 52"/>
            <p:cNvSpPr/>
            <p:nvPr/>
          </p:nvSpPr>
          <p:spPr>
            <a:xfrm>
              <a:off x="1584" y="1872"/>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34" name="Rectangle 53"/>
            <p:cNvSpPr/>
            <p:nvPr/>
          </p:nvSpPr>
          <p:spPr>
            <a:xfrm>
              <a:off x="1632" y="2928"/>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35" name="Rectangle 54"/>
            <p:cNvSpPr/>
            <p:nvPr/>
          </p:nvSpPr>
          <p:spPr>
            <a:xfrm>
              <a:off x="1920" y="230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36" name="Rectangle 55"/>
            <p:cNvSpPr/>
            <p:nvPr/>
          </p:nvSpPr>
          <p:spPr>
            <a:xfrm>
              <a:off x="3840" y="2352"/>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37" name="Rectangle 56"/>
            <p:cNvSpPr/>
            <p:nvPr/>
          </p:nvSpPr>
          <p:spPr>
            <a:xfrm>
              <a:off x="4560" y="2352"/>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38" name="Rectangle 57"/>
            <p:cNvSpPr/>
            <p:nvPr/>
          </p:nvSpPr>
          <p:spPr>
            <a:xfrm>
              <a:off x="4272" y="182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39" name="Rectangle 58"/>
            <p:cNvSpPr/>
            <p:nvPr/>
          </p:nvSpPr>
          <p:spPr>
            <a:xfrm>
              <a:off x="4320" y="2880"/>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40" name="Rectangle 59"/>
            <p:cNvSpPr/>
            <p:nvPr/>
          </p:nvSpPr>
          <p:spPr>
            <a:xfrm>
              <a:off x="2496" y="206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41" name="Rectangle 60"/>
            <p:cNvSpPr/>
            <p:nvPr/>
          </p:nvSpPr>
          <p:spPr>
            <a:xfrm>
              <a:off x="2496" y="2736"/>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42" name="Rectangle 61"/>
            <p:cNvSpPr/>
            <p:nvPr/>
          </p:nvSpPr>
          <p:spPr>
            <a:xfrm>
              <a:off x="3264" y="206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a</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sp>
          <p:nvSpPr>
            <p:cNvPr id="97343" name="Rectangle 62"/>
            <p:cNvSpPr/>
            <p:nvPr/>
          </p:nvSpPr>
          <p:spPr>
            <a:xfrm>
              <a:off x="3312" y="2784"/>
              <a:ext cx="288" cy="288"/>
            </a:xfrm>
            <a:prstGeom prst="rect">
              <a:avLst/>
            </a:prstGeom>
            <a:noFill/>
            <a:ln w="28575">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sym typeface="Symbol" panose="05050102010706020507" pitchFamily="18" charset="2"/>
                </a:rPr>
                <a:t>b</a:t>
              </a:r>
              <a:endParaRPr lang="en-US" altLang="zh-CN" sz="2400" b="1" u="none" dirty="0">
                <a:solidFill>
                  <a:schemeClr val="tx1"/>
                </a:solidFill>
                <a:latin typeface="Times New Roman" panose="02020603050405020304" pitchFamily="18" charset="0"/>
                <a:sym typeface="Symbol" panose="05050102010706020507" pitchFamily="18" charset="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grpSp>
        <p:nvGrpSpPr>
          <p:cNvPr id="2" name="Group 2"/>
          <p:cNvGrpSpPr/>
          <p:nvPr/>
        </p:nvGrpSpPr>
        <p:grpSpPr>
          <a:xfrm>
            <a:off x="1524000" y="115888"/>
            <a:ext cx="4953000" cy="3124200"/>
            <a:chOff x="576" y="1488"/>
            <a:chExt cx="4944" cy="2496"/>
          </a:xfrm>
        </p:grpSpPr>
        <p:grpSp>
          <p:nvGrpSpPr>
            <p:cNvPr id="98307" name="Group 3"/>
            <p:cNvGrpSpPr/>
            <p:nvPr/>
          </p:nvGrpSpPr>
          <p:grpSpPr>
            <a:xfrm>
              <a:off x="624" y="1488"/>
              <a:ext cx="4752" cy="2496"/>
              <a:chOff x="768" y="1488"/>
              <a:chExt cx="4752" cy="2496"/>
            </a:xfrm>
          </p:grpSpPr>
          <p:sp>
            <p:nvSpPr>
              <p:cNvPr id="98308" name="Line 4"/>
              <p:cNvSpPr/>
              <p:nvPr/>
            </p:nvSpPr>
            <p:spPr>
              <a:xfrm>
                <a:off x="768" y="1872"/>
                <a:ext cx="4752" cy="0"/>
              </a:xfrm>
              <a:prstGeom prst="line">
                <a:avLst/>
              </a:prstGeom>
              <a:ln w="28575" cap="sq" cmpd="sng">
                <a:solidFill>
                  <a:schemeClr val="tx1"/>
                </a:solidFill>
                <a:prstDash val="solid"/>
                <a:round/>
                <a:headEnd type="none" w="med" len="med"/>
                <a:tailEnd type="none" w="lg" len="lg"/>
              </a:ln>
            </p:spPr>
          </p:sp>
          <p:sp>
            <p:nvSpPr>
              <p:cNvPr id="98309" name="Line 5"/>
              <p:cNvSpPr/>
              <p:nvPr/>
            </p:nvSpPr>
            <p:spPr>
              <a:xfrm>
                <a:off x="2256" y="1488"/>
                <a:ext cx="0" cy="2496"/>
              </a:xfrm>
              <a:prstGeom prst="line">
                <a:avLst/>
              </a:prstGeom>
              <a:ln w="28575" cap="sq" cmpd="sng">
                <a:solidFill>
                  <a:schemeClr val="tx1"/>
                </a:solidFill>
                <a:prstDash val="solid"/>
                <a:round/>
                <a:headEnd type="none" w="med" len="med"/>
                <a:tailEnd type="none" w="lg" len="lg"/>
              </a:ln>
            </p:spPr>
          </p:sp>
          <p:sp>
            <p:nvSpPr>
              <p:cNvPr id="98310" name="Line 6"/>
              <p:cNvSpPr/>
              <p:nvPr/>
            </p:nvSpPr>
            <p:spPr>
              <a:xfrm>
                <a:off x="3984" y="1488"/>
                <a:ext cx="0" cy="2496"/>
              </a:xfrm>
              <a:prstGeom prst="line">
                <a:avLst/>
              </a:prstGeom>
              <a:ln w="28575" cap="sq" cmpd="sng">
                <a:solidFill>
                  <a:schemeClr val="tx1"/>
                </a:solidFill>
                <a:prstDash val="solid"/>
                <a:round/>
                <a:headEnd type="none" w="med" len="med"/>
                <a:tailEnd type="none" w="lg" len="lg"/>
              </a:ln>
            </p:spPr>
          </p:sp>
        </p:grpSp>
        <p:sp>
          <p:nvSpPr>
            <p:cNvPr id="98311" name="Rectangle 7"/>
            <p:cNvSpPr/>
            <p:nvPr/>
          </p:nvSpPr>
          <p:spPr>
            <a:xfrm>
              <a:off x="576" y="15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I</a:t>
              </a:r>
              <a:endParaRPr lang="en-US" altLang="zh-CN" sz="3000" b="1" u="none" dirty="0">
                <a:solidFill>
                  <a:schemeClr val="tx1"/>
                </a:solidFill>
                <a:latin typeface="Times New Roman" panose="02020603050405020304" pitchFamily="18" charset="0"/>
              </a:endParaRPr>
            </a:p>
          </p:txBody>
        </p:sp>
        <p:sp>
          <p:nvSpPr>
            <p:cNvPr id="98312" name="Rectangle 8"/>
            <p:cNvSpPr/>
            <p:nvPr/>
          </p:nvSpPr>
          <p:spPr>
            <a:xfrm>
              <a:off x="2304" y="15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a</a:t>
              </a:r>
              <a:endParaRPr lang="en-US" altLang="zh-CN" sz="3000" b="1" u="none" dirty="0">
                <a:solidFill>
                  <a:schemeClr val="tx1"/>
                </a:solidFill>
                <a:latin typeface="Times New Roman" panose="02020603050405020304" pitchFamily="18" charset="0"/>
              </a:endParaRPr>
            </a:p>
          </p:txBody>
        </p:sp>
        <p:sp>
          <p:nvSpPr>
            <p:cNvPr id="98313" name="Rectangle 9"/>
            <p:cNvSpPr/>
            <p:nvPr/>
          </p:nvSpPr>
          <p:spPr>
            <a:xfrm>
              <a:off x="3984" y="15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b</a:t>
              </a:r>
              <a:endParaRPr lang="en-US" altLang="zh-CN" sz="3000" b="1" u="none" dirty="0">
                <a:solidFill>
                  <a:schemeClr val="tx1"/>
                </a:solidFill>
                <a:latin typeface="Times New Roman" panose="02020603050405020304" pitchFamily="18" charset="0"/>
              </a:endParaRPr>
            </a:p>
          </p:txBody>
        </p:sp>
        <p:sp>
          <p:nvSpPr>
            <p:cNvPr id="98314" name="Rectangle 10"/>
            <p:cNvSpPr/>
            <p:nvPr/>
          </p:nvSpPr>
          <p:spPr>
            <a:xfrm>
              <a:off x="576" y="1872"/>
              <a:ext cx="1488" cy="288"/>
            </a:xfrm>
            <a:prstGeom prst="rect">
              <a:avLst/>
            </a:prstGeom>
            <a:noFill/>
            <a:ln w="12700">
              <a:noFill/>
            </a:ln>
          </p:spPr>
          <p:txBody>
            <a:bodyPr wrap="none" lIns="90000" tIns="46800" rIns="90000" bIns="46800" anchor="ctr"/>
            <a:p>
              <a:pPr algn="ctr" eaLnBrk="0" hangingPunct="0"/>
              <a:r>
                <a:rPr lang="en-US" altLang="zh-CN" sz="3000" b="1" u="none" dirty="0">
                  <a:solidFill>
                    <a:schemeClr val="tx1"/>
                  </a:solidFill>
                  <a:latin typeface="Times New Roman" panose="02020603050405020304" pitchFamily="18" charset="0"/>
                </a:rPr>
                <a:t>0</a:t>
              </a:r>
              <a:endParaRPr lang="en-US" altLang="zh-CN" sz="3000" b="1" u="none" dirty="0">
                <a:solidFill>
                  <a:schemeClr val="tx1"/>
                </a:solidFill>
                <a:latin typeface="Times New Roman" panose="02020603050405020304" pitchFamily="18" charset="0"/>
              </a:endParaRPr>
            </a:p>
          </p:txBody>
        </p:sp>
        <p:sp>
          <p:nvSpPr>
            <p:cNvPr id="98315" name="Rectangle 11"/>
            <p:cNvSpPr/>
            <p:nvPr/>
          </p:nvSpPr>
          <p:spPr>
            <a:xfrm>
              <a:off x="2304" y="1872"/>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1</a:t>
              </a:r>
              <a:endParaRPr lang="en-US" altLang="zh-CN" sz="3000" b="1" u="none" dirty="0">
                <a:solidFill>
                  <a:schemeClr val="tx1"/>
                </a:solidFill>
                <a:latin typeface="Times New Roman" panose="02020603050405020304" pitchFamily="18" charset="0"/>
              </a:endParaRPr>
            </a:p>
          </p:txBody>
        </p:sp>
        <p:sp>
          <p:nvSpPr>
            <p:cNvPr id="98316" name="Rectangle 12"/>
            <p:cNvSpPr/>
            <p:nvPr/>
          </p:nvSpPr>
          <p:spPr>
            <a:xfrm>
              <a:off x="3984" y="1872"/>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2</a:t>
              </a:r>
              <a:endParaRPr lang="en-US" altLang="zh-CN" sz="3000" b="1" u="none" dirty="0">
                <a:solidFill>
                  <a:schemeClr val="tx1"/>
                </a:solidFill>
                <a:latin typeface="Times New Roman" panose="02020603050405020304" pitchFamily="18" charset="0"/>
              </a:endParaRPr>
            </a:p>
          </p:txBody>
        </p:sp>
        <p:sp>
          <p:nvSpPr>
            <p:cNvPr id="98317" name="Rectangle 13"/>
            <p:cNvSpPr/>
            <p:nvPr/>
          </p:nvSpPr>
          <p:spPr>
            <a:xfrm>
              <a:off x="576" y="21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1</a:t>
              </a:r>
              <a:endParaRPr lang="en-US" altLang="zh-CN" sz="3000" b="1" u="none" dirty="0">
                <a:solidFill>
                  <a:schemeClr val="tx1"/>
                </a:solidFill>
                <a:latin typeface="Times New Roman" panose="02020603050405020304" pitchFamily="18" charset="0"/>
              </a:endParaRPr>
            </a:p>
          </p:txBody>
        </p:sp>
        <p:sp>
          <p:nvSpPr>
            <p:cNvPr id="98318" name="Rectangle 14"/>
            <p:cNvSpPr/>
            <p:nvPr/>
          </p:nvSpPr>
          <p:spPr>
            <a:xfrm>
              <a:off x="2304" y="21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98319" name="Rectangle 15"/>
            <p:cNvSpPr/>
            <p:nvPr/>
          </p:nvSpPr>
          <p:spPr>
            <a:xfrm>
              <a:off x="3984" y="21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2</a:t>
              </a:r>
              <a:endParaRPr lang="en-US" altLang="zh-CN" sz="3000" b="1" u="none" dirty="0">
                <a:solidFill>
                  <a:schemeClr val="tx1"/>
                </a:solidFill>
                <a:latin typeface="Times New Roman" panose="02020603050405020304" pitchFamily="18" charset="0"/>
              </a:endParaRPr>
            </a:p>
          </p:txBody>
        </p:sp>
        <p:sp>
          <p:nvSpPr>
            <p:cNvPr id="98320" name="Rectangle 16"/>
            <p:cNvSpPr/>
            <p:nvPr/>
          </p:nvSpPr>
          <p:spPr>
            <a:xfrm>
              <a:off x="576" y="24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2</a:t>
              </a:r>
              <a:endParaRPr lang="en-US" altLang="zh-CN" sz="3000" b="1" u="none" dirty="0">
                <a:solidFill>
                  <a:schemeClr val="tx1"/>
                </a:solidFill>
                <a:latin typeface="Times New Roman" panose="02020603050405020304" pitchFamily="18" charset="0"/>
              </a:endParaRPr>
            </a:p>
          </p:txBody>
        </p:sp>
        <p:sp>
          <p:nvSpPr>
            <p:cNvPr id="98321" name="Rectangle 17"/>
            <p:cNvSpPr/>
            <p:nvPr/>
          </p:nvSpPr>
          <p:spPr>
            <a:xfrm>
              <a:off x="2352" y="24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1</a:t>
              </a:r>
              <a:endParaRPr lang="en-US" altLang="zh-CN" sz="3000" b="1" u="none" dirty="0">
                <a:solidFill>
                  <a:schemeClr val="tx1"/>
                </a:solidFill>
                <a:latin typeface="Times New Roman" panose="02020603050405020304" pitchFamily="18" charset="0"/>
              </a:endParaRPr>
            </a:p>
          </p:txBody>
        </p:sp>
        <p:sp>
          <p:nvSpPr>
            <p:cNvPr id="98322" name="Rectangle 18"/>
            <p:cNvSpPr/>
            <p:nvPr/>
          </p:nvSpPr>
          <p:spPr>
            <a:xfrm>
              <a:off x="4032" y="24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98323" name="Rectangle 19"/>
            <p:cNvSpPr/>
            <p:nvPr/>
          </p:nvSpPr>
          <p:spPr>
            <a:xfrm>
              <a:off x="576" y="27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98324" name="Rectangle 20"/>
            <p:cNvSpPr/>
            <p:nvPr/>
          </p:nvSpPr>
          <p:spPr>
            <a:xfrm>
              <a:off x="2304" y="27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98325" name="Rectangle 21"/>
            <p:cNvSpPr/>
            <p:nvPr/>
          </p:nvSpPr>
          <p:spPr>
            <a:xfrm>
              <a:off x="3984" y="2736"/>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4</a:t>
              </a:r>
              <a:endParaRPr lang="en-US" altLang="zh-CN" sz="3000" b="1" u="none" dirty="0">
                <a:solidFill>
                  <a:schemeClr val="tx1"/>
                </a:solidFill>
                <a:latin typeface="Times New Roman" panose="02020603050405020304" pitchFamily="18" charset="0"/>
              </a:endParaRPr>
            </a:p>
          </p:txBody>
        </p:sp>
        <p:sp>
          <p:nvSpPr>
            <p:cNvPr id="98326" name="Rectangle 22"/>
            <p:cNvSpPr/>
            <p:nvPr/>
          </p:nvSpPr>
          <p:spPr>
            <a:xfrm>
              <a:off x="576" y="3024"/>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4</a:t>
              </a:r>
              <a:endParaRPr lang="en-US" altLang="zh-CN" sz="3000" b="1" u="none" dirty="0">
                <a:solidFill>
                  <a:schemeClr val="tx1"/>
                </a:solidFill>
                <a:latin typeface="Times New Roman" panose="02020603050405020304" pitchFamily="18" charset="0"/>
              </a:endParaRPr>
            </a:p>
          </p:txBody>
        </p:sp>
        <p:sp>
          <p:nvSpPr>
            <p:cNvPr id="98327" name="Rectangle 23"/>
            <p:cNvSpPr/>
            <p:nvPr/>
          </p:nvSpPr>
          <p:spPr>
            <a:xfrm>
              <a:off x="2304" y="3024"/>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6</a:t>
              </a:r>
              <a:endParaRPr lang="en-US" altLang="zh-CN" sz="3000" b="1" u="none" dirty="0">
                <a:solidFill>
                  <a:schemeClr val="tx1"/>
                </a:solidFill>
                <a:latin typeface="Times New Roman" panose="02020603050405020304" pitchFamily="18" charset="0"/>
              </a:endParaRPr>
            </a:p>
          </p:txBody>
        </p:sp>
        <p:sp>
          <p:nvSpPr>
            <p:cNvPr id="98328" name="Rectangle 24"/>
            <p:cNvSpPr/>
            <p:nvPr/>
          </p:nvSpPr>
          <p:spPr>
            <a:xfrm>
              <a:off x="3984" y="3024"/>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98329" name="Rectangle 25"/>
            <p:cNvSpPr/>
            <p:nvPr/>
          </p:nvSpPr>
          <p:spPr>
            <a:xfrm>
              <a:off x="576" y="33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98330" name="Rectangle 26"/>
            <p:cNvSpPr/>
            <p:nvPr/>
          </p:nvSpPr>
          <p:spPr>
            <a:xfrm>
              <a:off x="2304" y="33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6</a:t>
              </a:r>
              <a:endParaRPr lang="en-US" altLang="zh-CN" sz="3000" b="1" u="none" dirty="0">
                <a:solidFill>
                  <a:schemeClr val="tx1"/>
                </a:solidFill>
                <a:latin typeface="Times New Roman" panose="02020603050405020304" pitchFamily="18" charset="0"/>
              </a:endParaRPr>
            </a:p>
          </p:txBody>
        </p:sp>
        <p:sp>
          <p:nvSpPr>
            <p:cNvPr id="98331" name="Rectangle 27"/>
            <p:cNvSpPr/>
            <p:nvPr/>
          </p:nvSpPr>
          <p:spPr>
            <a:xfrm>
              <a:off x="3984" y="3360"/>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5</a:t>
              </a:r>
              <a:endParaRPr lang="en-US" altLang="zh-CN" sz="3000" b="1" u="none" dirty="0">
                <a:solidFill>
                  <a:schemeClr val="tx1"/>
                </a:solidFill>
                <a:latin typeface="Times New Roman" panose="02020603050405020304" pitchFamily="18" charset="0"/>
              </a:endParaRPr>
            </a:p>
          </p:txBody>
        </p:sp>
        <p:sp>
          <p:nvSpPr>
            <p:cNvPr id="98332" name="Rectangle 28"/>
            <p:cNvSpPr/>
            <p:nvPr/>
          </p:nvSpPr>
          <p:spPr>
            <a:xfrm>
              <a:off x="576" y="36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6</a:t>
              </a:r>
              <a:endParaRPr lang="en-US" altLang="zh-CN" sz="3000" b="1" u="none" dirty="0">
                <a:solidFill>
                  <a:schemeClr val="tx1"/>
                </a:solidFill>
                <a:latin typeface="Times New Roman" panose="02020603050405020304" pitchFamily="18" charset="0"/>
              </a:endParaRPr>
            </a:p>
          </p:txBody>
        </p:sp>
        <p:sp>
          <p:nvSpPr>
            <p:cNvPr id="98333" name="Rectangle 29"/>
            <p:cNvSpPr/>
            <p:nvPr/>
          </p:nvSpPr>
          <p:spPr>
            <a:xfrm>
              <a:off x="2304" y="36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3</a:t>
              </a:r>
              <a:endParaRPr lang="en-US" altLang="zh-CN" sz="3000" b="1" u="none" dirty="0">
                <a:solidFill>
                  <a:schemeClr val="tx1"/>
                </a:solidFill>
                <a:latin typeface="Times New Roman" panose="02020603050405020304" pitchFamily="18" charset="0"/>
              </a:endParaRPr>
            </a:p>
          </p:txBody>
        </p:sp>
        <p:sp>
          <p:nvSpPr>
            <p:cNvPr id="98334" name="Rectangle 30"/>
            <p:cNvSpPr/>
            <p:nvPr/>
          </p:nvSpPr>
          <p:spPr>
            <a:xfrm>
              <a:off x="3984" y="3648"/>
              <a:ext cx="1488" cy="288"/>
            </a:xfrm>
            <a:prstGeom prst="rect">
              <a:avLst/>
            </a:prstGeom>
            <a:noFill/>
            <a:ln w="12700">
              <a:noFill/>
            </a:ln>
          </p:spPr>
          <p:txBody>
            <a:bodyPr wrap="none" lIns="90000" tIns="46800" rIns="90000" bIns="46800" anchor="ctr"/>
            <a:p>
              <a:pPr algn="ctr"/>
              <a:r>
                <a:rPr lang="en-US" altLang="zh-CN" sz="3000" b="1" u="none" dirty="0">
                  <a:solidFill>
                    <a:schemeClr val="tx1"/>
                  </a:solidFill>
                  <a:latin typeface="Times New Roman" panose="02020603050405020304" pitchFamily="18" charset="0"/>
                </a:rPr>
                <a:t>4</a:t>
              </a:r>
              <a:endParaRPr lang="en-US" altLang="zh-CN" sz="3000" b="1" u="none" dirty="0">
                <a:solidFill>
                  <a:schemeClr val="tx1"/>
                </a:solidFill>
                <a:latin typeface="Times New Roman" panose="02020603050405020304" pitchFamily="18" charset="0"/>
              </a:endParaRPr>
            </a:p>
          </p:txBody>
        </p:sp>
      </p:grpSp>
      <p:grpSp>
        <p:nvGrpSpPr>
          <p:cNvPr id="4" name="Group 31"/>
          <p:cNvGrpSpPr/>
          <p:nvPr/>
        </p:nvGrpSpPr>
        <p:grpSpPr>
          <a:xfrm>
            <a:off x="1295400" y="3252788"/>
            <a:ext cx="5867400" cy="2984500"/>
            <a:chOff x="816" y="2208"/>
            <a:chExt cx="3696" cy="1880"/>
          </a:xfrm>
        </p:grpSpPr>
        <p:sp>
          <p:nvSpPr>
            <p:cNvPr id="98336" name="Oval 32"/>
            <p:cNvSpPr/>
            <p:nvPr/>
          </p:nvSpPr>
          <p:spPr>
            <a:xfrm>
              <a:off x="816" y="3024"/>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0</a:t>
              </a:r>
              <a:endParaRPr lang="en-US" altLang="zh-CN" sz="2400" b="1" u="none" dirty="0">
                <a:solidFill>
                  <a:schemeClr val="tx1"/>
                </a:solidFill>
                <a:latin typeface="Times New Roman" panose="02020603050405020304" pitchFamily="18" charset="0"/>
              </a:endParaRPr>
            </a:p>
          </p:txBody>
        </p:sp>
        <p:sp>
          <p:nvSpPr>
            <p:cNvPr id="98337" name="Oval 33"/>
            <p:cNvSpPr/>
            <p:nvPr/>
          </p:nvSpPr>
          <p:spPr>
            <a:xfrm>
              <a:off x="1680" y="2592"/>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1</a:t>
              </a:r>
              <a:endParaRPr lang="en-US" altLang="zh-CN" sz="2400" b="1" u="none" dirty="0">
                <a:solidFill>
                  <a:schemeClr val="tx1"/>
                </a:solidFill>
                <a:latin typeface="Times New Roman" panose="02020603050405020304" pitchFamily="18" charset="0"/>
              </a:endParaRPr>
            </a:p>
          </p:txBody>
        </p:sp>
        <p:sp>
          <p:nvSpPr>
            <p:cNvPr id="98338" name="Oval 34"/>
            <p:cNvSpPr/>
            <p:nvPr/>
          </p:nvSpPr>
          <p:spPr>
            <a:xfrm>
              <a:off x="1680" y="3408"/>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2</a:t>
              </a:r>
              <a:endParaRPr lang="en-US" altLang="zh-CN" sz="2400" b="1" u="none" dirty="0">
                <a:solidFill>
                  <a:schemeClr val="tx1"/>
                </a:solidFill>
                <a:latin typeface="Times New Roman" panose="02020603050405020304" pitchFamily="18" charset="0"/>
              </a:endParaRPr>
            </a:p>
          </p:txBody>
        </p:sp>
        <p:sp>
          <p:nvSpPr>
            <p:cNvPr id="98339" name="Oval 35"/>
            <p:cNvSpPr/>
            <p:nvPr/>
          </p:nvSpPr>
          <p:spPr>
            <a:xfrm>
              <a:off x="2880"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3</a:t>
              </a:r>
              <a:endParaRPr lang="en-US" altLang="zh-CN" sz="2400" b="1" u="none" dirty="0">
                <a:solidFill>
                  <a:schemeClr val="tx1"/>
                </a:solidFill>
                <a:latin typeface="Times New Roman" panose="02020603050405020304" pitchFamily="18" charset="0"/>
              </a:endParaRPr>
            </a:p>
          </p:txBody>
        </p:sp>
        <p:sp>
          <p:nvSpPr>
            <p:cNvPr id="98340" name="Oval 36"/>
            <p:cNvSpPr/>
            <p:nvPr/>
          </p:nvSpPr>
          <p:spPr>
            <a:xfrm>
              <a:off x="2880"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5</a:t>
              </a:r>
              <a:endParaRPr lang="en-US" altLang="zh-CN" sz="2400" b="1" u="none" dirty="0">
                <a:solidFill>
                  <a:schemeClr val="tx1"/>
                </a:solidFill>
                <a:latin typeface="Times New Roman" panose="02020603050405020304" pitchFamily="18" charset="0"/>
              </a:endParaRPr>
            </a:p>
          </p:txBody>
        </p:sp>
        <p:sp>
          <p:nvSpPr>
            <p:cNvPr id="98341" name="Oval 37"/>
            <p:cNvSpPr/>
            <p:nvPr/>
          </p:nvSpPr>
          <p:spPr>
            <a:xfrm>
              <a:off x="3984"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4</a:t>
              </a:r>
              <a:endParaRPr lang="en-US" altLang="zh-CN" sz="2400" b="1" u="none" dirty="0">
                <a:solidFill>
                  <a:schemeClr val="tx1"/>
                </a:solidFill>
                <a:latin typeface="Times New Roman" panose="02020603050405020304" pitchFamily="18" charset="0"/>
              </a:endParaRPr>
            </a:p>
          </p:txBody>
        </p:sp>
        <p:sp>
          <p:nvSpPr>
            <p:cNvPr id="98342" name="Oval 38"/>
            <p:cNvSpPr/>
            <p:nvPr/>
          </p:nvSpPr>
          <p:spPr>
            <a:xfrm>
              <a:off x="3984"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6</a:t>
              </a:r>
              <a:endParaRPr lang="en-US" altLang="zh-CN" sz="2400" b="1" u="none" dirty="0">
                <a:solidFill>
                  <a:schemeClr val="tx1"/>
                </a:solidFill>
                <a:latin typeface="Times New Roman" panose="02020603050405020304" pitchFamily="18" charset="0"/>
              </a:endParaRPr>
            </a:p>
          </p:txBody>
        </p:sp>
        <p:sp>
          <p:nvSpPr>
            <p:cNvPr id="98343" name="Line 39"/>
            <p:cNvSpPr/>
            <p:nvPr/>
          </p:nvSpPr>
          <p:spPr>
            <a:xfrm flipV="1">
              <a:off x="1152" y="2784"/>
              <a:ext cx="528" cy="336"/>
            </a:xfrm>
            <a:prstGeom prst="line">
              <a:avLst/>
            </a:prstGeom>
            <a:ln w="28575" cap="sq" cmpd="sng">
              <a:solidFill>
                <a:schemeClr val="tx1"/>
              </a:solidFill>
              <a:prstDash val="solid"/>
              <a:round/>
              <a:headEnd type="none" w="med" len="med"/>
              <a:tailEnd type="stealth" w="lg" len="lg"/>
            </a:ln>
          </p:spPr>
        </p:sp>
        <p:sp>
          <p:nvSpPr>
            <p:cNvPr id="98344" name="Line 40"/>
            <p:cNvSpPr/>
            <p:nvPr/>
          </p:nvSpPr>
          <p:spPr>
            <a:xfrm>
              <a:off x="2064" y="2784"/>
              <a:ext cx="816" cy="0"/>
            </a:xfrm>
            <a:prstGeom prst="line">
              <a:avLst/>
            </a:prstGeom>
            <a:ln w="28575" cap="sq" cmpd="sng">
              <a:solidFill>
                <a:schemeClr val="tx1"/>
              </a:solidFill>
              <a:prstDash val="solid"/>
              <a:round/>
              <a:headEnd type="none" w="med" len="med"/>
              <a:tailEnd type="stealth" w="lg" len="lg"/>
            </a:ln>
          </p:spPr>
        </p:sp>
        <p:sp>
          <p:nvSpPr>
            <p:cNvPr id="98345" name="Line 41"/>
            <p:cNvSpPr/>
            <p:nvPr/>
          </p:nvSpPr>
          <p:spPr>
            <a:xfrm>
              <a:off x="3264" y="2784"/>
              <a:ext cx="720" cy="0"/>
            </a:xfrm>
            <a:prstGeom prst="line">
              <a:avLst/>
            </a:prstGeom>
            <a:ln w="28575" cap="sq" cmpd="sng">
              <a:solidFill>
                <a:schemeClr val="tx1"/>
              </a:solidFill>
              <a:prstDash val="solid"/>
              <a:round/>
              <a:headEnd type="none" w="med" len="med"/>
              <a:tailEnd type="stealth" w="lg" len="lg"/>
            </a:ln>
          </p:spPr>
        </p:sp>
        <p:sp>
          <p:nvSpPr>
            <p:cNvPr id="98346" name="Line 42"/>
            <p:cNvSpPr/>
            <p:nvPr/>
          </p:nvSpPr>
          <p:spPr>
            <a:xfrm>
              <a:off x="1152" y="3360"/>
              <a:ext cx="528" cy="240"/>
            </a:xfrm>
            <a:prstGeom prst="line">
              <a:avLst/>
            </a:prstGeom>
            <a:ln w="28575" cap="sq" cmpd="sng">
              <a:solidFill>
                <a:schemeClr val="tx1"/>
              </a:solidFill>
              <a:prstDash val="solid"/>
              <a:round/>
              <a:headEnd type="none" w="med" len="med"/>
              <a:tailEnd type="stealth" w="lg" len="lg"/>
            </a:ln>
          </p:spPr>
        </p:sp>
        <p:sp>
          <p:nvSpPr>
            <p:cNvPr id="98347" name="Line 43"/>
            <p:cNvSpPr/>
            <p:nvPr/>
          </p:nvSpPr>
          <p:spPr>
            <a:xfrm>
              <a:off x="2064" y="3600"/>
              <a:ext cx="816" cy="0"/>
            </a:xfrm>
            <a:prstGeom prst="line">
              <a:avLst/>
            </a:prstGeom>
            <a:ln w="28575" cap="sq" cmpd="sng">
              <a:solidFill>
                <a:schemeClr val="tx1"/>
              </a:solidFill>
              <a:prstDash val="solid"/>
              <a:round/>
              <a:headEnd type="none" w="med" len="med"/>
              <a:tailEnd type="stealth" w="lg" len="lg"/>
            </a:ln>
          </p:spPr>
        </p:sp>
        <p:sp>
          <p:nvSpPr>
            <p:cNvPr id="98348" name="Line 44"/>
            <p:cNvSpPr/>
            <p:nvPr/>
          </p:nvSpPr>
          <p:spPr>
            <a:xfrm>
              <a:off x="3264" y="3600"/>
              <a:ext cx="720" cy="0"/>
            </a:xfrm>
            <a:prstGeom prst="line">
              <a:avLst/>
            </a:prstGeom>
            <a:ln w="28575" cap="sq" cmpd="sng">
              <a:solidFill>
                <a:schemeClr val="tx1"/>
              </a:solidFill>
              <a:prstDash val="solid"/>
              <a:round/>
              <a:headEnd type="none" w="med" len="med"/>
              <a:tailEnd type="stealth" w="lg" len="lg"/>
            </a:ln>
          </p:spPr>
        </p:sp>
        <p:sp>
          <p:nvSpPr>
            <p:cNvPr id="98349" name="Line 45"/>
            <p:cNvSpPr/>
            <p:nvPr/>
          </p:nvSpPr>
          <p:spPr>
            <a:xfrm>
              <a:off x="1920" y="2976"/>
              <a:ext cx="0" cy="432"/>
            </a:xfrm>
            <a:prstGeom prst="line">
              <a:avLst/>
            </a:prstGeom>
            <a:ln w="28575" cap="sq" cmpd="sng">
              <a:solidFill>
                <a:schemeClr val="tx1"/>
              </a:solidFill>
              <a:prstDash val="solid"/>
              <a:round/>
              <a:headEnd type="none" w="med" len="med"/>
              <a:tailEnd type="stealth" w="lg" len="lg"/>
            </a:ln>
          </p:spPr>
        </p:sp>
        <p:sp>
          <p:nvSpPr>
            <p:cNvPr id="98350" name="Line 46"/>
            <p:cNvSpPr/>
            <p:nvPr/>
          </p:nvSpPr>
          <p:spPr>
            <a:xfrm flipV="1">
              <a:off x="1776" y="2976"/>
              <a:ext cx="0" cy="432"/>
            </a:xfrm>
            <a:prstGeom prst="line">
              <a:avLst/>
            </a:prstGeom>
            <a:ln w="28575" cap="sq" cmpd="sng">
              <a:solidFill>
                <a:schemeClr val="tx1"/>
              </a:solidFill>
              <a:prstDash val="solid"/>
              <a:round/>
              <a:headEnd type="none" w="med" len="med"/>
              <a:tailEnd type="stealth" w="lg" len="lg"/>
            </a:ln>
          </p:spPr>
        </p:sp>
        <p:sp>
          <p:nvSpPr>
            <p:cNvPr id="98351" name="Line 47"/>
            <p:cNvSpPr/>
            <p:nvPr/>
          </p:nvSpPr>
          <p:spPr>
            <a:xfrm flipV="1">
              <a:off x="4128" y="2976"/>
              <a:ext cx="0" cy="432"/>
            </a:xfrm>
            <a:prstGeom prst="line">
              <a:avLst/>
            </a:prstGeom>
            <a:ln w="28575" cap="sq" cmpd="sng">
              <a:solidFill>
                <a:schemeClr val="tx1"/>
              </a:solidFill>
              <a:prstDash val="solid"/>
              <a:round/>
              <a:headEnd type="none" w="med" len="med"/>
              <a:tailEnd type="stealth" w="lg" len="lg"/>
            </a:ln>
          </p:spPr>
        </p:sp>
        <p:sp>
          <p:nvSpPr>
            <p:cNvPr id="98352" name="Line 48"/>
            <p:cNvSpPr/>
            <p:nvPr/>
          </p:nvSpPr>
          <p:spPr>
            <a:xfrm>
              <a:off x="4272" y="2976"/>
              <a:ext cx="0" cy="432"/>
            </a:xfrm>
            <a:prstGeom prst="line">
              <a:avLst/>
            </a:prstGeom>
            <a:ln w="28575" cap="sq" cmpd="sng">
              <a:solidFill>
                <a:schemeClr val="tx1"/>
              </a:solidFill>
              <a:prstDash val="solid"/>
              <a:round/>
              <a:headEnd type="none" w="med" len="med"/>
              <a:tailEnd type="stealth" w="lg" len="lg"/>
            </a:ln>
          </p:spPr>
        </p:sp>
        <p:sp>
          <p:nvSpPr>
            <p:cNvPr id="98353" name="Line 49"/>
            <p:cNvSpPr/>
            <p:nvPr/>
          </p:nvSpPr>
          <p:spPr>
            <a:xfrm flipH="1">
              <a:off x="3216" y="2928"/>
              <a:ext cx="816" cy="576"/>
            </a:xfrm>
            <a:prstGeom prst="line">
              <a:avLst/>
            </a:prstGeom>
            <a:ln w="28575" cap="sq" cmpd="sng">
              <a:solidFill>
                <a:schemeClr val="tx1"/>
              </a:solidFill>
              <a:prstDash val="solid"/>
              <a:round/>
              <a:headEnd type="none" w="med" len="med"/>
              <a:tailEnd type="stealth" w="lg" len="lg"/>
            </a:ln>
          </p:spPr>
        </p:sp>
        <p:sp>
          <p:nvSpPr>
            <p:cNvPr id="98354" name="Line 50"/>
            <p:cNvSpPr/>
            <p:nvPr/>
          </p:nvSpPr>
          <p:spPr>
            <a:xfrm flipH="1" flipV="1">
              <a:off x="3216" y="2880"/>
              <a:ext cx="816" cy="576"/>
            </a:xfrm>
            <a:prstGeom prst="line">
              <a:avLst/>
            </a:prstGeom>
            <a:ln w="28575" cap="sq" cmpd="sng">
              <a:solidFill>
                <a:schemeClr val="tx1"/>
              </a:solidFill>
              <a:prstDash val="solid"/>
              <a:round/>
              <a:headEnd type="none" w="med" len="med"/>
              <a:tailEnd type="stealth" w="lg" len="lg"/>
            </a:ln>
          </p:spPr>
        </p:sp>
        <p:sp>
          <p:nvSpPr>
            <p:cNvPr id="98355" name="Rectangle 51"/>
            <p:cNvSpPr/>
            <p:nvPr/>
          </p:nvSpPr>
          <p:spPr>
            <a:xfrm>
              <a:off x="1104" y="268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98356" name="Rectangle 52"/>
            <p:cNvSpPr/>
            <p:nvPr/>
          </p:nvSpPr>
          <p:spPr>
            <a:xfrm>
              <a:off x="22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98357" name="Rectangle 53"/>
            <p:cNvSpPr/>
            <p:nvPr/>
          </p:nvSpPr>
          <p:spPr>
            <a:xfrm>
              <a:off x="34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98358" name="Rectangle 54"/>
            <p:cNvSpPr/>
            <p:nvPr/>
          </p:nvSpPr>
          <p:spPr>
            <a:xfrm>
              <a:off x="1200" y="34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98359" name="Rectangle 55"/>
            <p:cNvSpPr/>
            <p:nvPr/>
          </p:nvSpPr>
          <p:spPr>
            <a:xfrm>
              <a:off x="2256" y="355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98360" name="Rectangle 56"/>
            <p:cNvSpPr/>
            <p:nvPr/>
          </p:nvSpPr>
          <p:spPr>
            <a:xfrm>
              <a:off x="3408" y="350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98361" name="Rectangle 57"/>
            <p:cNvSpPr/>
            <p:nvPr/>
          </p:nvSpPr>
          <p:spPr>
            <a:xfrm>
              <a:off x="1824" y="2976"/>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98362" name="Rectangle 58"/>
            <p:cNvSpPr/>
            <p:nvPr/>
          </p:nvSpPr>
          <p:spPr>
            <a:xfrm>
              <a:off x="1536"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98363" name="Rectangle 59"/>
            <p:cNvSpPr/>
            <p:nvPr/>
          </p:nvSpPr>
          <p:spPr>
            <a:xfrm>
              <a:off x="4176" y="302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98364" name="Rectangle 60"/>
            <p:cNvSpPr/>
            <p:nvPr/>
          </p:nvSpPr>
          <p:spPr>
            <a:xfrm>
              <a:off x="3888"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98365" name="Rectangle 61"/>
            <p:cNvSpPr/>
            <p:nvPr/>
          </p:nvSpPr>
          <p:spPr>
            <a:xfrm>
              <a:off x="3168" y="2880"/>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98366" name="Rectangle 62"/>
            <p:cNvSpPr/>
            <p:nvPr/>
          </p:nvSpPr>
          <p:spPr>
            <a:xfrm>
              <a:off x="3168" y="316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sp>
          <p:nvSpPr>
            <p:cNvPr id="98367" name="Freeform 63"/>
            <p:cNvSpPr/>
            <p:nvPr/>
          </p:nvSpPr>
          <p:spPr>
            <a:xfrm>
              <a:off x="2928" y="2256"/>
              <a:ext cx="288" cy="384"/>
            </a:xfrm>
            <a:custGeom>
              <a:avLst/>
              <a:gdLst/>
              <a:ahLst/>
              <a:cxnLst>
                <a:cxn ang="0">
                  <a:pos x="288" y="384"/>
                </a:cxn>
                <a:cxn ang="0">
                  <a:pos x="144" y="0"/>
                </a:cxn>
                <a:cxn ang="0">
                  <a:pos x="0" y="384"/>
                </a:cxn>
              </a:cxnLst>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98368" name="Freeform 64"/>
            <p:cNvSpPr/>
            <p:nvPr/>
          </p:nvSpPr>
          <p:spPr>
            <a:xfrm>
              <a:off x="2928" y="3624"/>
              <a:ext cx="360" cy="464"/>
            </a:xfrm>
            <a:custGeom>
              <a:avLst/>
              <a:gdLst/>
              <a:ahLst/>
              <a:cxnLst>
                <a:cxn ang="0">
                  <a:pos x="336" y="24"/>
                </a:cxn>
                <a:cxn ang="0">
                  <a:pos x="336" y="72"/>
                </a:cxn>
                <a:cxn ang="0">
                  <a:pos x="192" y="456"/>
                </a:cxn>
                <a:cxn ang="0">
                  <a:pos x="0" y="120"/>
                </a:cxn>
              </a:cxnLst>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98369" name="Rectangle 65"/>
            <p:cNvSpPr/>
            <p:nvPr/>
          </p:nvSpPr>
          <p:spPr>
            <a:xfrm>
              <a:off x="2736" y="22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b="1" u="none" dirty="0">
                <a:solidFill>
                  <a:schemeClr val="tx1"/>
                </a:solidFill>
                <a:latin typeface="Times New Roman" panose="02020603050405020304" pitchFamily="18" charset="0"/>
              </a:endParaRPr>
            </a:p>
          </p:txBody>
        </p:sp>
        <p:sp>
          <p:nvSpPr>
            <p:cNvPr id="98370" name="Rectangle 66"/>
            <p:cNvSpPr/>
            <p:nvPr/>
          </p:nvSpPr>
          <p:spPr>
            <a:xfrm>
              <a:off x="3120" y="379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b="1" u="none" dirty="0">
                <a:solidFill>
                  <a:schemeClr val="tx1"/>
                </a:solidFill>
                <a:latin typeface="Times New Roman" panose="02020603050405020304"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rPr>
            </a:fld>
            <a:endParaRPr lang="zh-CN" altLang="en-US" sz="1200" u="none" dirty="0">
              <a:solidFill>
                <a:schemeClr val="tx1"/>
              </a:solidFill>
            </a:endParaRPr>
          </a:p>
        </p:txBody>
      </p:sp>
      <p:sp>
        <p:nvSpPr>
          <p:cNvPr id="149506" name="Rectangle 2"/>
          <p:cNvSpPr/>
          <p:nvPr/>
        </p:nvSpPr>
        <p:spPr>
          <a:xfrm>
            <a:off x="3708400" y="2276475"/>
            <a:ext cx="2016125" cy="2808288"/>
          </a:xfrm>
          <a:prstGeom prst="rect">
            <a:avLst/>
          </a:prstGeom>
          <a:solidFill>
            <a:srgbClr val="CCFFCC"/>
          </a:solidFill>
          <a:ln w="12700" cap="flat" cmpd="sng">
            <a:solidFill>
              <a:schemeClr val="tx1"/>
            </a:solidFill>
            <a:prstDash val="solid"/>
            <a:miter/>
            <a:headEnd type="none" w="med" len="med"/>
            <a:tailEnd type="none" w="lg" len="lg"/>
          </a:ln>
        </p:spPr>
        <p:txBody>
          <a:bodyPr wrap="none" anchor="t"/>
          <a:p>
            <a:pPr algn="ctr"/>
            <a:r>
              <a:rPr lang="en-GB" altLang="zh-CN" b="1" u="none" dirty="0">
                <a:solidFill>
                  <a:srgbClr val="3217BB"/>
                </a:solidFill>
                <a:latin typeface="Verdana" panose="020B0604030504040204" pitchFamily="34" charset="0"/>
              </a:rPr>
              <a:t>FA</a:t>
            </a:r>
            <a:endParaRPr lang="en-GB" altLang="zh-CN" b="1" u="none" dirty="0">
              <a:solidFill>
                <a:srgbClr val="3217BB"/>
              </a:solidFill>
              <a:latin typeface="Verdana" panose="020B0604030504040204" pitchFamily="34" charset="0"/>
            </a:endParaRPr>
          </a:p>
        </p:txBody>
      </p:sp>
      <p:sp>
        <p:nvSpPr>
          <p:cNvPr id="101379" name="Rectangle 3"/>
          <p:cNvSpPr>
            <a:spLocks noGrp="1"/>
          </p:cNvSpPr>
          <p:nvPr>
            <p:ph type="title"/>
          </p:nvPr>
        </p:nvSpPr>
        <p:spPr/>
        <p:txBody>
          <a:bodyPr vert="horz" wrap="square" lIns="91440" tIns="45720" rIns="91440" bIns="45720" anchor="b"/>
          <a:p>
            <a:pPr eaLnBrk="1" hangingPunct="1"/>
            <a:endParaRPr lang="en-GB" altLang="zh-CN" dirty="0"/>
          </a:p>
        </p:txBody>
      </p:sp>
      <p:sp>
        <p:nvSpPr>
          <p:cNvPr id="149508" name="Rectangle 4"/>
          <p:cNvSpPr/>
          <p:nvPr/>
        </p:nvSpPr>
        <p:spPr>
          <a:xfrm>
            <a:off x="971550"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正规集</a:t>
            </a:r>
            <a:endParaRPr lang="en-GB" altLang="zh-CN" sz="2400" b="1" u="none" dirty="0">
              <a:solidFill>
                <a:srgbClr val="3217BB"/>
              </a:solidFill>
              <a:latin typeface="Verdana" panose="020B0604030504040204" pitchFamily="34" charset="0"/>
            </a:endParaRPr>
          </a:p>
        </p:txBody>
      </p:sp>
      <p:sp>
        <p:nvSpPr>
          <p:cNvPr id="149509" name="Rectangle 5"/>
          <p:cNvSpPr/>
          <p:nvPr/>
        </p:nvSpPr>
        <p:spPr>
          <a:xfrm>
            <a:off x="97155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正规式</a:t>
            </a:r>
            <a:endParaRPr lang="zh-CN" altLang="en-GB" sz="2400" b="1" u="none" dirty="0">
              <a:solidFill>
                <a:srgbClr val="3217BB"/>
              </a:solidFill>
              <a:latin typeface="Verdana" panose="020B0604030504040204" pitchFamily="34" charset="0"/>
            </a:endParaRPr>
          </a:p>
        </p:txBody>
      </p:sp>
      <p:sp>
        <p:nvSpPr>
          <p:cNvPr id="149510" name="Rectangle 6"/>
          <p:cNvSpPr/>
          <p:nvPr/>
        </p:nvSpPr>
        <p:spPr>
          <a:xfrm>
            <a:off x="4067175"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DFA</a:t>
            </a:r>
            <a:endParaRPr lang="en-GB" altLang="zh-CN" sz="2400" b="1" u="none" dirty="0">
              <a:solidFill>
                <a:srgbClr val="3217BB"/>
              </a:solidFill>
              <a:latin typeface="Verdana" panose="020B0604030504040204" pitchFamily="34" charset="0"/>
            </a:endParaRPr>
          </a:p>
        </p:txBody>
      </p:sp>
      <p:sp>
        <p:nvSpPr>
          <p:cNvPr id="149511" name="Rectangle 7"/>
          <p:cNvSpPr/>
          <p:nvPr/>
        </p:nvSpPr>
        <p:spPr>
          <a:xfrm>
            <a:off x="4067175"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400" b="1" u="none" dirty="0">
                <a:solidFill>
                  <a:srgbClr val="3217BB"/>
                </a:solidFill>
                <a:latin typeface="Verdana" panose="020B0604030504040204" pitchFamily="34" charset="0"/>
              </a:rPr>
              <a:t>NFA</a:t>
            </a:r>
            <a:endParaRPr lang="en-GB" altLang="zh-CN" sz="2400" b="1" u="none" dirty="0">
              <a:solidFill>
                <a:srgbClr val="3217BB"/>
              </a:solidFill>
              <a:latin typeface="Verdana" panose="020B0604030504040204" pitchFamily="34" charset="0"/>
            </a:endParaRPr>
          </a:p>
        </p:txBody>
      </p:sp>
      <p:sp>
        <p:nvSpPr>
          <p:cNvPr id="149512" name="Rectangle 8"/>
          <p:cNvSpPr/>
          <p:nvPr/>
        </p:nvSpPr>
        <p:spPr>
          <a:xfrm>
            <a:off x="6946900" y="4365625"/>
            <a:ext cx="1512888" cy="576263"/>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zh-CN" altLang="en-GB" sz="2400" b="1" u="none" dirty="0">
                <a:solidFill>
                  <a:srgbClr val="3217BB"/>
                </a:solidFill>
                <a:latin typeface="Verdana" panose="020B0604030504040204" pitchFamily="34" charset="0"/>
              </a:rPr>
              <a:t>正规文法</a:t>
            </a:r>
            <a:endParaRPr lang="zh-CN" altLang="en-GB" sz="2400" b="1" u="none" dirty="0">
              <a:solidFill>
                <a:srgbClr val="3217BB"/>
              </a:solidFill>
              <a:latin typeface="Verdana" panose="020B0604030504040204" pitchFamily="34" charset="0"/>
            </a:endParaRPr>
          </a:p>
        </p:txBody>
      </p:sp>
      <p:sp>
        <p:nvSpPr>
          <p:cNvPr id="149513" name="AutoShape 9"/>
          <p:cNvSpPr/>
          <p:nvPr/>
        </p:nvSpPr>
        <p:spPr>
          <a:xfrm>
            <a:off x="2482850" y="4508500"/>
            <a:ext cx="1223963" cy="288925"/>
          </a:xfrm>
          <a:prstGeom prst="leftRightArrow">
            <a:avLst>
              <a:gd name="adj1" fmla="val 50000"/>
              <a:gd name="adj2" fmla="val 84646"/>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49514" name="AutoShape 10"/>
          <p:cNvSpPr/>
          <p:nvPr/>
        </p:nvSpPr>
        <p:spPr>
          <a:xfrm>
            <a:off x="5722938" y="4508500"/>
            <a:ext cx="1223962" cy="288925"/>
          </a:xfrm>
          <a:prstGeom prst="leftRightArrow">
            <a:avLst>
              <a:gd name="adj1" fmla="val 50000"/>
              <a:gd name="adj2" fmla="val 84646"/>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49515" name="AutoShape 11"/>
          <p:cNvSpPr/>
          <p:nvPr/>
        </p:nvSpPr>
        <p:spPr>
          <a:xfrm>
            <a:off x="1619250" y="3255963"/>
            <a:ext cx="360363" cy="1081087"/>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49516" name="AutoShape 12"/>
          <p:cNvSpPr/>
          <p:nvPr/>
        </p:nvSpPr>
        <p:spPr>
          <a:xfrm>
            <a:off x="4643438" y="3270250"/>
            <a:ext cx="360362" cy="1081088"/>
          </a:xfrm>
          <a:prstGeom prst="upDownArrow">
            <a:avLst>
              <a:gd name="adj1" fmla="val 50000"/>
              <a:gd name="adj2" fmla="val 59944"/>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149517" name="Text Box 13"/>
          <p:cNvSpPr txBox="1"/>
          <p:nvPr/>
        </p:nvSpPr>
        <p:spPr>
          <a:xfrm>
            <a:off x="755650" y="3500438"/>
            <a:ext cx="862013"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3.3.1</a:t>
            </a:r>
            <a:endParaRPr lang="en-GB" altLang="zh-CN" sz="2400" b="1" u="none" dirty="0">
              <a:solidFill>
                <a:srgbClr val="FF3300"/>
              </a:solidFill>
              <a:latin typeface="Arial" panose="020B0604020202020204" pitchFamily="34" charset="0"/>
            </a:endParaRPr>
          </a:p>
        </p:txBody>
      </p:sp>
      <p:sp>
        <p:nvSpPr>
          <p:cNvPr id="149518" name="Text Box 14"/>
          <p:cNvSpPr txBox="1"/>
          <p:nvPr/>
        </p:nvSpPr>
        <p:spPr>
          <a:xfrm>
            <a:off x="3851275" y="3357563"/>
            <a:ext cx="862013" cy="830262"/>
          </a:xfrm>
          <a:prstGeom prst="rect">
            <a:avLst/>
          </a:prstGeom>
          <a:noFill/>
          <a:ln w="12700">
            <a:noFill/>
          </a:ln>
        </p:spPr>
        <p:txBody>
          <a:bodyPr anchor="t">
            <a:spAutoFit/>
          </a:bodyPr>
          <a:p>
            <a:pPr algn="ctr"/>
            <a:r>
              <a:rPr lang="en-GB" altLang="zh-CN" sz="2400" b="1" u="none" dirty="0">
                <a:solidFill>
                  <a:srgbClr val="FF3300"/>
                </a:solidFill>
                <a:latin typeface="Arial" panose="020B0604020202020204" pitchFamily="34" charset="0"/>
              </a:rPr>
              <a:t>3.3.2</a:t>
            </a:r>
            <a:endParaRPr lang="en-GB" altLang="zh-CN" sz="2400" b="1" u="none" dirty="0">
              <a:solidFill>
                <a:srgbClr val="FF3300"/>
              </a:solidFill>
              <a:latin typeface="Arial" panose="020B0604020202020204" pitchFamily="34" charset="0"/>
            </a:endParaRPr>
          </a:p>
          <a:p>
            <a:pPr algn="ctr"/>
            <a:r>
              <a:rPr lang="en-GB" altLang="zh-CN" sz="2400" b="1" u="none" dirty="0">
                <a:solidFill>
                  <a:srgbClr val="FF3300"/>
                </a:solidFill>
                <a:latin typeface="Arial" panose="020B0604020202020204" pitchFamily="34" charset="0"/>
              </a:rPr>
              <a:t>3.3.3</a:t>
            </a:r>
            <a:endParaRPr lang="en-GB" altLang="zh-CN" sz="2400" b="1" u="none" dirty="0">
              <a:solidFill>
                <a:srgbClr val="FF3300"/>
              </a:solidFill>
              <a:latin typeface="Arial" panose="020B0604020202020204" pitchFamily="34" charset="0"/>
            </a:endParaRPr>
          </a:p>
        </p:txBody>
      </p:sp>
      <p:sp>
        <p:nvSpPr>
          <p:cNvPr id="149519" name="Text Box 15"/>
          <p:cNvSpPr txBox="1"/>
          <p:nvPr/>
        </p:nvSpPr>
        <p:spPr>
          <a:xfrm>
            <a:off x="5938838" y="4076700"/>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3.3.4</a:t>
            </a:r>
            <a:endParaRPr lang="en-GB" altLang="zh-CN" sz="2400" b="1" u="none" dirty="0">
              <a:solidFill>
                <a:srgbClr val="FF3300"/>
              </a:solidFill>
              <a:latin typeface="Arial" panose="020B0604020202020204" pitchFamily="34" charset="0"/>
            </a:endParaRPr>
          </a:p>
        </p:txBody>
      </p:sp>
      <p:sp>
        <p:nvSpPr>
          <p:cNvPr id="149520" name="Text Box 16"/>
          <p:cNvSpPr txBox="1"/>
          <p:nvPr/>
        </p:nvSpPr>
        <p:spPr>
          <a:xfrm>
            <a:off x="2627313" y="4076700"/>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3.3.5</a:t>
            </a:r>
            <a:endParaRPr lang="en-GB" altLang="zh-CN" sz="2400" b="1" u="none" dirty="0">
              <a:solidFill>
                <a:srgbClr val="FF3300"/>
              </a:solidFill>
              <a:latin typeface="Arial" panose="020B0604020202020204" pitchFamily="34" charset="0"/>
            </a:endParaRPr>
          </a:p>
        </p:txBody>
      </p:sp>
      <p:sp>
        <p:nvSpPr>
          <p:cNvPr id="149521" name="Rectangle 17"/>
          <p:cNvSpPr/>
          <p:nvPr/>
        </p:nvSpPr>
        <p:spPr>
          <a:xfrm>
            <a:off x="6804025" y="2636838"/>
            <a:ext cx="1512888" cy="576262"/>
          </a:xfrm>
          <a:prstGeom prst="rect">
            <a:avLst/>
          </a:prstGeom>
          <a:solidFill>
            <a:srgbClr val="FFCC99"/>
          </a:solidFill>
          <a:ln w="12700" cap="flat" cmpd="sng">
            <a:solidFill>
              <a:srgbClr val="FF0000"/>
            </a:solidFill>
            <a:prstDash val="solid"/>
            <a:miter/>
            <a:headEnd type="none" w="med" len="med"/>
            <a:tailEnd type="none" w="lg" len="lg"/>
          </a:ln>
        </p:spPr>
        <p:txBody>
          <a:bodyPr wrap="none" anchor="ctr"/>
          <a:p>
            <a:pPr algn="ctr"/>
            <a:r>
              <a:rPr lang="en-GB" altLang="zh-CN" sz="2000" b="1" u="none" dirty="0">
                <a:solidFill>
                  <a:srgbClr val="3217BB"/>
                </a:solidFill>
                <a:latin typeface="Verdana" panose="020B0604030504040204" pitchFamily="34" charset="0"/>
              </a:rPr>
              <a:t>DFA</a:t>
            </a:r>
            <a:endParaRPr lang="en-GB" altLang="zh-CN" sz="2000" b="1" u="none" dirty="0">
              <a:solidFill>
                <a:srgbClr val="3217BB"/>
              </a:solidFill>
              <a:latin typeface="Verdana" panose="020B0604030504040204" pitchFamily="34" charset="0"/>
            </a:endParaRPr>
          </a:p>
        </p:txBody>
      </p:sp>
      <p:sp>
        <p:nvSpPr>
          <p:cNvPr id="149522" name="Text Box 18"/>
          <p:cNvSpPr txBox="1"/>
          <p:nvPr/>
        </p:nvSpPr>
        <p:spPr>
          <a:xfrm>
            <a:off x="5795963" y="2420938"/>
            <a:ext cx="862012" cy="457200"/>
          </a:xfrm>
          <a:prstGeom prst="rect">
            <a:avLst/>
          </a:prstGeom>
          <a:noFill/>
          <a:ln w="12700">
            <a:noFill/>
          </a:ln>
        </p:spPr>
        <p:txBody>
          <a:bodyPr wrap="none" anchor="t">
            <a:spAutoFit/>
          </a:bodyPr>
          <a:p>
            <a:pPr algn="ctr"/>
            <a:r>
              <a:rPr lang="en-GB" altLang="zh-CN" sz="2400" b="1" u="none" dirty="0">
                <a:solidFill>
                  <a:srgbClr val="FF3300"/>
                </a:solidFill>
                <a:latin typeface="Arial" panose="020B0604020202020204" pitchFamily="34" charset="0"/>
              </a:rPr>
              <a:t>3.3.6</a:t>
            </a:r>
            <a:endParaRPr lang="en-GB" altLang="zh-CN" sz="2400" b="1" u="none" dirty="0">
              <a:solidFill>
                <a:srgbClr val="FF3300"/>
              </a:solidFill>
              <a:latin typeface="Arial" panose="020B0604020202020204" pitchFamily="34" charset="0"/>
            </a:endParaRPr>
          </a:p>
        </p:txBody>
      </p:sp>
      <p:sp>
        <p:nvSpPr>
          <p:cNvPr id="149523" name="AutoShape 19"/>
          <p:cNvSpPr/>
          <p:nvPr/>
        </p:nvSpPr>
        <p:spPr>
          <a:xfrm>
            <a:off x="5622925" y="2824163"/>
            <a:ext cx="1152525" cy="288925"/>
          </a:xfrm>
          <a:prstGeom prst="rightArrow">
            <a:avLst>
              <a:gd name="adj1" fmla="val 50000"/>
              <a:gd name="adj2" fmla="val 99651"/>
            </a:avLst>
          </a:prstGeom>
          <a:solidFill>
            <a:srgbClr val="3366FF"/>
          </a:solidFill>
          <a:ln w="12700" cap="flat" cmpd="sng">
            <a:solidFill>
              <a:schemeClr val="tx1"/>
            </a:solidFill>
            <a:prstDash val="solid"/>
            <a:miter/>
            <a:headEnd type="none" w="med" len="med"/>
            <a:tailEnd type="none" w="lg" len="lg"/>
          </a:ln>
        </p:spPr>
        <p:txBody>
          <a:bodyPr wrap="none" anchor="ctr"/>
          <a:p>
            <a:pPr algn="ctr"/>
            <a:endParaRPr lang="zh-CN" altLang="en-US" u="none" dirty="0">
              <a:latin typeface="Verdana" panose="020B0604030504040204" pitchFamily="34" charset="0"/>
            </a:endParaRPr>
          </a:p>
        </p:txBody>
      </p:sp>
      <p:sp>
        <p:nvSpPr>
          <p:cNvPr id="2" name="Text Box 15"/>
          <p:cNvSpPr txBox="1"/>
          <p:nvPr/>
        </p:nvSpPr>
        <p:spPr>
          <a:xfrm>
            <a:off x="7164388" y="1816100"/>
            <a:ext cx="793750" cy="460375"/>
          </a:xfrm>
          <a:prstGeom prst="rect">
            <a:avLst/>
          </a:prstGeom>
          <a:noFill/>
          <a:ln w="12700">
            <a:noFill/>
          </a:ln>
        </p:spPr>
        <p:txBody>
          <a:bodyPr wrap="none" anchor="t">
            <a:spAutoFit/>
          </a:bodyPr>
          <a:p>
            <a:pPr algn="ctr"/>
            <a:r>
              <a:rPr lang="zh-CN" altLang="en-GB" sz="2400" b="1" u="none" dirty="0">
                <a:solidFill>
                  <a:srgbClr val="FF3300"/>
                </a:solidFill>
                <a:latin typeface="Arial" panose="020B0604020202020204" pitchFamily="34" charset="0"/>
              </a:rPr>
              <a:t>协调</a:t>
            </a:r>
            <a:endParaRPr lang="zh-CN" altLang="en-GB" sz="2400" b="1" u="none" dirty="0">
              <a:solidFill>
                <a:srgbClr val="FF3300"/>
              </a:solidFill>
              <a:latin typeface="Arial" panose="020B0604020202020204" pitchFamily="34" charset="0"/>
            </a:endParaRPr>
          </a:p>
        </p:txBody>
      </p:sp>
      <p:sp>
        <p:nvSpPr>
          <p:cNvPr id="3" name="Text Box 15"/>
          <p:cNvSpPr txBox="1"/>
          <p:nvPr/>
        </p:nvSpPr>
        <p:spPr>
          <a:xfrm>
            <a:off x="1096963" y="1808163"/>
            <a:ext cx="1406525" cy="460375"/>
          </a:xfrm>
          <a:prstGeom prst="rect">
            <a:avLst/>
          </a:prstGeom>
          <a:noFill/>
          <a:ln w="12700">
            <a:noFill/>
          </a:ln>
        </p:spPr>
        <p:txBody>
          <a:bodyPr wrap="none" anchor="t">
            <a:spAutoFit/>
          </a:bodyPr>
          <a:p>
            <a:pPr algn="ctr"/>
            <a:r>
              <a:rPr lang="zh-CN" altLang="en-GB" sz="2400" b="1" u="none" dirty="0">
                <a:solidFill>
                  <a:srgbClr val="FF3300"/>
                </a:solidFill>
                <a:latin typeface="Arial" panose="020B0604020202020204" pitchFamily="34" charset="0"/>
              </a:rPr>
              <a:t>辩证统一</a:t>
            </a:r>
            <a:endParaRPr lang="zh-CN" altLang="en-GB" sz="2400" b="1" u="none" dirty="0">
              <a:solidFill>
                <a:srgbClr val="FF3300"/>
              </a:solidFill>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17"/>
                                        </p:tgtEl>
                                        <p:attrNameLst>
                                          <p:attrName>style.visibility</p:attrName>
                                        </p:attrNameLst>
                                      </p:cBhvr>
                                      <p:to>
                                        <p:strVal val="visible"/>
                                      </p:to>
                                    </p:set>
                                    <p:animEffect transition="in" filter="wipe(left)">
                                      <p:cBhvr>
                                        <p:cTn id="7" dur="500"/>
                                        <p:tgtEl>
                                          <p:spTgt spid="1495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8"/>
                                        </p:tgtEl>
                                        <p:attrNameLst>
                                          <p:attrName>style.visibility</p:attrName>
                                        </p:attrNameLst>
                                      </p:cBhvr>
                                      <p:to>
                                        <p:strVal val="visible"/>
                                      </p:to>
                                    </p:set>
                                    <p:animEffect transition="in" filter="blinds(horizontal)">
                                      <p:cBhvr>
                                        <p:cTn id="12" dur="500"/>
                                        <p:tgtEl>
                                          <p:spTgt spid="14950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9509"/>
                                        </p:tgtEl>
                                        <p:attrNameLst>
                                          <p:attrName>style.visibility</p:attrName>
                                        </p:attrNameLst>
                                      </p:cBhvr>
                                      <p:to>
                                        <p:strVal val="visible"/>
                                      </p:to>
                                    </p:set>
                                    <p:animEffect transition="in" filter="blinds(horizontal)">
                                      <p:cBhvr>
                                        <p:cTn id="15" dur="500"/>
                                        <p:tgtEl>
                                          <p:spTgt spid="149509"/>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49515"/>
                                        </p:tgtEl>
                                        <p:attrNameLst>
                                          <p:attrName>style.visibility</p:attrName>
                                        </p:attrNameLst>
                                      </p:cBhvr>
                                      <p:to>
                                        <p:strVal val="visible"/>
                                      </p:to>
                                    </p:set>
                                    <p:anim calcmode="lin" valueType="num">
                                      <p:cBhvr>
                                        <p:cTn id="20" dur="500" fill="hold"/>
                                        <p:tgtEl>
                                          <p:spTgt spid="149515"/>
                                        </p:tgtEl>
                                        <p:attrNameLst>
                                          <p:attrName>ppt_w</p:attrName>
                                        </p:attrNameLst>
                                      </p:cBhvr>
                                      <p:tavLst>
                                        <p:tav tm="0">
                                          <p:val>
                                            <p:fltVal val="0.000000"/>
                                          </p:val>
                                        </p:tav>
                                        <p:tav tm="100000">
                                          <p:val>
                                            <p:strVal val="#ppt_w"/>
                                          </p:val>
                                        </p:tav>
                                      </p:tavLst>
                                    </p:anim>
                                    <p:anim calcmode="lin" valueType="num">
                                      <p:cBhvr>
                                        <p:cTn id="21" dur="500" fill="hold"/>
                                        <p:tgtEl>
                                          <p:spTgt spid="149515"/>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9518"/>
                                        </p:tgtEl>
                                        <p:attrNameLst>
                                          <p:attrName>style.visibility</p:attrName>
                                        </p:attrNameLst>
                                      </p:cBhvr>
                                      <p:to>
                                        <p:strVal val="visible"/>
                                      </p:to>
                                    </p:set>
                                    <p:animEffect transition="in" filter="blinds(horizontal)">
                                      <p:cBhvr>
                                        <p:cTn id="26" dur="500"/>
                                        <p:tgtEl>
                                          <p:spTgt spid="1495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9510"/>
                                        </p:tgtEl>
                                        <p:attrNameLst>
                                          <p:attrName>style.visibility</p:attrName>
                                        </p:attrNameLst>
                                      </p:cBhvr>
                                      <p:to>
                                        <p:strVal val="visible"/>
                                      </p:to>
                                    </p:set>
                                    <p:animEffect transition="in" filter="wipe(left)">
                                      <p:cBhvr>
                                        <p:cTn id="31" dur="500"/>
                                        <p:tgtEl>
                                          <p:spTgt spid="14951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9511"/>
                                        </p:tgtEl>
                                        <p:attrNameLst>
                                          <p:attrName>style.visibility</p:attrName>
                                        </p:attrNameLst>
                                      </p:cBhvr>
                                      <p:to>
                                        <p:strVal val="visible"/>
                                      </p:to>
                                    </p:set>
                                    <p:animEffect transition="in" filter="wipe(left)">
                                      <p:cBhvr>
                                        <p:cTn id="34" dur="500"/>
                                        <p:tgtEl>
                                          <p:spTgt spid="14951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95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49516"/>
                                        </p:tgtEl>
                                        <p:attrNameLst>
                                          <p:attrName>style.visibility</p:attrName>
                                        </p:attrNameLst>
                                      </p:cBhvr>
                                      <p:to>
                                        <p:strVal val="visible"/>
                                      </p:to>
                                    </p:set>
                                    <p:anim calcmode="lin" valueType="num">
                                      <p:cBhvr>
                                        <p:cTn id="43" dur="500" fill="hold"/>
                                        <p:tgtEl>
                                          <p:spTgt spid="149516"/>
                                        </p:tgtEl>
                                        <p:attrNameLst>
                                          <p:attrName>ppt_w</p:attrName>
                                        </p:attrNameLst>
                                      </p:cBhvr>
                                      <p:tavLst>
                                        <p:tav tm="0">
                                          <p:val>
                                            <p:fltVal val="0.000000"/>
                                          </p:val>
                                        </p:tav>
                                        <p:tav tm="100000">
                                          <p:val>
                                            <p:strVal val="#ppt_w"/>
                                          </p:val>
                                        </p:tav>
                                      </p:tavLst>
                                    </p:anim>
                                    <p:anim calcmode="lin" valueType="num">
                                      <p:cBhvr>
                                        <p:cTn id="44" dur="500" fill="hold"/>
                                        <p:tgtEl>
                                          <p:spTgt spid="149516"/>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9519"/>
                                        </p:tgtEl>
                                        <p:attrNameLst>
                                          <p:attrName>style.visibility</p:attrName>
                                        </p:attrNameLst>
                                      </p:cBhvr>
                                      <p:to>
                                        <p:strVal val="visible"/>
                                      </p:to>
                                    </p:set>
                                    <p:animEffect transition="in" filter="wipe(left)">
                                      <p:cBhvr>
                                        <p:cTn id="49" dur="500"/>
                                        <p:tgtEl>
                                          <p:spTgt spid="14951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49512"/>
                                        </p:tgtEl>
                                        <p:attrNameLst>
                                          <p:attrName>style.visibility</p:attrName>
                                        </p:attrNameLst>
                                      </p:cBhvr>
                                      <p:to>
                                        <p:strVal val="visible"/>
                                      </p:to>
                                    </p:set>
                                    <p:animEffect transition="in" filter="blinds(horizontal)">
                                      <p:cBhvr>
                                        <p:cTn id="54" dur="500"/>
                                        <p:tgtEl>
                                          <p:spTgt spid="149512"/>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49514"/>
                                        </p:tgtEl>
                                        <p:attrNameLst>
                                          <p:attrName>style.visibility</p:attrName>
                                        </p:attrNameLst>
                                      </p:cBhvr>
                                      <p:to>
                                        <p:strVal val="visible"/>
                                      </p:to>
                                    </p:set>
                                    <p:anim calcmode="lin" valueType="num">
                                      <p:cBhvr>
                                        <p:cTn id="59" dur="500" fill="hold"/>
                                        <p:tgtEl>
                                          <p:spTgt spid="149514"/>
                                        </p:tgtEl>
                                        <p:attrNameLst>
                                          <p:attrName>ppt_w</p:attrName>
                                        </p:attrNameLst>
                                      </p:cBhvr>
                                      <p:tavLst>
                                        <p:tav tm="0">
                                          <p:val>
                                            <p:fltVal val="0.000000"/>
                                          </p:val>
                                        </p:tav>
                                        <p:tav tm="100000">
                                          <p:val>
                                            <p:strVal val="#ppt_w"/>
                                          </p:val>
                                        </p:tav>
                                      </p:tavLst>
                                    </p:anim>
                                    <p:anim calcmode="lin" valueType="num">
                                      <p:cBhvr>
                                        <p:cTn id="60" dur="500" fill="hold"/>
                                        <p:tgtEl>
                                          <p:spTgt spid="149514"/>
                                        </p:tgtEl>
                                        <p:attrNameLst>
                                          <p:attrName>ppt_h</p:attrName>
                                        </p:attrNameLst>
                                      </p:cBhvr>
                                      <p:tavLst>
                                        <p:tav tm="0">
                                          <p:val>
                                            <p:fltVal val="0.00000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49520"/>
                                        </p:tgtEl>
                                        <p:attrNameLst>
                                          <p:attrName>style.visibility</p:attrName>
                                        </p:attrNameLst>
                                      </p:cBhvr>
                                      <p:to>
                                        <p:strVal val="visible"/>
                                      </p:to>
                                    </p:set>
                                    <p:animEffect transition="in" filter="wipe(left)">
                                      <p:cBhvr>
                                        <p:cTn id="65" dur="500"/>
                                        <p:tgtEl>
                                          <p:spTgt spid="149520"/>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149513"/>
                                        </p:tgtEl>
                                        <p:attrNameLst>
                                          <p:attrName>style.visibility</p:attrName>
                                        </p:attrNameLst>
                                      </p:cBhvr>
                                      <p:to>
                                        <p:strVal val="visible"/>
                                      </p:to>
                                    </p:set>
                                    <p:anim calcmode="lin" valueType="num">
                                      <p:cBhvr>
                                        <p:cTn id="70" dur="500" fill="hold"/>
                                        <p:tgtEl>
                                          <p:spTgt spid="149513"/>
                                        </p:tgtEl>
                                        <p:attrNameLst>
                                          <p:attrName>ppt_w</p:attrName>
                                        </p:attrNameLst>
                                      </p:cBhvr>
                                      <p:tavLst>
                                        <p:tav tm="0">
                                          <p:val>
                                            <p:fltVal val="0.000000"/>
                                          </p:val>
                                        </p:tav>
                                        <p:tav tm="100000">
                                          <p:val>
                                            <p:strVal val="#ppt_w"/>
                                          </p:val>
                                        </p:tav>
                                      </p:tavLst>
                                    </p:anim>
                                    <p:anim calcmode="lin" valueType="num">
                                      <p:cBhvr>
                                        <p:cTn id="71" dur="500" fill="hold"/>
                                        <p:tgtEl>
                                          <p:spTgt spid="149513"/>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9522"/>
                                        </p:tgtEl>
                                        <p:attrNameLst>
                                          <p:attrName>style.visibility</p:attrName>
                                        </p:attrNameLst>
                                      </p:cBhvr>
                                      <p:to>
                                        <p:strVal val="visible"/>
                                      </p:to>
                                    </p:set>
                                    <p:animEffect transition="in" filter="wipe(left)">
                                      <p:cBhvr>
                                        <p:cTn id="76" dur="500"/>
                                        <p:tgtEl>
                                          <p:spTgt spid="149522"/>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49521"/>
                                        </p:tgtEl>
                                        <p:attrNameLst>
                                          <p:attrName>style.visibility</p:attrName>
                                        </p:attrNameLst>
                                      </p:cBhvr>
                                      <p:to>
                                        <p:strVal val="visible"/>
                                      </p:to>
                                    </p:set>
                                    <p:animEffect transition="in" filter="blinds(horizontal)">
                                      <p:cBhvr>
                                        <p:cTn id="81" dur="500"/>
                                        <p:tgtEl>
                                          <p:spTgt spid="14952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149523"/>
                                        </p:tgtEl>
                                        <p:attrNameLst>
                                          <p:attrName>style.visibility</p:attrName>
                                        </p:attrNameLst>
                                      </p:cBhvr>
                                      <p:to>
                                        <p:strVal val="visible"/>
                                      </p:to>
                                    </p:set>
                                    <p:anim calcmode="lin" valueType="num">
                                      <p:cBhvr>
                                        <p:cTn id="86" dur="500" fill="hold"/>
                                        <p:tgtEl>
                                          <p:spTgt spid="149523"/>
                                        </p:tgtEl>
                                        <p:attrNameLst>
                                          <p:attrName>ppt_w</p:attrName>
                                        </p:attrNameLst>
                                      </p:cBhvr>
                                      <p:tavLst>
                                        <p:tav tm="0">
                                          <p:val>
                                            <p:fltVal val="0.000000"/>
                                          </p:val>
                                        </p:tav>
                                        <p:tav tm="100000">
                                          <p:val>
                                            <p:strVal val="#ppt_w"/>
                                          </p:val>
                                        </p:tav>
                                      </p:tavLst>
                                    </p:anim>
                                    <p:anim calcmode="lin" valueType="num">
                                      <p:cBhvr>
                                        <p:cTn id="87" dur="500" fill="hold"/>
                                        <p:tgtEl>
                                          <p:spTgt spid="149523"/>
                                        </p:tgtEl>
                                        <p:attrNameLst>
                                          <p:attrName>ppt_h</p:attrName>
                                        </p:attrNameLst>
                                      </p:cBhvr>
                                      <p:tavLst>
                                        <p:tav tm="0">
                                          <p:val>
                                            <p:fltVal val="0.00000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wipe(left)">
                                      <p:cBhvr>
                                        <p:cTn id="92" dur="500"/>
                                        <p:tgtEl>
                                          <p:spTgt spid="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left)">
                                      <p:cBhvr>
                                        <p:cTn id="9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nimBg="1"/>
      <p:bldP spid="149508" grpId="0" animBg="1"/>
      <p:bldP spid="149509" grpId="0" animBg="1"/>
      <p:bldP spid="149510" grpId="0" animBg="1"/>
      <p:bldP spid="149511" grpId="0" animBg="1"/>
      <p:bldP spid="149512" grpId="0" animBg="1"/>
      <p:bldP spid="149513" grpId="0" animBg="1"/>
      <p:bldP spid="149514" grpId="0" animBg="1"/>
      <p:bldP spid="149515" grpId="0" animBg="1"/>
      <p:bldP spid="149516" grpId="0" animBg="1"/>
      <p:bldP spid="149517" grpId="0"/>
      <p:bldP spid="149518" grpId="0"/>
      <p:bldP spid="149519" grpId="0"/>
      <p:bldP spid="149520" grpId="0"/>
      <p:bldP spid="149521" grpId="0" animBg="1"/>
      <p:bldP spid="149522" grpId="0"/>
      <p:bldP spid="149523" grpId="0" animBg="1"/>
      <p:bldP spid="2" grpId="0"/>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02402" name="Rectangle 2"/>
          <p:cNvSpPr>
            <a:spLocks noGrp="1"/>
          </p:cNvSpPr>
          <p:nvPr>
            <p:ph type="title"/>
          </p:nvPr>
        </p:nvSpPr>
        <p:spPr/>
        <p:txBody>
          <a:bodyPr vert="horz" wrap="square" lIns="91440" tIns="45720" rIns="91440" bIns="45720" anchor="b"/>
          <a:p>
            <a:pPr eaLnBrk="1" hangingPunct="1"/>
            <a:r>
              <a:rPr lang="en-US" altLang="zh-CN" b="1" dirty="0">
                <a:latin typeface="宋体" panose="02010600030101010101" pitchFamily="2" charset="-122"/>
              </a:rPr>
              <a:t>3.3.6 </a:t>
            </a:r>
            <a:r>
              <a:rPr lang="zh-CN" altLang="en-US" b="1" dirty="0">
                <a:latin typeface="宋体" panose="02010600030101010101" pitchFamily="2" charset="-122"/>
              </a:rPr>
              <a:t>确定有限自动机的化简</a:t>
            </a:r>
            <a:endParaRPr lang="zh-CN" altLang="en-US" b="1" dirty="0">
              <a:latin typeface="宋体" panose="02010600030101010101" pitchFamily="2" charset="-122"/>
            </a:endParaRPr>
          </a:p>
        </p:txBody>
      </p:sp>
      <p:sp>
        <p:nvSpPr>
          <p:cNvPr id="58371" name="Rectangle 3"/>
          <p:cNvSpPr>
            <a:spLocks noGrp="1"/>
          </p:cNvSpPr>
          <p:nvPr>
            <p:ph idx="1"/>
          </p:nvPr>
        </p:nvSpPr>
        <p:spPr>
          <a:xfrm>
            <a:off x="685800" y="1905000"/>
            <a:ext cx="7772400" cy="4267200"/>
          </a:xfrm>
        </p:spPr>
        <p:txBody>
          <a:bodyPr vert="horz" wrap="square" lIns="91440" tIns="45720" rIns="91440" bIns="45720" anchor="t"/>
          <a:p>
            <a:pPr eaLnBrk="1" hangingPunct="1">
              <a:spcBef>
                <a:spcPct val="50000"/>
              </a:spcBef>
            </a:pPr>
            <a:r>
              <a:rPr lang="zh-CN" altLang="en-US" b="1" dirty="0"/>
              <a:t>对</a:t>
            </a:r>
            <a:r>
              <a:rPr lang="en-US" altLang="zh-CN" b="1" dirty="0"/>
              <a:t>DFA M</a:t>
            </a:r>
            <a:r>
              <a:rPr lang="zh-CN" altLang="en-US" b="1" dirty="0"/>
              <a:t>的化简</a:t>
            </a:r>
            <a:r>
              <a:rPr lang="en-US" altLang="zh-CN" b="1" dirty="0"/>
              <a:t>:</a:t>
            </a:r>
            <a:r>
              <a:rPr lang="zh-CN" altLang="en-US" b="1" dirty="0"/>
              <a:t>寻找一个状态数比</a:t>
            </a:r>
            <a:r>
              <a:rPr lang="en-US" altLang="zh-CN" b="1" dirty="0"/>
              <a:t>M</a:t>
            </a:r>
            <a:r>
              <a:rPr lang="zh-CN" altLang="en-US" b="1" dirty="0"/>
              <a:t>少的</a:t>
            </a:r>
            <a:r>
              <a:rPr lang="en-US" altLang="zh-CN" b="1" dirty="0"/>
              <a:t>DFA M’</a:t>
            </a:r>
            <a:r>
              <a:rPr lang="zh-CN" altLang="en-US" b="1" dirty="0"/>
              <a:t>，使得</a:t>
            </a:r>
            <a:r>
              <a:rPr lang="en-US" altLang="zh-CN" b="1" dirty="0"/>
              <a:t>L(M)=L(M’)</a:t>
            </a:r>
            <a:endParaRPr lang="en-US" altLang="zh-CN" b="1" dirty="0"/>
          </a:p>
          <a:p>
            <a:pPr eaLnBrk="1" hangingPunct="1">
              <a:spcBef>
                <a:spcPct val="50000"/>
              </a:spcBef>
            </a:pPr>
            <a:r>
              <a:rPr lang="zh-CN" altLang="en-US" b="1" dirty="0"/>
              <a:t>假设</a:t>
            </a:r>
            <a:r>
              <a:rPr lang="en-US" altLang="zh-CN" b="1" dirty="0"/>
              <a:t>s</a:t>
            </a:r>
            <a:r>
              <a:rPr lang="zh-CN" altLang="en-US" b="1" dirty="0"/>
              <a:t>和</a:t>
            </a:r>
            <a:r>
              <a:rPr lang="en-US" altLang="zh-CN" b="1" dirty="0"/>
              <a:t>t</a:t>
            </a:r>
            <a:r>
              <a:rPr lang="zh-CN" altLang="en-US" b="1" dirty="0"/>
              <a:t>为</a:t>
            </a:r>
            <a:r>
              <a:rPr lang="en-US" altLang="zh-CN" b="1" dirty="0"/>
              <a:t>M</a:t>
            </a:r>
            <a:r>
              <a:rPr lang="zh-CN" altLang="en-US" b="1" dirty="0"/>
              <a:t>的两个状态，称</a:t>
            </a:r>
            <a:r>
              <a:rPr lang="en-US" altLang="zh-CN" b="1" dirty="0"/>
              <a:t>s</a:t>
            </a:r>
            <a:r>
              <a:rPr lang="zh-CN" altLang="en-US" b="1" dirty="0"/>
              <a:t>和</a:t>
            </a:r>
            <a:r>
              <a:rPr lang="en-US" altLang="zh-CN" b="1" dirty="0"/>
              <a:t>t</a:t>
            </a:r>
            <a:r>
              <a:rPr lang="zh-CN" altLang="en-US" b="1" dirty="0">
                <a:solidFill>
                  <a:srgbClr val="FF3300"/>
                </a:solidFill>
              </a:rPr>
              <a:t>等价</a:t>
            </a:r>
            <a:r>
              <a:rPr lang="en-US" altLang="zh-CN" b="1" dirty="0"/>
              <a:t>:</a:t>
            </a:r>
            <a:r>
              <a:rPr lang="zh-CN" altLang="en-US" b="1" dirty="0"/>
              <a:t>如果从状态</a:t>
            </a:r>
            <a:r>
              <a:rPr lang="en-US" altLang="zh-CN" b="1" dirty="0"/>
              <a:t>s</a:t>
            </a:r>
            <a:r>
              <a:rPr lang="zh-CN" altLang="en-US" b="1" dirty="0"/>
              <a:t>出发能读出某个字</a:t>
            </a:r>
            <a:r>
              <a:rPr lang="zh-CN" altLang="en-US" b="1" dirty="0">
                <a:sym typeface="Symbol" panose="05050102010706020507" pitchFamily="18" charset="2"/>
              </a:rPr>
              <a:t></a:t>
            </a:r>
            <a:r>
              <a:rPr lang="zh-CN" altLang="en-US" b="1" dirty="0"/>
              <a:t>而停止于终态，那么同样，从</a:t>
            </a:r>
            <a:r>
              <a:rPr lang="en-US" altLang="zh-CN" b="1" dirty="0"/>
              <a:t>t</a:t>
            </a:r>
            <a:r>
              <a:rPr lang="zh-CN" altLang="en-US" b="1" dirty="0"/>
              <a:t>出发也能读出</a:t>
            </a:r>
            <a:r>
              <a:rPr lang="zh-CN" altLang="en-US" b="1" dirty="0">
                <a:sym typeface="Symbol" panose="05050102010706020507" pitchFamily="18" charset="2"/>
              </a:rPr>
              <a:t></a:t>
            </a:r>
            <a:r>
              <a:rPr lang="zh-CN" altLang="en-US" b="1" dirty="0"/>
              <a:t>而停止于终态；反之亦然。</a:t>
            </a:r>
            <a:endParaRPr lang="zh-CN" altLang="en-US" b="1" dirty="0"/>
          </a:p>
          <a:p>
            <a:pPr eaLnBrk="1" hangingPunct="1">
              <a:spcBef>
                <a:spcPct val="50000"/>
              </a:spcBef>
            </a:pPr>
            <a:r>
              <a:rPr lang="zh-CN" altLang="en-US" b="1" dirty="0"/>
              <a:t>两个状态不等价，则称它们是</a:t>
            </a:r>
            <a:r>
              <a:rPr lang="zh-CN" altLang="en-US" b="1" dirty="0">
                <a:solidFill>
                  <a:srgbClr val="FF3300"/>
                </a:solidFill>
              </a:rPr>
              <a:t>可区别</a:t>
            </a:r>
            <a:r>
              <a:rPr lang="zh-CN" altLang="en-US" b="1" dirty="0"/>
              <a:t>的。</a:t>
            </a:r>
            <a:endParaRPr lang="zh-CN" altLang="en-US"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371">
                                            <p:txEl>
                                              <p:charRg st="0" end="41"/>
                                            </p:txEl>
                                          </p:spTgt>
                                        </p:tgtEl>
                                        <p:attrNameLst>
                                          <p:attrName>style.visibility</p:attrName>
                                        </p:attrNameLst>
                                      </p:cBhvr>
                                      <p:to>
                                        <p:strVal val="visible"/>
                                      </p:to>
                                    </p:set>
                                    <p:animEffect transition="in" filter="wipe(up)">
                                      <p:cBhvr>
                                        <p:cTn id="7" dur="500"/>
                                        <p:tgtEl>
                                          <p:spTgt spid="58371">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8371">
                                            <p:txEl>
                                              <p:charRg st="41" end="110"/>
                                            </p:txEl>
                                          </p:spTgt>
                                        </p:tgtEl>
                                        <p:attrNameLst>
                                          <p:attrName>style.visibility</p:attrName>
                                        </p:attrNameLst>
                                      </p:cBhvr>
                                      <p:to>
                                        <p:strVal val="visible"/>
                                      </p:to>
                                    </p:set>
                                    <p:animEffect transition="in" filter="wipe(up)">
                                      <p:cBhvr>
                                        <p:cTn id="12" dur="500"/>
                                        <p:tgtEl>
                                          <p:spTgt spid="58371">
                                            <p:txEl>
                                              <p:charRg st="41" end="1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8371">
                                            <p:txEl>
                                              <p:charRg st="110" end="129"/>
                                            </p:txEl>
                                          </p:spTgt>
                                        </p:tgtEl>
                                        <p:attrNameLst>
                                          <p:attrName>style.visibility</p:attrName>
                                        </p:attrNameLst>
                                      </p:cBhvr>
                                      <p:to>
                                        <p:strVal val="visible"/>
                                      </p:to>
                                    </p:set>
                                    <p:animEffect transition="in" filter="wipe(up)">
                                      <p:cBhvr>
                                        <p:cTn id="17" dur="500"/>
                                        <p:tgtEl>
                                          <p:spTgt spid="58371">
                                            <p:txEl>
                                              <p:charRg st="110"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59395" name="Rectangle 3"/>
          <p:cNvSpPr>
            <a:spLocks noGrp="1"/>
          </p:cNvSpPr>
          <p:nvPr>
            <p:ph idx="1"/>
          </p:nvPr>
        </p:nvSpPr>
        <p:spPr>
          <a:xfrm>
            <a:off x="395288" y="1196975"/>
            <a:ext cx="8207375" cy="3671888"/>
          </a:xfrm>
        </p:spPr>
        <p:txBody>
          <a:bodyPr vert="horz" wrap="square" lIns="91440" tIns="45720" rIns="91440" bIns="45720" anchor="t"/>
          <a:p>
            <a:pPr eaLnBrk="1" hangingPunct="1"/>
            <a:r>
              <a:rPr lang="zh-CN" altLang="en-US" b="1" dirty="0"/>
              <a:t>对一个</a:t>
            </a:r>
            <a:r>
              <a:rPr lang="en-US" altLang="zh-CN" b="1" dirty="0"/>
              <a:t>DFA M</a:t>
            </a:r>
            <a:r>
              <a:rPr lang="zh-CN" altLang="en-US" b="1" dirty="0"/>
              <a:t>最少化的基本思想（划分法）</a:t>
            </a:r>
            <a:r>
              <a:rPr lang="en-US" altLang="zh-CN" b="1" dirty="0"/>
              <a:t>:</a:t>
            </a:r>
            <a:endParaRPr lang="en-US" altLang="zh-CN" b="1" dirty="0"/>
          </a:p>
          <a:p>
            <a:pPr marL="742950" lvl="1" indent="-285750" eaLnBrk="1" hangingPunct="1"/>
            <a:r>
              <a:rPr lang="zh-CN" altLang="en-US" b="1" dirty="0"/>
              <a:t>把</a:t>
            </a:r>
            <a:r>
              <a:rPr lang="en-US" altLang="zh-CN" b="1" dirty="0"/>
              <a:t>M</a:t>
            </a:r>
            <a:r>
              <a:rPr lang="zh-CN" altLang="en-US" b="1" dirty="0"/>
              <a:t>的状态集划分为一些不相交的子集，使得任何两个不同子集的状态是可区别的，而同一子集的任何两个状态是等价的。</a:t>
            </a:r>
            <a:endParaRPr lang="zh-CN" altLang="en-US" b="1" dirty="0"/>
          </a:p>
          <a:p>
            <a:pPr marL="742950" lvl="1" indent="-285750" eaLnBrk="1" hangingPunct="1"/>
            <a:r>
              <a:rPr lang="zh-CN" altLang="en-US" b="1" dirty="0"/>
              <a:t>让每个子集选出一个代表，同时消去其他状态。</a:t>
            </a:r>
            <a:endParaRPr lang="zh-CN" altLang="en-US" b="1" dirty="0"/>
          </a:p>
          <a:p>
            <a:pPr marL="742950" lvl="1" indent="-285750" eaLnBrk="1" hangingPunct="1"/>
            <a:r>
              <a:rPr lang="zh-CN" altLang="en-US" b="1" dirty="0"/>
              <a:t>把那些原来射入其他等价状态的弧改为射入相应的代表状态。</a:t>
            </a:r>
            <a:endParaRPr lang="en-US" altLang="zh-CN"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5">
                                            <p:txEl>
                                              <p:charRg st="0" end="23"/>
                                            </p:txEl>
                                          </p:spTgt>
                                        </p:tgtEl>
                                        <p:attrNameLst>
                                          <p:attrName>style.visibility</p:attrName>
                                        </p:attrNameLst>
                                      </p:cBhvr>
                                      <p:to>
                                        <p:strVal val="visible"/>
                                      </p:to>
                                    </p:set>
                                    <p:animEffect transition="in" filter="wipe(up)">
                                      <p:cBhvr>
                                        <p:cTn id="7" dur="500"/>
                                        <p:tgtEl>
                                          <p:spTgt spid="59395">
                                            <p:txEl>
                                              <p:charRg st="0" end="23"/>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9395">
                                            <p:txEl>
                                              <p:charRg st="23" end="78"/>
                                            </p:txEl>
                                          </p:spTgt>
                                        </p:tgtEl>
                                        <p:attrNameLst>
                                          <p:attrName>style.visibility</p:attrName>
                                        </p:attrNameLst>
                                      </p:cBhvr>
                                      <p:to>
                                        <p:strVal val="visible"/>
                                      </p:to>
                                    </p:set>
                                    <p:animEffect transition="in" filter="wipe(up)">
                                      <p:cBhvr>
                                        <p:cTn id="10" dur="500"/>
                                        <p:tgtEl>
                                          <p:spTgt spid="59395">
                                            <p:txEl>
                                              <p:charRg st="23" end="78"/>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9395">
                                            <p:txEl>
                                              <p:charRg st="78" end="100"/>
                                            </p:txEl>
                                          </p:spTgt>
                                        </p:tgtEl>
                                        <p:attrNameLst>
                                          <p:attrName>style.visibility</p:attrName>
                                        </p:attrNameLst>
                                      </p:cBhvr>
                                      <p:to>
                                        <p:strVal val="visible"/>
                                      </p:to>
                                    </p:set>
                                    <p:animEffect transition="in" filter="wipe(up)">
                                      <p:cBhvr>
                                        <p:cTn id="13" dur="500"/>
                                        <p:tgtEl>
                                          <p:spTgt spid="59395">
                                            <p:txEl>
                                              <p:charRg st="78" end="100"/>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9395">
                                            <p:txEl>
                                              <p:charRg st="100" end="128"/>
                                            </p:txEl>
                                          </p:spTgt>
                                        </p:tgtEl>
                                        <p:attrNameLst>
                                          <p:attrName>style.visibility</p:attrName>
                                        </p:attrNameLst>
                                      </p:cBhvr>
                                      <p:to>
                                        <p:strVal val="visible"/>
                                      </p:to>
                                    </p:set>
                                    <p:animEffect transition="in" filter="wipe(up)">
                                      <p:cBhvr>
                                        <p:cTn id="16" dur="500"/>
                                        <p:tgtEl>
                                          <p:spTgt spid="59395">
                                            <p:txEl>
                                              <p:charRg st="100"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60419" name="Rectangle 3"/>
          <p:cNvSpPr>
            <a:spLocks noGrp="1"/>
          </p:cNvSpPr>
          <p:nvPr>
            <p:ph idx="1"/>
          </p:nvPr>
        </p:nvSpPr>
        <p:spPr>
          <a:xfrm>
            <a:off x="838200" y="762000"/>
            <a:ext cx="7772400" cy="5638800"/>
          </a:xfrm>
        </p:spPr>
        <p:txBody>
          <a:bodyPr vert="horz" wrap="square" lIns="91440" tIns="45720" rIns="91440" bIns="45720" anchor="t"/>
          <a:p>
            <a:pPr eaLnBrk="1" hangingPunct="1"/>
            <a:r>
              <a:rPr lang="zh-CN" altLang="en-US" b="1" dirty="0"/>
              <a:t>具体做法</a:t>
            </a:r>
            <a:r>
              <a:rPr lang="en-US" altLang="zh-CN" b="1" dirty="0"/>
              <a:t>: </a:t>
            </a:r>
            <a:r>
              <a:rPr lang="zh-CN" altLang="en-US" b="1" dirty="0"/>
              <a:t>对</a:t>
            </a:r>
            <a:r>
              <a:rPr lang="en-US" altLang="zh-CN" b="1" dirty="0"/>
              <a:t>M</a:t>
            </a:r>
            <a:r>
              <a:rPr lang="zh-CN" altLang="en-US" b="1" dirty="0"/>
              <a:t>的状态集进行划分</a:t>
            </a:r>
            <a:endParaRPr lang="zh-CN" altLang="en-US" b="1" dirty="0"/>
          </a:p>
          <a:p>
            <a:pPr lvl="1" indent="-436245" eaLnBrk="1" hangingPunct="1">
              <a:spcBef>
                <a:spcPct val="50000"/>
              </a:spcBef>
            </a:pPr>
            <a:r>
              <a:rPr lang="zh-CN" altLang="en-US" b="1" dirty="0"/>
              <a:t>首先，把</a:t>
            </a:r>
            <a:r>
              <a:rPr lang="en-US" altLang="zh-CN" b="1" dirty="0"/>
              <a:t>S</a:t>
            </a:r>
            <a:r>
              <a:rPr lang="zh-CN" altLang="en-US" b="1" dirty="0"/>
              <a:t>划分为终态和非终态两个子集，形成基本划分</a:t>
            </a:r>
            <a:r>
              <a:rPr lang="zh-CN" altLang="en-US" b="1" dirty="0">
                <a:sym typeface="Symbol" panose="05050102010706020507" pitchFamily="18" charset="2"/>
              </a:rPr>
              <a:t></a:t>
            </a:r>
            <a:r>
              <a:rPr lang="zh-CN" altLang="en-US" b="1" dirty="0"/>
              <a:t>。 </a:t>
            </a:r>
            <a:endParaRPr lang="zh-CN" altLang="en-US" b="1" dirty="0"/>
          </a:p>
          <a:p>
            <a:pPr lvl="1" indent="-436245" eaLnBrk="1" hangingPunct="1">
              <a:spcBef>
                <a:spcPct val="30000"/>
              </a:spcBef>
            </a:pPr>
            <a:r>
              <a:rPr lang="zh-CN" altLang="en-US" b="1" dirty="0"/>
              <a:t>假定到某个时候，</a:t>
            </a:r>
            <a:r>
              <a:rPr lang="zh-CN" altLang="en-US" b="1" dirty="0">
                <a:sym typeface="Symbol" panose="05050102010706020507" pitchFamily="18" charset="2"/>
              </a:rPr>
              <a:t></a:t>
            </a:r>
            <a:r>
              <a:rPr lang="zh-CN" altLang="en-US" b="1" dirty="0"/>
              <a:t>已含</a:t>
            </a:r>
            <a:r>
              <a:rPr lang="en-US" altLang="zh-CN" b="1" dirty="0"/>
              <a:t>m</a:t>
            </a:r>
            <a:r>
              <a:rPr lang="zh-CN" altLang="en-US" b="1" dirty="0"/>
              <a:t>个子集，记为</a:t>
            </a:r>
            <a:r>
              <a:rPr lang="zh-CN" altLang="en-US" b="1" dirty="0">
                <a:sym typeface="Symbol" panose="05050102010706020507" pitchFamily="18" charset="2"/>
              </a:rPr>
              <a:t></a:t>
            </a:r>
            <a:r>
              <a:rPr lang="en-US" altLang="zh-CN" b="1" dirty="0"/>
              <a:t>={I</a:t>
            </a:r>
            <a:r>
              <a:rPr lang="en-US" altLang="zh-CN" b="1" baseline="30000" dirty="0"/>
              <a:t>(1)</a:t>
            </a:r>
            <a:r>
              <a:rPr lang="zh-CN" altLang="en-US" b="1" dirty="0"/>
              <a:t>，</a:t>
            </a:r>
            <a:r>
              <a:rPr lang="en-US" altLang="zh-CN" b="1" dirty="0"/>
              <a:t>I</a:t>
            </a:r>
            <a:r>
              <a:rPr lang="en-US" altLang="zh-CN" b="1" baseline="30000" dirty="0"/>
              <a:t>(2)</a:t>
            </a:r>
            <a:r>
              <a:rPr lang="zh-CN" altLang="en-US" b="1" dirty="0"/>
              <a:t>，</a:t>
            </a:r>
            <a:r>
              <a:rPr lang="zh-CN" altLang="en-US" b="1" dirty="0">
                <a:sym typeface="Symbol" panose="05050102010706020507" pitchFamily="18" charset="2"/>
              </a:rPr>
              <a:t></a:t>
            </a:r>
            <a:r>
              <a:rPr lang="zh-CN" altLang="en-US" b="1" dirty="0"/>
              <a:t>，</a:t>
            </a:r>
            <a:r>
              <a:rPr lang="en-US" altLang="zh-CN" b="1" dirty="0"/>
              <a:t>I</a:t>
            </a:r>
            <a:r>
              <a:rPr lang="en-US" altLang="zh-CN" b="1" baseline="30000" dirty="0"/>
              <a:t>(m)</a:t>
            </a:r>
            <a:r>
              <a:rPr lang="en-US" altLang="zh-CN" b="1" dirty="0"/>
              <a:t>}</a:t>
            </a:r>
            <a:r>
              <a:rPr lang="zh-CN" altLang="en-US" b="1" dirty="0"/>
              <a:t>，检查</a:t>
            </a:r>
            <a:r>
              <a:rPr lang="zh-CN" altLang="en-US" b="1" dirty="0">
                <a:sym typeface="Symbol" panose="05050102010706020507" pitchFamily="18" charset="2"/>
              </a:rPr>
              <a:t></a:t>
            </a:r>
            <a:r>
              <a:rPr lang="zh-CN" altLang="en-US" b="1" dirty="0"/>
              <a:t>中的每个子集看是否能进一步划分</a:t>
            </a:r>
            <a:r>
              <a:rPr lang="en-US" altLang="zh-CN" b="1" dirty="0"/>
              <a:t>:</a:t>
            </a:r>
            <a:endParaRPr lang="en-US" altLang="zh-CN" b="1" dirty="0"/>
          </a:p>
          <a:p>
            <a:pPr lvl="2" indent="-394970" eaLnBrk="1" hangingPunct="1">
              <a:spcBef>
                <a:spcPct val="30000"/>
              </a:spcBef>
            </a:pPr>
            <a:r>
              <a:rPr lang="zh-CN" altLang="en-US" sz="2800" b="1" dirty="0"/>
              <a:t>对某个</a:t>
            </a:r>
            <a:r>
              <a:rPr lang="en-US" altLang="zh-CN" sz="2800" b="1" dirty="0"/>
              <a:t>I</a:t>
            </a:r>
            <a:r>
              <a:rPr lang="en-US" altLang="zh-CN" sz="2800" b="1" baseline="30000" dirty="0"/>
              <a:t>(i)</a:t>
            </a:r>
            <a:r>
              <a:rPr lang="zh-CN" altLang="en-US" sz="2800" b="1" dirty="0"/>
              <a:t>，令</a:t>
            </a:r>
            <a:r>
              <a:rPr lang="en-US" altLang="zh-CN" sz="2800" b="1" dirty="0"/>
              <a:t>I</a:t>
            </a:r>
            <a:r>
              <a:rPr lang="en-US" altLang="zh-CN" sz="2800" b="1" baseline="30000" dirty="0"/>
              <a:t>(i)</a:t>
            </a:r>
            <a:r>
              <a:rPr lang="en-US" altLang="zh-CN" sz="2800" b="1" dirty="0"/>
              <a:t>={s</a:t>
            </a:r>
            <a:r>
              <a:rPr lang="en-US" altLang="zh-CN" sz="2800" b="1" baseline="-25000" dirty="0"/>
              <a:t>1</a:t>
            </a:r>
            <a:r>
              <a:rPr lang="en-US" altLang="zh-CN" sz="2800" b="1" dirty="0"/>
              <a:t>,s</a:t>
            </a:r>
            <a:r>
              <a:rPr lang="en-US" altLang="zh-CN" sz="2800" b="1" baseline="-25000" dirty="0"/>
              <a:t>2</a:t>
            </a:r>
            <a:r>
              <a:rPr lang="en-US" altLang="zh-CN" sz="2800" b="1" dirty="0"/>
              <a:t>, </a:t>
            </a:r>
            <a:r>
              <a:rPr lang="en-US" altLang="zh-CN" sz="2800" b="1" dirty="0">
                <a:sym typeface="Symbol" panose="05050102010706020507" pitchFamily="18" charset="2"/>
              </a:rPr>
              <a:t></a:t>
            </a:r>
            <a:r>
              <a:rPr lang="en-US" altLang="zh-CN" sz="2800" b="1" dirty="0"/>
              <a:t>,s</a:t>
            </a:r>
            <a:r>
              <a:rPr lang="en-US" altLang="zh-CN" sz="2800" b="1" baseline="-25000" dirty="0"/>
              <a:t>k</a:t>
            </a:r>
            <a:r>
              <a:rPr lang="en-US" altLang="zh-CN" sz="2800" b="1" dirty="0"/>
              <a:t>}</a:t>
            </a:r>
            <a:r>
              <a:rPr lang="zh-CN" altLang="en-US" sz="2800" b="1" dirty="0"/>
              <a:t>，若存在一个输入字符</a:t>
            </a:r>
            <a:r>
              <a:rPr lang="en-US" altLang="zh-CN" sz="2800" b="1" dirty="0"/>
              <a:t>a</a:t>
            </a:r>
            <a:r>
              <a:rPr lang="zh-CN" altLang="en-US" sz="2800" b="1" dirty="0"/>
              <a:t>使得</a:t>
            </a:r>
            <a:r>
              <a:rPr lang="en-US" altLang="zh-CN" sz="2800" b="1" dirty="0"/>
              <a:t>I</a:t>
            </a:r>
            <a:r>
              <a:rPr lang="en-US" altLang="zh-CN" sz="2800" b="1" baseline="-25000" dirty="0"/>
              <a:t>a</a:t>
            </a:r>
            <a:r>
              <a:rPr lang="en-US" altLang="zh-CN" sz="2800" b="1" baseline="30000" dirty="0"/>
              <a:t>(i)</a:t>
            </a:r>
            <a:r>
              <a:rPr lang="en-US" altLang="zh-CN" sz="2800" b="1" baseline="-25000" dirty="0"/>
              <a:t> </a:t>
            </a:r>
            <a:r>
              <a:rPr lang="zh-CN" altLang="en-US" sz="2800" b="1" dirty="0"/>
              <a:t>不会包含在现行</a:t>
            </a:r>
            <a:r>
              <a:rPr lang="zh-CN" altLang="en-US" sz="2800" b="1" dirty="0">
                <a:sym typeface="Symbol" panose="05050102010706020507" pitchFamily="18" charset="2"/>
              </a:rPr>
              <a:t></a:t>
            </a:r>
            <a:r>
              <a:rPr lang="zh-CN" altLang="en-US" sz="2800" b="1" dirty="0"/>
              <a:t>的某个子集</a:t>
            </a:r>
            <a:r>
              <a:rPr lang="en-US" altLang="zh-CN" sz="2800" b="1" dirty="0"/>
              <a:t>I</a:t>
            </a:r>
            <a:r>
              <a:rPr lang="en-US" altLang="zh-CN" sz="2800" b="1" baseline="30000" dirty="0"/>
              <a:t>(j)</a:t>
            </a:r>
            <a:r>
              <a:rPr lang="zh-CN" altLang="en-US" sz="2800" b="1" dirty="0"/>
              <a:t>中，则至少应把</a:t>
            </a:r>
            <a:r>
              <a:rPr lang="en-US" altLang="zh-CN" sz="2800" b="1" dirty="0"/>
              <a:t>I</a:t>
            </a:r>
            <a:r>
              <a:rPr lang="en-US" altLang="zh-CN" sz="2800" b="1" baseline="30000" dirty="0"/>
              <a:t>(i)</a:t>
            </a:r>
            <a:r>
              <a:rPr lang="zh-CN" altLang="en-US" sz="2800" b="1" dirty="0"/>
              <a:t>分为两个部分。</a:t>
            </a:r>
            <a:endParaRPr lang="zh-CN" altLang="en-US" sz="2800" b="1"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charRg st="0" end="17"/>
                                            </p:txEl>
                                          </p:spTgt>
                                        </p:tgtEl>
                                        <p:attrNameLst>
                                          <p:attrName>style.visibility</p:attrName>
                                        </p:attrNameLst>
                                      </p:cBhvr>
                                      <p:to>
                                        <p:strVal val="visible"/>
                                      </p:to>
                                    </p:set>
                                    <p:animEffect transition="in" filter="wipe(left)">
                                      <p:cBhvr>
                                        <p:cTn id="7" dur="500"/>
                                        <p:tgtEl>
                                          <p:spTgt spid="60419">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charRg st="17" end="46"/>
                                            </p:txEl>
                                          </p:spTgt>
                                        </p:tgtEl>
                                        <p:attrNameLst>
                                          <p:attrName>style.visibility</p:attrName>
                                        </p:attrNameLst>
                                      </p:cBhvr>
                                      <p:to>
                                        <p:strVal val="visible"/>
                                      </p:to>
                                    </p:set>
                                    <p:animEffect transition="in" filter="wipe(left)">
                                      <p:cBhvr>
                                        <p:cTn id="12" dur="500"/>
                                        <p:tgtEl>
                                          <p:spTgt spid="60419">
                                            <p:txEl>
                                              <p:charRg st="17"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charRg st="46" end="105"/>
                                            </p:txEl>
                                          </p:spTgt>
                                        </p:tgtEl>
                                        <p:attrNameLst>
                                          <p:attrName>style.visibility</p:attrName>
                                        </p:attrNameLst>
                                      </p:cBhvr>
                                      <p:to>
                                        <p:strVal val="visible"/>
                                      </p:to>
                                    </p:set>
                                    <p:animEffect transition="in" filter="wipe(left)">
                                      <p:cBhvr>
                                        <p:cTn id="17" dur="500"/>
                                        <p:tgtEl>
                                          <p:spTgt spid="60419">
                                            <p:txEl>
                                              <p:charRg st="46" end="105"/>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0419">
                                            <p:txEl>
                                              <p:charRg st="105" end="187"/>
                                            </p:txEl>
                                          </p:spTgt>
                                        </p:tgtEl>
                                        <p:attrNameLst>
                                          <p:attrName>style.visibility</p:attrName>
                                        </p:attrNameLst>
                                      </p:cBhvr>
                                      <p:to>
                                        <p:strVal val="visible"/>
                                      </p:to>
                                    </p:set>
                                    <p:animEffect transition="in" filter="wipe(left)">
                                      <p:cBhvr>
                                        <p:cTn id="20" dur="500"/>
                                        <p:tgtEl>
                                          <p:spTgt spid="60419">
                                            <p:txEl>
                                              <p:charRg st="105"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ldLvl="2"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61443" name="Rectangle 3"/>
          <p:cNvSpPr>
            <a:spLocks noGrp="1"/>
          </p:cNvSpPr>
          <p:nvPr>
            <p:ph idx="1"/>
          </p:nvPr>
        </p:nvSpPr>
        <p:spPr>
          <a:xfrm>
            <a:off x="762000" y="533400"/>
            <a:ext cx="8001000" cy="3471863"/>
          </a:xfrm>
        </p:spPr>
        <p:txBody>
          <a:bodyPr vert="horz" wrap="square" lIns="91440" tIns="45720" rIns="91440" bIns="45720" anchor="t"/>
          <a:p>
            <a:pPr eaLnBrk="1" hangingPunct="1"/>
            <a:r>
              <a:rPr lang="zh-CN" altLang="en-US" b="1" dirty="0"/>
              <a:t>例如，假定状态</a:t>
            </a:r>
            <a:r>
              <a:rPr lang="en-US" altLang="zh-CN" b="1" dirty="0">
                <a:solidFill>
                  <a:srgbClr val="3217BB"/>
                </a:solidFill>
              </a:rPr>
              <a:t>s</a:t>
            </a:r>
            <a:r>
              <a:rPr lang="en-US" altLang="zh-CN" b="1" baseline="-25000" dirty="0">
                <a:solidFill>
                  <a:srgbClr val="3217BB"/>
                </a:solidFill>
              </a:rPr>
              <a:t>1</a:t>
            </a:r>
            <a:r>
              <a:rPr lang="zh-CN" altLang="en-US" b="1" dirty="0"/>
              <a:t>和</a:t>
            </a:r>
            <a:r>
              <a:rPr lang="en-US" altLang="zh-CN" b="1" dirty="0">
                <a:solidFill>
                  <a:srgbClr val="FF3300"/>
                </a:solidFill>
              </a:rPr>
              <a:t>s</a:t>
            </a:r>
            <a:r>
              <a:rPr lang="en-US" altLang="zh-CN" b="1" baseline="-25000" dirty="0">
                <a:solidFill>
                  <a:srgbClr val="FF3300"/>
                </a:solidFill>
              </a:rPr>
              <a:t>2</a:t>
            </a:r>
            <a:r>
              <a:rPr lang="zh-CN" altLang="en-US" b="1" dirty="0"/>
              <a:t>经</a:t>
            </a:r>
            <a:r>
              <a:rPr lang="en-US" altLang="zh-CN" b="1" dirty="0"/>
              <a:t>a</a:t>
            </a:r>
            <a:r>
              <a:rPr lang="zh-CN" altLang="en-US" b="1" dirty="0"/>
              <a:t>弧分别到达</a:t>
            </a:r>
            <a:r>
              <a:rPr lang="en-US" altLang="zh-CN" b="1" dirty="0">
                <a:solidFill>
                  <a:srgbClr val="3217BB"/>
                </a:solidFill>
              </a:rPr>
              <a:t>t</a:t>
            </a:r>
            <a:r>
              <a:rPr lang="en-US" altLang="zh-CN" b="1" baseline="-25000" dirty="0">
                <a:solidFill>
                  <a:srgbClr val="3217BB"/>
                </a:solidFill>
              </a:rPr>
              <a:t>1</a:t>
            </a:r>
            <a:r>
              <a:rPr lang="zh-CN" altLang="en-US" b="1" dirty="0"/>
              <a:t>和</a:t>
            </a:r>
            <a:r>
              <a:rPr lang="en-US" altLang="zh-CN" b="1" dirty="0">
                <a:solidFill>
                  <a:srgbClr val="FF3300"/>
                </a:solidFill>
              </a:rPr>
              <a:t>t</a:t>
            </a:r>
            <a:r>
              <a:rPr lang="en-US" altLang="zh-CN" b="1" baseline="-25000" dirty="0">
                <a:solidFill>
                  <a:srgbClr val="FF3300"/>
                </a:solidFill>
              </a:rPr>
              <a:t>2</a:t>
            </a:r>
            <a:r>
              <a:rPr lang="zh-CN" altLang="en-US" b="1" dirty="0"/>
              <a:t>，而</a:t>
            </a:r>
            <a:r>
              <a:rPr lang="en-US" altLang="zh-CN" b="1" dirty="0">
                <a:solidFill>
                  <a:srgbClr val="3217BB"/>
                </a:solidFill>
              </a:rPr>
              <a:t>t</a:t>
            </a:r>
            <a:r>
              <a:rPr lang="en-US" altLang="zh-CN" b="1" baseline="-25000" dirty="0">
                <a:solidFill>
                  <a:srgbClr val="3217BB"/>
                </a:solidFill>
              </a:rPr>
              <a:t>1</a:t>
            </a:r>
            <a:r>
              <a:rPr lang="zh-CN" altLang="en-US" b="1" dirty="0"/>
              <a:t>和</a:t>
            </a:r>
            <a:r>
              <a:rPr lang="en-US" altLang="zh-CN" b="1" dirty="0"/>
              <a:t>t</a:t>
            </a:r>
            <a:r>
              <a:rPr lang="en-US" altLang="zh-CN" b="1" baseline="-25000" dirty="0"/>
              <a:t>2</a:t>
            </a:r>
            <a:r>
              <a:rPr lang="zh-CN" altLang="en-US" b="1" dirty="0"/>
              <a:t>属于现行</a:t>
            </a:r>
            <a:r>
              <a:rPr lang="zh-CN" altLang="en-US" sz="3600" b="1" dirty="0">
                <a:sym typeface="Symbol" panose="05050102010706020507" pitchFamily="18" charset="2"/>
              </a:rPr>
              <a:t></a:t>
            </a:r>
            <a:r>
              <a:rPr lang="zh-CN" altLang="en-US" b="1" dirty="0"/>
              <a:t>中的两个不同子集，说明有一个字</a:t>
            </a:r>
            <a:r>
              <a:rPr lang="zh-CN" altLang="en-US" b="1" dirty="0">
                <a:sym typeface="Symbol" panose="05050102010706020507" pitchFamily="18" charset="2"/>
              </a:rPr>
              <a:t></a:t>
            </a:r>
            <a:r>
              <a:rPr lang="zh-CN" altLang="en-US" b="1" dirty="0"/>
              <a:t>， </a:t>
            </a:r>
            <a:r>
              <a:rPr lang="en-US" altLang="zh-CN" b="1" dirty="0">
                <a:solidFill>
                  <a:srgbClr val="3217BB"/>
                </a:solidFill>
              </a:rPr>
              <a:t>t</a:t>
            </a:r>
            <a:r>
              <a:rPr lang="en-US" altLang="zh-CN" b="1" baseline="-25000" dirty="0">
                <a:solidFill>
                  <a:srgbClr val="3217BB"/>
                </a:solidFill>
              </a:rPr>
              <a:t>1</a:t>
            </a:r>
            <a:r>
              <a:rPr lang="zh-CN" altLang="en-US" b="1" dirty="0"/>
              <a:t>读出</a:t>
            </a:r>
            <a:r>
              <a:rPr lang="zh-CN" altLang="en-US" b="1" dirty="0">
                <a:sym typeface="Symbol" panose="05050102010706020507" pitchFamily="18" charset="2"/>
              </a:rPr>
              <a:t></a:t>
            </a:r>
            <a:r>
              <a:rPr lang="zh-CN" altLang="en-US" b="1" dirty="0"/>
              <a:t>后到达终态，而</a:t>
            </a:r>
            <a:r>
              <a:rPr lang="en-US" altLang="zh-CN" b="1" dirty="0">
                <a:solidFill>
                  <a:srgbClr val="FF3300"/>
                </a:solidFill>
              </a:rPr>
              <a:t>t</a:t>
            </a:r>
            <a:r>
              <a:rPr lang="en-US" altLang="zh-CN" b="1" baseline="-25000" dirty="0">
                <a:solidFill>
                  <a:srgbClr val="FF3300"/>
                </a:solidFill>
              </a:rPr>
              <a:t>2</a:t>
            </a:r>
            <a:r>
              <a:rPr lang="zh-CN" altLang="en-US" b="1" dirty="0"/>
              <a:t>读出</a:t>
            </a:r>
            <a:r>
              <a:rPr lang="zh-CN" altLang="en-US" b="1" dirty="0">
                <a:sym typeface="Symbol" panose="05050102010706020507" pitchFamily="18" charset="2"/>
              </a:rPr>
              <a:t></a:t>
            </a:r>
            <a:r>
              <a:rPr lang="zh-CN" altLang="en-US" b="1" dirty="0"/>
              <a:t>后不能到达终态，或者反之，那么对于字</a:t>
            </a:r>
            <a:r>
              <a:rPr lang="en-US" altLang="zh-CN" b="1" dirty="0"/>
              <a:t>a</a:t>
            </a:r>
            <a:r>
              <a:rPr lang="en-US" altLang="zh-CN" b="1" dirty="0">
                <a:sym typeface="Symbol" panose="05050102010706020507" pitchFamily="18" charset="2"/>
              </a:rPr>
              <a:t></a:t>
            </a:r>
            <a:r>
              <a:rPr lang="en-US" altLang="zh-CN" b="1" dirty="0"/>
              <a:t> </a:t>
            </a:r>
            <a:r>
              <a:rPr lang="zh-CN" altLang="en-US" b="1" dirty="0"/>
              <a:t>， </a:t>
            </a:r>
            <a:r>
              <a:rPr lang="en-US" altLang="zh-CN" b="1" dirty="0">
                <a:solidFill>
                  <a:srgbClr val="3217BB"/>
                </a:solidFill>
              </a:rPr>
              <a:t>s</a:t>
            </a:r>
            <a:r>
              <a:rPr lang="en-US" altLang="zh-CN" b="1" baseline="-25000" dirty="0">
                <a:solidFill>
                  <a:srgbClr val="3217BB"/>
                </a:solidFill>
              </a:rPr>
              <a:t>1</a:t>
            </a:r>
            <a:r>
              <a:rPr lang="zh-CN" altLang="en-US" b="1" dirty="0"/>
              <a:t>读出</a:t>
            </a:r>
            <a:r>
              <a:rPr lang="en-US" altLang="zh-CN" b="1" dirty="0"/>
              <a:t>a</a:t>
            </a:r>
            <a:r>
              <a:rPr lang="en-US" altLang="zh-CN" b="1" dirty="0">
                <a:sym typeface="Symbol" panose="05050102010706020507" pitchFamily="18" charset="2"/>
              </a:rPr>
              <a:t></a:t>
            </a:r>
            <a:r>
              <a:rPr lang="zh-CN" altLang="en-US" b="1" dirty="0"/>
              <a:t>后到达终态，而</a:t>
            </a:r>
            <a:r>
              <a:rPr lang="en-US" altLang="zh-CN" b="1" dirty="0">
                <a:solidFill>
                  <a:srgbClr val="FF3300"/>
                </a:solidFill>
              </a:rPr>
              <a:t>s</a:t>
            </a:r>
            <a:r>
              <a:rPr lang="en-US" altLang="zh-CN" b="1" baseline="-25000" dirty="0">
                <a:solidFill>
                  <a:srgbClr val="FF3300"/>
                </a:solidFill>
              </a:rPr>
              <a:t>2</a:t>
            </a:r>
            <a:r>
              <a:rPr lang="zh-CN" altLang="en-US" b="1" dirty="0"/>
              <a:t>读出</a:t>
            </a:r>
            <a:r>
              <a:rPr lang="en-US" altLang="zh-CN" b="1" dirty="0"/>
              <a:t>a</a:t>
            </a:r>
            <a:r>
              <a:rPr lang="en-US" altLang="zh-CN" b="1" dirty="0">
                <a:sym typeface="Symbol" panose="05050102010706020507" pitchFamily="18" charset="2"/>
              </a:rPr>
              <a:t></a:t>
            </a:r>
            <a:r>
              <a:rPr lang="zh-CN" altLang="en-US" b="1" dirty="0"/>
              <a:t>不能到达终态，或者反之，所以</a:t>
            </a:r>
            <a:r>
              <a:rPr lang="en-US" altLang="zh-CN" b="1" dirty="0">
                <a:solidFill>
                  <a:srgbClr val="3217BB"/>
                </a:solidFill>
              </a:rPr>
              <a:t>s</a:t>
            </a:r>
            <a:r>
              <a:rPr lang="en-US" altLang="zh-CN" b="1" baseline="-25000" dirty="0">
                <a:solidFill>
                  <a:srgbClr val="3217BB"/>
                </a:solidFill>
              </a:rPr>
              <a:t>1</a:t>
            </a:r>
            <a:r>
              <a:rPr lang="zh-CN" altLang="en-US" b="1" dirty="0"/>
              <a:t>和</a:t>
            </a:r>
            <a:r>
              <a:rPr lang="en-US" altLang="zh-CN" b="1" dirty="0">
                <a:solidFill>
                  <a:srgbClr val="FF3300"/>
                </a:solidFill>
              </a:rPr>
              <a:t>s</a:t>
            </a:r>
            <a:r>
              <a:rPr lang="en-US" altLang="zh-CN" b="1" baseline="-25000" dirty="0">
                <a:solidFill>
                  <a:srgbClr val="FF3300"/>
                </a:solidFill>
              </a:rPr>
              <a:t>2</a:t>
            </a:r>
            <a:r>
              <a:rPr lang="zh-CN" altLang="en-US" b="1" dirty="0"/>
              <a:t>不等价。</a:t>
            </a:r>
            <a:endParaRPr lang="zh-CN" altLang="en-US" b="1" dirty="0"/>
          </a:p>
        </p:txBody>
      </p:sp>
      <p:sp>
        <p:nvSpPr>
          <p:cNvPr id="61458" name="Oval 18"/>
          <p:cNvSpPr/>
          <p:nvPr/>
        </p:nvSpPr>
        <p:spPr>
          <a:xfrm>
            <a:off x="2197100" y="42545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s</a:t>
            </a:r>
            <a:r>
              <a:rPr lang="en-US" altLang="zh-CN" sz="3200" b="1" u="none" baseline="-25000" dirty="0">
                <a:solidFill>
                  <a:srgbClr val="3217BB"/>
                </a:solidFill>
                <a:latin typeface="Verdana" panose="020B0604030504040204" pitchFamily="34" charset="0"/>
              </a:rPr>
              <a:t>1</a:t>
            </a:r>
            <a:endParaRPr lang="en-US" altLang="zh-CN" sz="3200" b="1" u="none" baseline="-25000" dirty="0">
              <a:solidFill>
                <a:srgbClr val="3217BB"/>
              </a:solidFill>
              <a:latin typeface="Verdana" panose="020B0604030504040204" pitchFamily="34" charset="0"/>
            </a:endParaRPr>
          </a:p>
        </p:txBody>
      </p:sp>
      <p:sp>
        <p:nvSpPr>
          <p:cNvPr id="61459" name="Oval 19"/>
          <p:cNvSpPr/>
          <p:nvPr/>
        </p:nvSpPr>
        <p:spPr>
          <a:xfrm>
            <a:off x="4102100" y="4254500"/>
            <a:ext cx="608013"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t</a:t>
            </a:r>
            <a:r>
              <a:rPr lang="en-US" altLang="zh-CN" sz="3200" b="1" u="none" baseline="-25000" dirty="0">
                <a:solidFill>
                  <a:srgbClr val="3217BB"/>
                </a:solidFill>
                <a:latin typeface="Verdana" panose="020B0604030504040204" pitchFamily="34" charset="0"/>
              </a:rPr>
              <a:t>1</a:t>
            </a:r>
            <a:endParaRPr lang="en-US" altLang="zh-CN" sz="3200" b="1" u="none" baseline="-25000" dirty="0">
              <a:solidFill>
                <a:srgbClr val="3217BB"/>
              </a:solidFill>
              <a:latin typeface="Verdana" panose="020B0604030504040204" pitchFamily="34" charset="0"/>
            </a:endParaRPr>
          </a:p>
        </p:txBody>
      </p:sp>
      <p:sp>
        <p:nvSpPr>
          <p:cNvPr id="61460" name="Line 20"/>
          <p:cNvSpPr/>
          <p:nvPr/>
        </p:nvSpPr>
        <p:spPr>
          <a:xfrm>
            <a:off x="2805113" y="4559300"/>
            <a:ext cx="1296987" cy="0"/>
          </a:xfrm>
          <a:prstGeom prst="line">
            <a:avLst/>
          </a:prstGeom>
          <a:ln w="19050" cap="flat" cmpd="sng">
            <a:solidFill>
              <a:schemeClr val="tx1"/>
            </a:solidFill>
            <a:prstDash val="solid"/>
            <a:round/>
            <a:headEnd type="none" w="med" len="med"/>
            <a:tailEnd type="stealth" w="lg" len="lg"/>
          </a:ln>
        </p:spPr>
      </p:sp>
      <p:sp>
        <p:nvSpPr>
          <p:cNvPr id="61461" name="Rectangle 21"/>
          <p:cNvSpPr/>
          <p:nvPr/>
        </p:nvSpPr>
        <p:spPr>
          <a:xfrm>
            <a:off x="3022600" y="4111625"/>
            <a:ext cx="838200" cy="533400"/>
          </a:xfrm>
          <a:prstGeom prst="rect">
            <a:avLst/>
          </a:prstGeom>
          <a:noFill/>
          <a:ln w="19050">
            <a:noFill/>
          </a:ln>
        </p:spPr>
        <p:txBody>
          <a:bodyPr wrap="none" anchor="ctr"/>
          <a:p>
            <a:pPr algn="ctr"/>
            <a:r>
              <a:rPr lang="en-US" altLang="zh-CN" sz="2800" b="1" u="none" dirty="0">
                <a:latin typeface="Verdana" panose="020B0604030504040204" pitchFamily="34" charset="0"/>
                <a:sym typeface="Symbol" panose="05050102010706020507" pitchFamily="18" charset="2"/>
              </a:rPr>
              <a:t>a</a:t>
            </a:r>
            <a:endParaRPr lang="en-US" altLang="zh-CN" sz="2800" b="1" u="none" dirty="0">
              <a:latin typeface="Verdana" panose="020B0604030504040204" pitchFamily="34" charset="0"/>
              <a:sym typeface="Symbol" panose="05050102010706020507" pitchFamily="18" charset="2"/>
            </a:endParaRPr>
          </a:p>
        </p:txBody>
      </p:sp>
      <p:sp>
        <p:nvSpPr>
          <p:cNvPr id="61462" name="Oval 22"/>
          <p:cNvSpPr/>
          <p:nvPr/>
        </p:nvSpPr>
        <p:spPr>
          <a:xfrm>
            <a:off x="2205038" y="5230813"/>
            <a:ext cx="608012"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FF3300"/>
                </a:solidFill>
                <a:latin typeface="Verdana" panose="020B0604030504040204" pitchFamily="34" charset="0"/>
              </a:rPr>
              <a:t>s</a:t>
            </a:r>
            <a:r>
              <a:rPr lang="en-US" altLang="zh-CN" sz="3200" b="1" u="none" baseline="-25000" dirty="0">
                <a:solidFill>
                  <a:srgbClr val="FF3300"/>
                </a:solidFill>
                <a:latin typeface="Verdana" panose="020B0604030504040204" pitchFamily="34" charset="0"/>
              </a:rPr>
              <a:t>2</a:t>
            </a:r>
            <a:endParaRPr lang="en-US" altLang="zh-CN" sz="3200" b="1" u="none" baseline="-25000" dirty="0">
              <a:solidFill>
                <a:srgbClr val="FF3300"/>
              </a:solidFill>
              <a:latin typeface="Verdana" panose="020B0604030504040204" pitchFamily="34" charset="0"/>
            </a:endParaRPr>
          </a:p>
        </p:txBody>
      </p:sp>
      <p:sp>
        <p:nvSpPr>
          <p:cNvPr id="61463" name="Oval 23"/>
          <p:cNvSpPr/>
          <p:nvPr/>
        </p:nvSpPr>
        <p:spPr>
          <a:xfrm>
            <a:off x="4110038" y="5230813"/>
            <a:ext cx="608012"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FF3300"/>
                </a:solidFill>
                <a:latin typeface="Verdana" panose="020B0604030504040204" pitchFamily="34" charset="0"/>
              </a:rPr>
              <a:t>t</a:t>
            </a:r>
            <a:r>
              <a:rPr lang="en-US" altLang="zh-CN" sz="3200" b="1" u="none" baseline="-25000" dirty="0">
                <a:solidFill>
                  <a:srgbClr val="FF3300"/>
                </a:solidFill>
                <a:latin typeface="Verdana" panose="020B0604030504040204" pitchFamily="34" charset="0"/>
              </a:rPr>
              <a:t>2</a:t>
            </a:r>
            <a:endParaRPr lang="en-US" altLang="zh-CN" sz="3200" b="1" u="none" baseline="-25000" dirty="0">
              <a:solidFill>
                <a:srgbClr val="FF3300"/>
              </a:solidFill>
              <a:latin typeface="Verdana" panose="020B0604030504040204" pitchFamily="34" charset="0"/>
            </a:endParaRPr>
          </a:p>
        </p:txBody>
      </p:sp>
      <p:sp>
        <p:nvSpPr>
          <p:cNvPr id="61464" name="Line 24"/>
          <p:cNvSpPr/>
          <p:nvPr/>
        </p:nvSpPr>
        <p:spPr>
          <a:xfrm>
            <a:off x="2813050" y="5535613"/>
            <a:ext cx="1296988" cy="0"/>
          </a:xfrm>
          <a:prstGeom prst="line">
            <a:avLst/>
          </a:prstGeom>
          <a:ln w="19050" cap="flat" cmpd="sng">
            <a:solidFill>
              <a:schemeClr val="tx1"/>
            </a:solidFill>
            <a:prstDash val="solid"/>
            <a:round/>
            <a:headEnd type="none" w="med" len="med"/>
            <a:tailEnd type="stealth" w="lg" len="lg"/>
          </a:ln>
        </p:spPr>
      </p:sp>
      <p:sp>
        <p:nvSpPr>
          <p:cNvPr id="61465" name="Rectangle 25"/>
          <p:cNvSpPr/>
          <p:nvPr/>
        </p:nvSpPr>
        <p:spPr>
          <a:xfrm>
            <a:off x="3030538" y="5087938"/>
            <a:ext cx="838200" cy="533400"/>
          </a:xfrm>
          <a:prstGeom prst="rect">
            <a:avLst/>
          </a:prstGeom>
          <a:noFill/>
          <a:ln w="19050">
            <a:noFill/>
          </a:ln>
        </p:spPr>
        <p:txBody>
          <a:bodyPr wrap="none" anchor="ctr"/>
          <a:p>
            <a:pPr algn="ctr"/>
            <a:r>
              <a:rPr lang="en-US" altLang="zh-CN" sz="2800" b="1" u="none" dirty="0">
                <a:latin typeface="Verdana" panose="020B0604030504040204" pitchFamily="34" charset="0"/>
                <a:sym typeface="Symbol" panose="05050102010706020507" pitchFamily="18" charset="2"/>
              </a:rPr>
              <a:t>a</a:t>
            </a:r>
            <a:endParaRPr lang="en-US" altLang="zh-CN" sz="2800" b="1" u="none" dirty="0">
              <a:latin typeface="Verdana" panose="020B0604030504040204" pitchFamily="34" charset="0"/>
              <a:sym typeface="Symbol" panose="05050102010706020507" pitchFamily="18" charset="2"/>
            </a:endParaRPr>
          </a:p>
        </p:txBody>
      </p:sp>
      <p:sp>
        <p:nvSpPr>
          <p:cNvPr id="61466" name="Rectangle 26"/>
          <p:cNvSpPr/>
          <p:nvPr/>
        </p:nvSpPr>
        <p:spPr>
          <a:xfrm>
            <a:off x="4714875" y="4076700"/>
            <a:ext cx="838200" cy="533400"/>
          </a:xfrm>
          <a:prstGeom prst="rect">
            <a:avLst/>
          </a:prstGeom>
          <a:noFill/>
          <a:ln w="19050">
            <a:noFill/>
          </a:ln>
        </p:spPr>
        <p:txBody>
          <a:bodyPr wrap="none" anchor="ctr"/>
          <a:p>
            <a:pPr algn="ctr"/>
            <a:r>
              <a:rPr lang="en-US" altLang="zh-CN" sz="3200" b="1" u="none" dirty="0">
                <a:latin typeface="Verdana" panose="020B0604030504040204" pitchFamily="34" charset="0"/>
                <a:sym typeface="Symbol" panose="05050102010706020507" pitchFamily="18" charset="2"/>
              </a:rPr>
              <a:t></a:t>
            </a:r>
            <a:endParaRPr lang="en-US" altLang="zh-CN" sz="3200" b="1" u="none" dirty="0">
              <a:latin typeface="Verdana" panose="020B0604030504040204" pitchFamily="34" charset="0"/>
              <a:sym typeface="Symbol" panose="05050102010706020507" pitchFamily="18" charset="2"/>
            </a:endParaRPr>
          </a:p>
        </p:txBody>
      </p:sp>
      <p:sp>
        <p:nvSpPr>
          <p:cNvPr id="61467" name="Oval 27"/>
          <p:cNvSpPr/>
          <p:nvPr/>
        </p:nvSpPr>
        <p:spPr>
          <a:xfrm>
            <a:off x="6011863" y="4221163"/>
            <a:ext cx="608012" cy="533400"/>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i</a:t>
            </a:r>
            <a:endParaRPr lang="en-US" altLang="zh-CN" sz="3200" b="1" u="none" baseline="-25000" dirty="0">
              <a:solidFill>
                <a:srgbClr val="3217BB"/>
              </a:solidFill>
              <a:latin typeface="Verdana" panose="020B0604030504040204" pitchFamily="34" charset="0"/>
            </a:endParaRPr>
          </a:p>
        </p:txBody>
      </p:sp>
      <p:sp>
        <p:nvSpPr>
          <p:cNvPr id="61468" name="Line 28"/>
          <p:cNvSpPr/>
          <p:nvPr/>
        </p:nvSpPr>
        <p:spPr>
          <a:xfrm>
            <a:off x="4714875" y="4525963"/>
            <a:ext cx="1296988" cy="0"/>
          </a:xfrm>
          <a:prstGeom prst="line">
            <a:avLst/>
          </a:prstGeom>
          <a:ln w="19050" cap="flat" cmpd="sng">
            <a:solidFill>
              <a:schemeClr val="tx1"/>
            </a:solidFill>
            <a:prstDash val="solid"/>
            <a:round/>
            <a:headEnd type="none" w="med" len="med"/>
            <a:tailEnd type="stealth" w="lg" len="lg"/>
          </a:ln>
        </p:spPr>
      </p:sp>
      <p:sp>
        <p:nvSpPr>
          <p:cNvPr id="61469" name="Rectangle 29"/>
          <p:cNvSpPr/>
          <p:nvPr/>
        </p:nvSpPr>
        <p:spPr>
          <a:xfrm>
            <a:off x="4714875" y="5086350"/>
            <a:ext cx="838200" cy="533400"/>
          </a:xfrm>
          <a:prstGeom prst="rect">
            <a:avLst/>
          </a:prstGeom>
          <a:noFill/>
          <a:ln w="19050">
            <a:noFill/>
          </a:ln>
        </p:spPr>
        <p:txBody>
          <a:bodyPr wrap="none" anchor="ctr"/>
          <a:p>
            <a:pPr algn="ctr"/>
            <a:r>
              <a:rPr lang="en-US" altLang="zh-CN" sz="3200" b="1" u="none" dirty="0">
                <a:latin typeface="Verdana" panose="020B0604030504040204" pitchFamily="34" charset="0"/>
                <a:sym typeface="Symbol" panose="05050102010706020507" pitchFamily="18" charset="2"/>
              </a:rPr>
              <a:t></a:t>
            </a:r>
            <a:endParaRPr lang="en-US" altLang="zh-CN" sz="3200" b="1" u="none" dirty="0">
              <a:latin typeface="Verdana" panose="020B0604030504040204" pitchFamily="34" charset="0"/>
              <a:sym typeface="Symbol" panose="05050102010706020507" pitchFamily="18" charset="2"/>
            </a:endParaRPr>
          </a:p>
        </p:txBody>
      </p:sp>
      <p:sp>
        <p:nvSpPr>
          <p:cNvPr id="61470" name="Oval 30"/>
          <p:cNvSpPr/>
          <p:nvPr/>
        </p:nvSpPr>
        <p:spPr>
          <a:xfrm>
            <a:off x="6011863" y="5230813"/>
            <a:ext cx="608012" cy="533400"/>
          </a:xfrm>
          <a:prstGeom prst="ellipse">
            <a:avLst/>
          </a:prstGeom>
          <a:noFill/>
          <a:ln w="50800" cap="flat" cmpd="dbl">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j</a:t>
            </a:r>
            <a:endParaRPr lang="en-US" altLang="zh-CN" sz="3200" b="1" u="none" baseline="-25000" dirty="0">
              <a:solidFill>
                <a:srgbClr val="3217BB"/>
              </a:solidFill>
              <a:latin typeface="Verdana" panose="020B0604030504040204" pitchFamily="34" charset="0"/>
            </a:endParaRPr>
          </a:p>
        </p:txBody>
      </p:sp>
      <p:sp>
        <p:nvSpPr>
          <p:cNvPr id="61471" name="Line 31"/>
          <p:cNvSpPr/>
          <p:nvPr/>
        </p:nvSpPr>
        <p:spPr>
          <a:xfrm>
            <a:off x="4714875" y="5535613"/>
            <a:ext cx="1296988" cy="0"/>
          </a:xfrm>
          <a:prstGeom prst="line">
            <a:avLst/>
          </a:prstGeom>
          <a:ln w="19050" cap="flat" cmpd="sng">
            <a:solidFill>
              <a:schemeClr val="tx1"/>
            </a:solidFill>
            <a:prstDash val="solid"/>
            <a:round/>
            <a:headEnd type="none" w="med" len="med"/>
            <a:tailEnd type="stealth" w="lg" len="lg"/>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43">
                                            <p:txEl>
                                              <p:charRg st="0" end="137"/>
                                            </p:txEl>
                                          </p:spTgt>
                                        </p:tgtEl>
                                        <p:attrNameLst>
                                          <p:attrName>style.visibility</p:attrName>
                                        </p:attrNameLst>
                                      </p:cBhvr>
                                      <p:to>
                                        <p:strVal val="visible"/>
                                      </p:to>
                                    </p:set>
                                    <p:animEffect transition="in" filter="wipe(up)">
                                      <p:cBhvr>
                                        <p:cTn id="7" dur="5000"/>
                                        <p:tgtEl>
                                          <p:spTgt spid="61443">
                                            <p:txEl>
                                              <p:charRg st="0" end="1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58"/>
                                        </p:tgtEl>
                                        <p:attrNameLst>
                                          <p:attrName>style.visibility</p:attrName>
                                        </p:attrNameLst>
                                      </p:cBhvr>
                                      <p:to>
                                        <p:strVal val="visible"/>
                                      </p:to>
                                    </p:set>
                                    <p:animEffect transition="in" filter="wipe(left)">
                                      <p:cBhvr>
                                        <p:cTn id="12" dur="500"/>
                                        <p:tgtEl>
                                          <p:spTgt spid="6145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1462"/>
                                        </p:tgtEl>
                                        <p:attrNameLst>
                                          <p:attrName>style.visibility</p:attrName>
                                        </p:attrNameLst>
                                      </p:cBhvr>
                                      <p:to>
                                        <p:strVal val="visible"/>
                                      </p:to>
                                    </p:set>
                                    <p:animEffect transition="in" filter="wipe(left)">
                                      <p:cBhvr>
                                        <p:cTn id="15" dur="500"/>
                                        <p:tgtEl>
                                          <p:spTgt spid="614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1460"/>
                                        </p:tgtEl>
                                        <p:attrNameLst>
                                          <p:attrName>style.visibility</p:attrName>
                                        </p:attrNameLst>
                                      </p:cBhvr>
                                      <p:to>
                                        <p:strVal val="visible"/>
                                      </p:to>
                                    </p:set>
                                    <p:animEffect transition="in" filter="wipe(left)">
                                      <p:cBhvr>
                                        <p:cTn id="20" dur="500"/>
                                        <p:tgtEl>
                                          <p:spTgt spid="6146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1461"/>
                                        </p:tgtEl>
                                        <p:attrNameLst>
                                          <p:attrName>style.visibility</p:attrName>
                                        </p:attrNameLst>
                                      </p:cBhvr>
                                      <p:to>
                                        <p:strVal val="visible"/>
                                      </p:to>
                                    </p:set>
                                    <p:animEffect transition="in" filter="wipe(left)">
                                      <p:cBhvr>
                                        <p:cTn id="23" dur="500"/>
                                        <p:tgtEl>
                                          <p:spTgt spid="61461"/>
                                        </p:tgtEl>
                                      </p:cBhvr>
                                    </p:animEffect>
                                  </p:childTnLst>
                                </p:cTn>
                              </p:par>
                              <p:par>
                                <p:cTn id="24" presetID="22" presetClass="entr" presetSubtype="8" fill="hold" nodeType="withEffect">
                                  <p:stCondLst>
                                    <p:cond delay="0"/>
                                  </p:stCondLst>
                                  <p:childTnLst>
                                    <p:set>
                                      <p:cBhvr>
                                        <p:cTn id="25" dur="1" fill="hold">
                                          <p:stCondLst>
                                            <p:cond delay="0"/>
                                          </p:stCondLst>
                                        </p:cTn>
                                        <p:tgtEl>
                                          <p:spTgt spid="61464"/>
                                        </p:tgtEl>
                                        <p:attrNameLst>
                                          <p:attrName>style.visibility</p:attrName>
                                        </p:attrNameLst>
                                      </p:cBhvr>
                                      <p:to>
                                        <p:strVal val="visible"/>
                                      </p:to>
                                    </p:set>
                                    <p:animEffect transition="in" filter="wipe(left)">
                                      <p:cBhvr>
                                        <p:cTn id="26" dur="500"/>
                                        <p:tgtEl>
                                          <p:spTgt spid="614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1465"/>
                                        </p:tgtEl>
                                        <p:attrNameLst>
                                          <p:attrName>style.visibility</p:attrName>
                                        </p:attrNameLst>
                                      </p:cBhvr>
                                      <p:to>
                                        <p:strVal val="visible"/>
                                      </p:to>
                                    </p:set>
                                    <p:animEffect transition="in" filter="wipe(left)">
                                      <p:cBhvr>
                                        <p:cTn id="29" dur="500"/>
                                        <p:tgtEl>
                                          <p:spTgt spid="6146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1459"/>
                                        </p:tgtEl>
                                        <p:attrNameLst>
                                          <p:attrName>style.visibility</p:attrName>
                                        </p:attrNameLst>
                                      </p:cBhvr>
                                      <p:to>
                                        <p:strVal val="visible"/>
                                      </p:to>
                                    </p:set>
                                    <p:animEffect transition="in" filter="wipe(left)">
                                      <p:cBhvr>
                                        <p:cTn id="34" dur="500"/>
                                        <p:tgtEl>
                                          <p:spTgt spid="6145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wipe(left)">
                                      <p:cBhvr>
                                        <p:cTn id="37" dur="500"/>
                                        <p:tgtEl>
                                          <p:spTgt spid="614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66"/>
                                        </p:tgtEl>
                                        <p:attrNameLst>
                                          <p:attrName>style.visibility</p:attrName>
                                        </p:attrNameLst>
                                      </p:cBhvr>
                                      <p:to>
                                        <p:strVal val="visible"/>
                                      </p:to>
                                    </p:set>
                                    <p:animEffect transition="in" filter="wipe(left)">
                                      <p:cBhvr>
                                        <p:cTn id="42" dur="500"/>
                                        <p:tgtEl>
                                          <p:spTgt spid="61466"/>
                                        </p:tgtEl>
                                      </p:cBhvr>
                                    </p:animEffect>
                                  </p:childTnLst>
                                </p:cTn>
                              </p:par>
                              <p:par>
                                <p:cTn id="43" presetID="22" presetClass="entr" presetSubtype="8" fill="hold" nodeType="withEffect">
                                  <p:stCondLst>
                                    <p:cond delay="0"/>
                                  </p:stCondLst>
                                  <p:childTnLst>
                                    <p:set>
                                      <p:cBhvr>
                                        <p:cTn id="44" dur="1" fill="hold">
                                          <p:stCondLst>
                                            <p:cond delay="0"/>
                                          </p:stCondLst>
                                        </p:cTn>
                                        <p:tgtEl>
                                          <p:spTgt spid="61468"/>
                                        </p:tgtEl>
                                        <p:attrNameLst>
                                          <p:attrName>style.visibility</p:attrName>
                                        </p:attrNameLst>
                                      </p:cBhvr>
                                      <p:to>
                                        <p:strVal val="visible"/>
                                      </p:to>
                                    </p:set>
                                    <p:animEffect transition="in" filter="wipe(left)">
                                      <p:cBhvr>
                                        <p:cTn id="45" dur="500"/>
                                        <p:tgtEl>
                                          <p:spTgt spid="6146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1469"/>
                                        </p:tgtEl>
                                        <p:attrNameLst>
                                          <p:attrName>style.visibility</p:attrName>
                                        </p:attrNameLst>
                                      </p:cBhvr>
                                      <p:to>
                                        <p:strVal val="visible"/>
                                      </p:to>
                                    </p:set>
                                    <p:animEffect transition="in" filter="wipe(left)">
                                      <p:cBhvr>
                                        <p:cTn id="48" dur="500"/>
                                        <p:tgtEl>
                                          <p:spTgt spid="61469"/>
                                        </p:tgtEl>
                                      </p:cBhvr>
                                    </p:animEffect>
                                  </p:childTnLst>
                                </p:cTn>
                              </p:par>
                              <p:par>
                                <p:cTn id="49" presetID="22" presetClass="entr" presetSubtype="8" fill="hold" nodeType="withEffect">
                                  <p:stCondLst>
                                    <p:cond delay="0"/>
                                  </p:stCondLst>
                                  <p:childTnLst>
                                    <p:set>
                                      <p:cBhvr>
                                        <p:cTn id="50" dur="1" fill="hold">
                                          <p:stCondLst>
                                            <p:cond delay="0"/>
                                          </p:stCondLst>
                                        </p:cTn>
                                        <p:tgtEl>
                                          <p:spTgt spid="61471"/>
                                        </p:tgtEl>
                                        <p:attrNameLst>
                                          <p:attrName>style.visibility</p:attrName>
                                        </p:attrNameLst>
                                      </p:cBhvr>
                                      <p:to>
                                        <p:strVal val="visible"/>
                                      </p:to>
                                    </p:set>
                                    <p:animEffect transition="in" filter="wipe(left)">
                                      <p:cBhvr>
                                        <p:cTn id="51" dur="500"/>
                                        <p:tgtEl>
                                          <p:spTgt spid="614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467"/>
                                        </p:tgtEl>
                                        <p:attrNameLst>
                                          <p:attrName>style.visibility</p:attrName>
                                        </p:attrNameLst>
                                      </p:cBhvr>
                                      <p:to>
                                        <p:strVal val="visible"/>
                                      </p:to>
                                    </p:set>
                                    <p:animEffect transition="in" filter="wipe(left)">
                                      <p:cBhvr>
                                        <p:cTn id="56" dur="500"/>
                                        <p:tgtEl>
                                          <p:spTgt spid="6146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1470"/>
                                        </p:tgtEl>
                                        <p:attrNameLst>
                                          <p:attrName>style.visibility</p:attrName>
                                        </p:attrNameLst>
                                      </p:cBhvr>
                                      <p:to>
                                        <p:strVal val="visible"/>
                                      </p:to>
                                    </p:set>
                                    <p:animEffect transition="in" filter="wipe(left)">
                                      <p:cBhvr>
                                        <p:cTn id="59" dur="500"/>
                                        <p:tgtEl>
                                          <p:spTgt spid="6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58" grpId="0" animBg="1"/>
      <p:bldP spid="61459" grpId="0" animBg="1"/>
      <p:bldP spid="61461" grpId="0"/>
      <p:bldP spid="61462" grpId="0" animBg="1"/>
      <p:bldP spid="61463" grpId="0" animBg="1"/>
      <p:bldP spid="61465" grpId="0"/>
      <p:bldP spid="61466" grpId="0"/>
      <p:bldP spid="61467" grpId="0" animBg="1"/>
      <p:bldP spid="61469" grpId="0"/>
      <p:bldP spid="6147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153602" name="Rectangle 2"/>
          <p:cNvSpPr>
            <a:spLocks noGrp="1"/>
          </p:cNvSpPr>
          <p:nvPr>
            <p:ph idx="1"/>
          </p:nvPr>
        </p:nvSpPr>
        <p:spPr>
          <a:xfrm>
            <a:off x="684213" y="3068638"/>
            <a:ext cx="8001000" cy="2463800"/>
          </a:xfrm>
        </p:spPr>
        <p:txBody>
          <a:bodyPr vert="horz" wrap="square" lIns="91440" tIns="45720" rIns="91440" bIns="45720" anchor="t"/>
          <a:p>
            <a:pPr eaLnBrk="1" hangingPunct="1"/>
            <a:r>
              <a:rPr lang="zh-CN" altLang="en-US" b="1" dirty="0"/>
              <a:t>则将</a:t>
            </a:r>
            <a:r>
              <a:rPr lang="en-US" altLang="zh-CN" sz="3600" b="1" dirty="0"/>
              <a:t>I</a:t>
            </a:r>
            <a:r>
              <a:rPr lang="en-US" altLang="zh-CN" sz="3600" b="1" baseline="30000" dirty="0"/>
              <a:t>(i)</a:t>
            </a:r>
            <a:r>
              <a:rPr lang="zh-CN" altLang="en-US" b="1" dirty="0"/>
              <a:t>分成两半，使得一半含有</a:t>
            </a:r>
            <a:r>
              <a:rPr lang="en-US" altLang="zh-CN" b="1" dirty="0">
                <a:solidFill>
                  <a:srgbClr val="3217BB"/>
                </a:solidFill>
              </a:rPr>
              <a:t>s</a:t>
            </a:r>
            <a:r>
              <a:rPr lang="en-US" altLang="zh-CN" b="1" baseline="-25000" dirty="0">
                <a:solidFill>
                  <a:srgbClr val="3217BB"/>
                </a:solidFill>
              </a:rPr>
              <a:t>1</a:t>
            </a:r>
            <a:r>
              <a:rPr lang="en-US" altLang="zh-CN" b="1" baseline="-25000" dirty="0"/>
              <a:t> </a:t>
            </a:r>
            <a:r>
              <a:rPr lang="en-US" altLang="zh-CN" b="1" dirty="0"/>
              <a:t>:</a:t>
            </a:r>
            <a:endParaRPr lang="en-US" altLang="zh-CN" b="1" dirty="0"/>
          </a:p>
          <a:p>
            <a:pPr eaLnBrk="1" hangingPunct="1">
              <a:buNone/>
            </a:pPr>
            <a:r>
              <a:rPr lang="en-US" altLang="zh-CN" b="1" dirty="0"/>
              <a:t>  I</a:t>
            </a:r>
            <a:r>
              <a:rPr lang="en-US" altLang="zh-CN" b="1" baseline="30000" dirty="0"/>
              <a:t>(i1)</a:t>
            </a:r>
            <a:r>
              <a:rPr lang="en-US" altLang="zh-CN" b="1" dirty="0"/>
              <a:t>={s|s</a:t>
            </a:r>
            <a:r>
              <a:rPr lang="en-US" altLang="zh-CN" b="1" dirty="0">
                <a:sym typeface="Symbol" panose="05050102010706020507" pitchFamily="18" charset="2"/>
              </a:rPr>
              <a:t>I</a:t>
            </a:r>
            <a:r>
              <a:rPr lang="en-US" altLang="zh-CN" b="1" baseline="30000" dirty="0">
                <a:sym typeface="Symbol" panose="05050102010706020507" pitchFamily="18" charset="2"/>
              </a:rPr>
              <a:t>(i)</a:t>
            </a:r>
            <a:r>
              <a:rPr lang="zh-CN" altLang="zh-CN" b="1" dirty="0">
                <a:sym typeface="Symbol" panose="05050102010706020507" pitchFamily="18" charset="2"/>
              </a:rPr>
              <a:t>且</a:t>
            </a:r>
            <a:r>
              <a:rPr lang="en-US" altLang="zh-CN" b="1" dirty="0">
                <a:sym typeface="Symbol" panose="05050102010706020507" pitchFamily="18" charset="2"/>
              </a:rPr>
              <a:t>s</a:t>
            </a:r>
            <a:r>
              <a:rPr lang="zh-CN" altLang="en-US" b="1" dirty="0">
                <a:sym typeface="Symbol" panose="05050102010706020507" pitchFamily="18" charset="2"/>
              </a:rPr>
              <a:t>经</a:t>
            </a:r>
            <a:r>
              <a:rPr lang="en-US" altLang="zh-CN" b="1" dirty="0">
                <a:sym typeface="Symbol" panose="05050102010706020507" pitchFamily="18" charset="2"/>
              </a:rPr>
              <a:t>a</a:t>
            </a:r>
            <a:r>
              <a:rPr lang="zh-CN" altLang="en-US" b="1" dirty="0">
                <a:sym typeface="Symbol" panose="05050102010706020507" pitchFamily="18" charset="2"/>
              </a:rPr>
              <a:t>弧到达</a:t>
            </a:r>
            <a:r>
              <a:rPr lang="en-US" altLang="zh-CN" b="1" dirty="0">
                <a:sym typeface="Symbol" panose="05050102010706020507" pitchFamily="18" charset="2"/>
              </a:rPr>
              <a:t>t, </a:t>
            </a:r>
            <a:endParaRPr lang="en-US" altLang="zh-CN" b="1" dirty="0">
              <a:sym typeface="Symbol" panose="05050102010706020507" pitchFamily="18" charset="2"/>
            </a:endParaRPr>
          </a:p>
          <a:p>
            <a:pPr eaLnBrk="1" hangingPunct="1">
              <a:spcBef>
                <a:spcPct val="0"/>
              </a:spcBef>
              <a:buNone/>
            </a:pPr>
            <a:r>
              <a:rPr lang="en-US" altLang="zh-CN" b="1" dirty="0">
                <a:sym typeface="Symbol" panose="05050102010706020507" pitchFamily="18" charset="2"/>
              </a:rPr>
              <a:t>         </a:t>
            </a:r>
            <a:r>
              <a:rPr lang="zh-CN" altLang="en-US" b="1" dirty="0">
                <a:sym typeface="Symbol" panose="05050102010706020507" pitchFamily="18" charset="2"/>
              </a:rPr>
              <a:t>且</a:t>
            </a:r>
            <a:r>
              <a:rPr lang="en-US" altLang="zh-CN" b="1" dirty="0">
                <a:sym typeface="Symbol" panose="05050102010706020507" pitchFamily="18" charset="2"/>
              </a:rPr>
              <a:t>t</a:t>
            </a:r>
            <a:r>
              <a:rPr lang="zh-CN" altLang="en-US" b="1" dirty="0">
                <a:sym typeface="Symbol" panose="05050102010706020507" pitchFamily="18" charset="2"/>
              </a:rPr>
              <a:t>与</a:t>
            </a:r>
            <a:r>
              <a:rPr lang="en-US" altLang="zh-CN" b="1" dirty="0">
                <a:sym typeface="Symbol" panose="05050102010706020507" pitchFamily="18" charset="2"/>
              </a:rPr>
              <a:t>t</a:t>
            </a:r>
            <a:r>
              <a:rPr lang="en-US" altLang="zh-CN" b="1" baseline="-25000" dirty="0">
                <a:sym typeface="Symbol" panose="05050102010706020507" pitchFamily="18" charset="2"/>
              </a:rPr>
              <a:t>1</a:t>
            </a:r>
            <a:r>
              <a:rPr lang="zh-CN" altLang="en-US" b="1" dirty="0"/>
              <a:t>属于现行</a:t>
            </a:r>
            <a:r>
              <a:rPr lang="zh-CN" altLang="en-US" sz="3600" b="1" dirty="0">
                <a:sym typeface="Symbol" panose="05050102010706020507" pitchFamily="18" charset="2"/>
              </a:rPr>
              <a:t></a:t>
            </a:r>
            <a:r>
              <a:rPr lang="zh-CN" altLang="en-US" b="1" dirty="0"/>
              <a:t>中的同一子集</a:t>
            </a:r>
            <a:r>
              <a:rPr lang="en-US" altLang="zh-CN" b="1" dirty="0"/>
              <a:t>}</a:t>
            </a:r>
            <a:endParaRPr lang="en-US" altLang="zh-CN" b="1" dirty="0"/>
          </a:p>
          <a:p>
            <a:pPr eaLnBrk="1" hangingPunct="1">
              <a:buNone/>
            </a:pPr>
            <a:r>
              <a:rPr lang="en-US" altLang="zh-CN" b="1" dirty="0"/>
              <a:t>  </a:t>
            </a:r>
            <a:r>
              <a:rPr lang="zh-CN" altLang="en-US" b="1" dirty="0"/>
              <a:t>另一半含有</a:t>
            </a:r>
            <a:r>
              <a:rPr lang="en-US" altLang="zh-CN" b="1" dirty="0">
                <a:solidFill>
                  <a:srgbClr val="FF3300"/>
                </a:solidFill>
              </a:rPr>
              <a:t>s</a:t>
            </a:r>
            <a:r>
              <a:rPr lang="en-US" altLang="zh-CN" b="1" baseline="-25000" dirty="0">
                <a:solidFill>
                  <a:srgbClr val="FF3300"/>
                </a:solidFill>
              </a:rPr>
              <a:t>2</a:t>
            </a:r>
            <a:r>
              <a:rPr lang="en-US" altLang="zh-CN" b="1" baseline="-25000" dirty="0"/>
              <a:t> </a:t>
            </a:r>
            <a:r>
              <a:rPr lang="en-US" altLang="zh-CN" b="1" dirty="0"/>
              <a:t>: I</a:t>
            </a:r>
            <a:r>
              <a:rPr lang="en-US" altLang="zh-CN" b="1" baseline="30000" dirty="0"/>
              <a:t>(i2)</a:t>
            </a:r>
            <a:r>
              <a:rPr lang="en-US" altLang="zh-CN" b="1" dirty="0"/>
              <a:t>=I</a:t>
            </a:r>
            <a:r>
              <a:rPr lang="en-US" altLang="zh-CN" b="1" baseline="30000" dirty="0"/>
              <a:t>(i)</a:t>
            </a:r>
            <a:r>
              <a:rPr lang="en-US" altLang="zh-CN" b="1" dirty="0"/>
              <a:t>-I</a:t>
            </a:r>
            <a:r>
              <a:rPr lang="en-US" altLang="zh-CN" b="1" baseline="30000" dirty="0"/>
              <a:t>(i1)</a:t>
            </a:r>
            <a:endParaRPr lang="en-US" altLang="zh-CN" b="1" baseline="30000" dirty="0"/>
          </a:p>
        </p:txBody>
      </p:sp>
      <p:grpSp>
        <p:nvGrpSpPr>
          <p:cNvPr id="106499" name="Group 17"/>
          <p:cNvGrpSpPr/>
          <p:nvPr/>
        </p:nvGrpSpPr>
        <p:grpSpPr>
          <a:xfrm>
            <a:off x="1909763" y="836613"/>
            <a:ext cx="4422775" cy="1687512"/>
            <a:chOff x="1203" y="527"/>
            <a:chExt cx="2786" cy="1063"/>
          </a:xfrm>
        </p:grpSpPr>
        <p:sp>
          <p:nvSpPr>
            <p:cNvPr id="106500" name="Oval 3"/>
            <p:cNvSpPr/>
            <p:nvPr/>
          </p:nvSpPr>
          <p:spPr>
            <a:xfrm>
              <a:off x="1203" y="639"/>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s</a:t>
              </a:r>
              <a:r>
                <a:rPr lang="en-US" altLang="zh-CN" sz="3200" b="1" u="none" baseline="-25000" dirty="0">
                  <a:solidFill>
                    <a:srgbClr val="3217BB"/>
                  </a:solidFill>
                  <a:latin typeface="Verdana" panose="020B0604030504040204" pitchFamily="34" charset="0"/>
                </a:rPr>
                <a:t>1</a:t>
              </a:r>
              <a:endParaRPr lang="en-US" altLang="zh-CN" sz="3200" b="1" u="none" baseline="-25000" dirty="0">
                <a:solidFill>
                  <a:srgbClr val="3217BB"/>
                </a:solidFill>
                <a:latin typeface="Verdana" panose="020B0604030504040204" pitchFamily="34" charset="0"/>
              </a:endParaRPr>
            </a:p>
          </p:txBody>
        </p:sp>
        <p:sp>
          <p:nvSpPr>
            <p:cNvPr id="106501" name="Oval 4"/>
            <p:cNvSpPr/>
            <p:nvPr/>
          </p:nvSpPr>
          <p:spPr>
            <a:xfrm>
              <a:off x="2403" y="639"/>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t</a:t>
              </a:r>
              <a:r>
                <a:rPr lang="en-US" altLang="zh-CN" sz="3200" b="1" u="none" baseline="-25000" dirty="0">
                  <a:solidFill>
                    <a:srgbClr val="3217BB"/>
                  </a:solidFill>
                  <a:latin typeface="Verdana" panose="020B0604030504040204" pitchFamily="34" charset="0"/>
                </a:rPr>
                <a:t>1</a:t>
              </a:r>
              <a:endParaRPr lang="en-US" altLang="zh-CN" sz="3200" b="1" u="none" baseline="-25000" dirty="0">
                <a:solidFill>
                  <a:srgbClr val="3217BB"/>
                </a:solidFill>
                <a:latin typeface="Verdana" panose="020B0604030504040204" pitchFamily="34" charset="0"/>
              </a:endParaRPr>
            </a:p>
          </p:txBody>
        </p:sp>
        <p:sp>
          <p:nvSpPr>
            <p:cNvPr id="106502" name="Line 5"/>
            <p:cNvSpPr/>
            <p:nvPr/>
          </p:nvSpPr>
          <p:spPr>
            <a:xfrm>
              <a:off x="1586" y="831"/>
              <a:ext cx="817" cy="0"/>
            </a:xfrm>
            <a:prstGeom prst="line">
              <a:avLst/>
            </a:prstGeom>
            <a:ln w="19050" cap="flat" cmpd="sng">
              <a:solidFill>
                <a:schemeClr val="tx1"/>
              </a:solidFill>
              <a:prstDash val="solid"/>
              <a:round/>
              <a:headEnd type="none" w="med" len="med"/>
              <a:tailEnd type="stealth" w="lg" len="lg"/>
            </a:ln>
          </p:spPr>
        </p:sp>
        <p:sp>
          <p:nvSpPr>
            <p:cNvPr id="106503" name="Rectangle 6"/>
            <p:cNvSpPr/>
            <p:nvPr/>
          </p:nvSpPr>
          <p:spPr>
            <a:xfrm>
              <a:off x="1723" y="549"/>
              <a:ext cx="528" cy="336"/>
            </a:xfrm>
            <a:prstGeom prst="rect">
              <a:avLst/>
            </a:prstGeom>
            <a:noFill/>
            <a:ln w="19050">
              <a:noFill/>
            </a:ln>
          </p:spPr>
          <p:txBody>
            <a:bodyPr wrap="none" anchor="ctr"/>
            <a:p>
              <a:pPr algn="ctr"/>
              <a:r>
                <a:rPr lang="en-US" altLang="zh-CN" sz="2800" b="1" u="none" dirty="0">
                  <a:latin typeface="Verdana" panose="020B0604030504040204" pitchFamily="34" charset="0"/>
                  <a:sym typeface="Symbol" panose="05050102010706020507" pitchFamily="18" charset="2"/>
                </a:rPr>
                <a:t>a</a:t>
              </a:r>
              <a:endParaRPr lang="en-US" altLang="zh-CN" sz="2800" b="1" u="none" dirty="0">
                <a:latin typeface="Verdana" panose="020B0604030504040204" pitchFamily="34" charset="0"/>
                <a:sym typeface="Symbol" panose="05050102010706020507" pitchFamily="18" charset="2"/>
              </a:endParaRPr>
            </a:p>
          </p:txBody>
        </p:sp>
        <p:sp>
          <p:nvSpPr>
            <p:cNvPr id="106504" name="Oval 7"/>
            <p:cNvSpPr/>
            <p:nvPr/>
          </p:nvSpPr>
          <p:spPr>
            <a:xfrm>
              <a:off x="1208" y="1254"/>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FF3300"/>
                  </a:solidFill>
                  <a:latin typeface="Verdana" panose="020B0604030504040204" pitchFamily="34" charset="0"/>
                </a:rPr>
                <a:t>s</a:t>
              </a:r>
              <a:r>
                <a:rPr lang="en-US" altLang="zh-CN" sz="3200" b="1" u="none" baseline="-25000" dirty="0">
                  <a:solidFill>
                    <a:srgbClr val="FF3300"/>
                  </a:solidFill>
                  <a:latin typeface="Verdana" panose="020B0604030504040204" pitchFamily="34" charset="0"/>
                </a:rPr>
                <a:t>2</a:t>
              </a:r>
              <a:endParaRPr lang="en-US" altLang="zh-CN" sz="3200" b="1" u="none" baseline="-25000" dirty="0">
                <a:solidFill>
                  <a:srgbClr val="FF3300"/>
                </a:solidFill>
                <a:latin typeface="Verdana" panose="020B0604030504040204" pitchFamily="34" charset="0"/>
              </a:endParaRPr>
            </a:p>
          </p:txBody>
        </p:sp>
        <p:sp>
          <p:nvSpPr>
            <p:cNvPr id="106505" name="Oval 8"/>
            <p:cNvSpPr/>
            <p:nvPr/>
          </p:nvSpPr>
          <p:spPr>
            <a:xfrm>
              <a:off x="2408" y="1254"/>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FF3300"/>
                  </a:solidFill>
                  <a:latin typeface="Verdana" panose="020B0604030504040204" pitchFamily="34" charset="0"/>
                </a:rPr>
                <a:t>t</a:t>
              </a:r>
              <a:r>
                <a:rPr lang="en-US" altLang="zh-CN" sz="3200" b="1" u="none" baseline="-25000" dirty="0">
                  <a:solidFill>
                    <a:srgbClr val="FF3300"/>
                  </a:solidFill>
                  <a:latin typeface="Verdana" panose="020B0604030504040204" pitchFamily="34" charset="0"/>
                </a:rPr>
                <a:t>2</a:t>
              </a:r>
              <a:endParaRPr lang="en-US" altLang="zh-CN" sz="3200" b="1" u="none" baseline="-25000" dirty="0">
                <a:solidFill>
                  <a:srgbClr val="FF3300"/>
                </a:solidFill>
                <a:latin typeface="Verdana" panose="020B0604030504040204" pitchFamily="34" charset="0"/>
              </a:endParaRPr>
            </a:p>
          </p:txBody>
        </p:sp>
        <p:sp>
          <p:nvSpPr>
            <p:cNvPr id="106506" name="Line 9"/>
            <p:cNvSpPr/>
            <p:nvPr/>
          </p:nvSpPr>
          <p:spPr>
            <a:xfrm>
              <a:off x="1591" y="1446"/>
              <a:ext cx="817" cy="0"/>
            </a:xfrm>
            <a:prstGeom prst="line">
              <a:avLst/>
            </a:prstGeom>
            <a:ln w="19050" cap="flat" cmpd="sng">
              <a:solidFill>
                <a:schemeClr val="tx1"/>
              </a:solidFill>
              <a:prstDash val="solid"/>
              <a:round/>
              <a:headEnd type="none" w="med" len="med"/>
              <a:tailEnd type="stealth" w="lg" len="lg"/>
            </a:ln>
          </p:spPr>
        </p:sp>
        <p:sp>
          <p:nvSpPr>
            <p:cNvPr id="106507" name="Rectangle 10"/>
            <p:cNvSpPr/>
            <p:nvPr/>
          </p:nvSpPr>
          <p:spPr>
            <a:xfrm>
              <a:off x="1728" y="1164"/>
              <a:ext cx="528" cy="336"/>
            </a:xfrm>
            <a:prstGeom prst="rect">
              <a:avLst/>
            </a:prstGeom>
            <a:noFill/>
            <a:ln w="19050">
              <a:noFill/>
            </a:ln>
          </p:spPr>
          <p:txBody>
            <a:bodyPr wrap="none" anchor="ctr"/>
            <a:p>
              <a:pPr algn="ctr"/>
              <a:r>
                <a:rPr lang="en-US" altLang="zh-CN" sz="2800" b="1" u="none" dirty="0">
                  <a:latin typeface="Verdana" panose="020B0604030504040204" pitchFamily="34" charset="0"/>
                  <a:sym typeface="Symbol" panose="05050102010706020507" pitchFamily="18" charset="2"/>
                </a:rPr>
                <a:t>a</a:t>
              </a:r>
              <a:endParaRPr lang="en-US" altLang="zh-CN" sz="2800" b="1" u="none" dirty="0">
                <a:latin typeface="Verdana" panose="020B0604030504040204" pitchFamily="34" charset="0"/>
                <a:sym typeface="Symbol" panose="05050102010706020507" pitchFamily="18" charset="2"/>
              </a:endParaRPr>
            </a:p>
          </p:txBody>
        </p:sp>
        <p:sp>
          <p:nvSpPr>
            <p:cNvPr id="106508" name="Rectangle 11"/>
            <p:cNvSpPr/>
            <p:nvPr/>
          </p:nvSpPr>
          <p:spPr>
            <a:xfrm>
              <a:off x="2789" y="527"/>
              <a:ext cx="528" cy="336"/>
            </a:xfrm>
            <a:prstGeom prst="rect">
              <a:avLst/>
            </a:prstGeom>
            <a:noFill/>
            <a:ln w="19050">
              <a:noFill/>
            </a:ln>
          </p:spPr>
          <p:txBody>
            <a:bodyPr wrap="none" anchor="ctr"/>
            <a:p>
              <a:pPr algn="ctr"/>
              <a:r>
                <a:rPr lang="en-US" altLang="zh-CN" sz="3200" b="1" u="none" dirty="0">
                  <a:latin typeface="Verdana" panose="020B0604030504040204" pitchFamily="34" charset="0"/>
                  <a:sym typeface="Symbol" panose="05050102010706020507" pitchFamily="18" charset="2"/>
                </a:rPr>
                <a:t></a:t>
              </a:r>
              <a:endParaRPr lang="en-US" altLang="zh-CN" sz="3200" b="1" u="none" dirty="0">
                <a:latin typeface="Verdana" panose="020B0604030504040204" pitchFamily="34" charset="0"/>
                <a:sym typeface="Symbol" panose="05050102010706020507" pitchFamily="18" charset="2"/>
              </a:endParaRPr>
            </a:p>
          </p:txBody>
        </p:sp>
        <p:sp>
          <p:nvSpPr>
            <p:cNvPr id="106509" name="Oval 12"/>
            <p:cNvSpPr/>
            <p:nvPr/>
          </p:nvSpPr>
          <p:spPr>
            <a:xfrm>
              <a:off x="3606" y="618"/>
              <a:ext cx="383" cy="336"/>
            </a:xfrm>
            <a:prstGeom prst="ellipse">
              <a:avLst/>
            </a:prstGeom>
            <a:noFill/>
            <a:ln w="19050" cap="flat" cmpd="sng">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i</a:t>
              </a:r>
              <a:endParaRPr lang="en-US" altLang="zh-CN" sz="3200" b="1" u="none" baseline="-25000" dirty="0">
                <a:solidFill>
                  <a:srgbClr val="3217BB"/>
                </a:solidFill>
                <a:latin typeface="Verdana" panose="020B0604030504040204" pitchFamily="34" charset="0"/>
              </a:endParaRPr>
            </a:p>
          </p:txBody>
        </p:sp>
        <p:sp>
          <p:nvSpPr>
            <p:cNvPr id="106510" name="Line 13"/>
            <p:cNvSpPr/>
            <p:nvPr/>
          </p:nvSpPr>
          <p:spPr>
            <a:xfrm>
              <a:off x="2789" y="810"/>
              <a:ext cx="817" cy="0"/>
            </a:xfrm>
            <a:prstGeom prst="line">
              <a:avLst/>
            </a:prstGeom>
            <a:ln w="19050" cap="flat" cmpd="sng">
              <a:solidFill>
                <a:schemeClr val="tx1"/>
              </a:solidFill>
              <a:prstDash val="solid"/>
              <a:round/>
              <a:headEnd type="none" w="med" len="med"/>
              <a:tailEnd type="stealth" w="lg" len="lg"/>
            </a:ln>
          </p:spPr>
        </p:sp>
        <p:sp>
          <p:nvSpPr>
            <p:cNvPr id="106511" name="Rectangle 14"/>
            <p:cNvSpPr/>
            <p:nvPr/>
          </p:nvSpPr>
          <p:spPr>
            <a:xfrm>
              <a:off x="2789" y="1163"/>
              <a:ext cx="528" cy="336"/>
            </a:xfrm>
            <a:prstGeom prst="rect">
              <a:avLst/>
            </a:prstGeom>
            <a:noFill/>
            <a:ln w="19050">
              <a:noFill/>
            </a:ln>
          </p:spPr>
          <p:txBody>
            <a:bodyPr wrap="none" anchor="ctr"/>
            <a:p>
              <a:pPr algn="ctr"/>
              <a:r>
                <a:rPr lang="en-US" altLang="zh-CN" sz="3200" b="1" u="none" dirty="0">
                  <a:latin typeface="Verdana" panose="020B0604030504040204" pitchFamily="34" charset="0"/>
                  <a:sym typeface="Symbol" panose="05050102010706020507" pitchFamily="18" charset="2"/>
                </a:rPr>
                <a:t></a:t>
              </a:r>
              <a:endParaRPr lang="en-US" altLang="zh-CN" sz="3200" b="1" u="none" dirty="0">
                <a:latin typeface="Verdana" panose="020B0604030504040204" pitchFamily="34" charset="0"/>
                <a:sym typeface="Symbol" panose="05050102010706020507" pitchFamily="18" charset="2"/>
              </a:endParaRPr>
            </a:p>
          </p:txBody>
        </p:sp>
        <p:sp>
          <p:nvSpPr>
            <p:cNvPr id="106512" name="Oval 15"/>
            <p:cNvSpPr/>
            <p:nvPr/>
          </p:nvSpPr>
          <p:spPr>
            <a:xfrm>
              <a:off x="3606" y="1254"/>
              <a:ext cx="383" cy="336"/>
            </a:xfrm>
            <a:prstGeom prst="ellipse">
              <a:avLst/>
            </a:prstGeom>
            <a:noFill/>
            <a:ln w="50800" cap="flat" cmpd="dbl">
              <a:solidFill>
                <a:schemeClr val="tx1"/>
              </a:solidFill>
              <a:prstDash val="solid"/>
              <a:round/>
              <a:headEnd type="none" w="med" len="med"/>
              <a:tailEnd type="none" w="med" len="med"/>
            </a:ln>
          </p:spPr>
          <p:txBody>
            <a:bodyPr wrap="none" anchor="ctr"/>
            <a:p>
              <a:pPr algn="ctr"/>
              <a:r>
                <a:rPr lang="en-US" altLang="zh-CN" sz="3200" b="1" u="none" dirty="0">
                  <a:solidFill>
                    <a:srgbClr val="3217BB"/>
                  </a:solidFill>
                  <a:latin typeface="Verdana" panose="020B0604030504040204" pitchFamily="34" charset="0"/>
                </a:rPr>
                <a:t>j</a:t>
              </a:r>
              <a:endParaRPr lang="en-US" altLang="zh-CN" sz="3200" b="1" u="none" baseline="-25000" dirty="0">
                <a:solidFill>
                  <a:srgbClr val="3217BB"/>
                </a:solidFill>
                <a:latin typeface="Verdana" panose="020B0604030504040204" pitchFamily="34" charset="0"/>
              </a:endParaRPr>
            </a:p>
          </p:txBody>
        </p:sp>
        <p:sp>
          <p:nvSpPr>
            <p:cNvPr id="106513" name="Line 16"/>
            <p:cNvSpPr/>
            <p:nvPr/>
          </p:nvSpPr>
          <p:spPr>
            <a:xfrm>
              <a:off x="2789" y="1446"/>
              <a:ext cx="817" cy="0"/>
            </a:xfrm>
            <a:prstGeom prst="line">
              <a:avLst/>
            </a:prstGeom>
            <a:ln w="19050" cap="flat" cmpd="sng">
              <a:solidFill>
                <a:schemeClr val="tx1"/>
              </a:solidFill>
              <a:prstDash val="solid"/>
              <a:round/>
              <a:headEnd type="none" w="med" len="med"/>
              <a:tailEnd type="stealth" w="lg" len="lg"/>
            </a:ln>
          </p:spPr>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2">
                                            <p:txEl>
                                              <p:charRg st="0" end="22"/>
                                            </p:txEl>
                                          </p:spTgt>
                                        </p:tgtEl>
                                        <p:attrNameLst>
                                          <p:attrName>style.visibility</p:attrName>
                                        </p:attrNameLst>
                                      </p:cBhvr>
                                      <p:to>
                                        <p:strVal val="visible"/>
                                      </p:to>
                                    </p:set>
                                    <p:animEffect transition="in" filter="wipe(up)">
                                      <p:cBhvr>
                                        <p:cTn id="7" dur="5000"/>
                                        <p:tgtEl>
                                          <p:spTgt spid="153602">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02">
                                            <p:txEl>
                                              <p:charRg st="22" end="50"/>
                                            </p:txEl>
                                          </p:spTgt>
                                        </p:tgtEl>
                                        <p:attrNameLst>
                                          <p:attrName>style.visibility</p:attrName>
                                        </p:attrNameLst>
                                      </p:cBhvr>
                                      <p:to>
                                        <p:strVal val="visible"/>
                                      </p:to>
                                    </p:set>
                                    <p:animEffect transition="in" filter="wipe(up)">
                                      <p:cBhvr>
                                        <p:cTn id="12" dur="500"/>
                                        <p:tgtEl>
                                          <p:spTgt spid="153602">
                                            <p:txEl>
                                              <p:charRg st="22"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602">
                                            <p:txEl>
                                              <p:charRg st="50" end="77"/>
                                            </p:txEl>
                                          </p:spTgt>
                                        </p:tgtEl>
                                        <p:attrNameLst>
                                          <p:attrName>style.visibility</p:attrName>
                                        </p:attrNameLst>
                                      </p:cBhvr>
                                      <p:to>
                                        <p:strVal val="visible"/>
                                      </p:to>
                                    </p:set>
                                    <p:animEffect transition="in" filter="wipe(up)">
                                      <p:cBhvr>
                                        <p:cTn id="17" dur="500"/>
                                        <p:tgtEl>
                                          <p:spTgt spid="153602">
                                            <p:txEl>
                                              <p:charRg st="50"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602">
                                            <p:txEl>
                                              <p:charRg st="77" end="106"/>
                                            </p:txEl>
                                          </p:spTgt>
                                        </p:tgtEl>
                                        <p:attrNameLst>
                                          <p:attrName>style.visibility</p:attrName>
                                        </p:attrNameLst>
                                      </p:cBhvr>
                                      <p:to>
                                        <p:strVal val="visible"/>
                                      </p:to>
                                    </p:set>
                                    <p:animEffect transition="in" filter="wipe(up)">
                                      <p:cBhvr>
                                        <p:cTn id="22" dur="500"/>
                                        <p:tgtEl>
                                          <p:spTgt spid="153602">
                                            <p:txEl>
                                              <p:charRg st="77"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sp>
        <p:nvSpPr>
          <p:cNvPr id="62467" name="Rectangle 3"/>
          <p:cNvSpPr>
            <a:spLocks noGrp="1"/>
          </p:cNvSpPr>
          <p:nvPr>
            <p:ph idx="1"/>
          </p:nvPr>
        </p:nvSpPr>
        <p:spPr>
          <a:xfrm>
            <a:off x="381000" y="381000"/>
            <a:ext cx="8382000" cy="5715000"/>
          </a:xfrm>
        </p:spPr>
        <p:txBody>
          <a:bodyPr vert="horz" wrap="square" lIns="91440" tIns="45720" rIns="91440" bIns="45720" anchor="t"/>
          <a:p>
            <a:pPr eaLnBrk="1" hangingPunct="1">
              <a:lnSpc>
                <a:spcPct val="90000"/>
              </a:lnSpc>
              <a:spcBef>
                <a:spcPct val="50000"/>
              </a:spcBef>
            </a:pPr>
            <a:r>
              <a:rPr lang="zh-CN" altLang="en-US" b="1" dirty="0"/>
              <a:t>一般地，对某个</a:t>
            </a:r>
            <a:r>
              <a:rPr lang="en-US" altLang="zh-CN" b="1" dirty="0"/>
              <a:t>a</a:t>
            </a:r>
            <a:r>
              <a:rPr lang="zh-CN" altLang="en-US" b="1" dirty="0"/>
              <a:t>和</a:t>
            </a:r>
            <a:r>
              <a:rPr lang="en-US" altLang="zh-CN" b="1" dirty="0"/>
              <a:t>I</a:t>
            </a:r>
            <a:r>
              <a:rPr lang="en-US" altLang="zh-CN" b="1" baseline="30000" dirty="0"/>
              <a:t>(i)</a:t>
            </a:r>
            <a:r>
              <a:rPr lang="zh-CN" altLang="en-US" b="1" dirty="0"/>
              <a:t>，若</a:t>
            </a:r>
            <a:r>
              <a:rPr lang="en-US" altLang="zh-CN" sz="3600" b="1" dirty="0"/>
              <a:t>I</a:t>
            </a:r>
            <a:r>
              <a:rPr lang="en-US" altLang="zh-CN" sz="3600" b="1" baseline="-25000" dirty="0"/>
              <a:t>a</a:t>
            </a:r>
            <a:r>
              <a:rPr lang="en-US" altLang="zh-CN" sz="3600" b="1" baseline="30000" dirty="0"/>
              <a:t>(i)</a:t>
            </a:r>
            <a:r>
              <a:rPr lang="en-US" altLang="zh-CN" sz="3600" b="1" baseline="-25000" dirty="0"/>
              <a:t> </a:t>
            </a:r>
            <a:r>
              <a:rPr lang="zh-CN" altLang="en-US" b="1" dirty="0"/>
              <a:t>落入现行</a:t>
            </a:r>
            <a:r>
              <a:rPr lang="zh-CN" altLang="en-US" sz="3600" b="1" dirty="0">
                <a:sym typeface="Symbol" panose="05050102010706020507" pitchFamily="18" charset="2"/>
              </a:rPr>
              <a:t></a:t>
            </a:r>
            <a:r>
              <a:rPr lang="zh-CN" altLang="en-US" b="1" dirty="0"/>
              <a:t>中 </a:t>
            </a:r>
            <a:r>
              <a:rPr lang="en-US" altLang="zh-CN" b="1" dirty="0"/>
              <a:t>N</a:t>
            </a:r>
            <a:r>
              <a:rPr lang="zh-CN" altLang="en-US" b="1" dirty="0"/>
              <a:t>个不同子集，则应把</a:t>
            </a:r>
            <a:r>
              <a:rPr lang="en-US" altLang="zh-CN" sz="3600" b="1" dirty="0"/>
              <a:t>I</a:t>
            </a:r>
            <a:r>
              <a:rPr lang="en-US" altLang="zh-CN" sz="3600" b="1" baseline="30000" dirty="0"/>
              <a:t>(i)</a:t>
            </a:r>
            <a:r>
              <a:rPr lang="zh-CN" altLang="en-US" b="1" dirty="0"/>
              <a:t>划分成</a:t>
            </a:r>
            <a:r>
              <a:rPr lang="en-US" altLang="zh-CN" b="1" dirty="0"/>
              <a:t>N</a:t>
            </a:r>
            <a:r>
              <a:rPr lang="zh-CN" altLang="en-US" b="1" dirty="0"/>
              <a:t>个不相交的组，使得每个组</a:t>
            </a:r>
            <a:r>
              <a:rPr lang="en-US" altLang="zh-CN" b="1" dirty="0"/>
              <a:t>J</a:t>
            </a:r>
            <a:r>
              <a:rPr lang="zh-CN" altLang="en-US" b="1" dirty="0"/>
              <a:t>的</a:t>
            </a:r>
            <a:r>
              <a:rPr lang="en-US" altLang="zh-CN" b="1" dirty="0"/>
              <a:t>J</a:t>
            </a:r>
            <a:r>
              <a:rPr lang="en-US" altLang="zh-CN" b="1" baseline="-25000" dirty="0"/>
              <a:t>a</a:t>
            </a:r>
            <a:r>
              <a:rPr lang="zh-CN" altLang="en-US" b="1" dirty="0"/>
              <a:t>都落入的</a:t>
            </a:r>
            <a:r>
              <a:rPr lang="zh-CN" altLang="en-US" sz="3600" b="1" dirty="0">
                <a:sym typeface="Symbol" panose="05050102010706020507" pitchFamily="18" charset="2"/>
              </a:rPr>
              <a:t></a:t>
            </a:r>
            <a:r>
              <a:rPr lang="zh-CN" altLang="en-US" b="1" dirty="0"/>
              <a:t>同一子集。这样构成新的划分。</a:t>
            </a:r>
            <a:endParaRPr lang="zh-CN" altLang="en-US" b="1" dirty="0"/>
          </a:p>
          <a:p>
            <a:pPr eaLnBrk="1" hangingPunct="1">
              <a:lnSpc>
                <a:spcPct val="90000"/>
              </a:lnSpc>
              <a:spcBef>
                <a:spcPct val="40000"/>
              </a:spcBef>
            </a:pPr>
            <a:r>
              <a:rPr lang="zh-CN" altLang="en-US" b="1" dirty="0"/>
              <a:t>重复上述过程，直到</a:t>
            </a:r>
            <a:r>
              <a:rPr lang="zh-CN" altLang="en-US" sz="3600" b="1" dirty="0">
                <a:sym typeface="Symbol" panose="05050102010706020507" pitchFamily="18" charset="2"/>
              </a:rPr>
              <a:t></a:t>
            </a:r>
            <a:r>
              <a:rPr lang="zh-CN" altLang="en-US" b="1" dirty="0"/>
              <a:t>所含子集数不再增长。</a:t>
            </a:r>
            <a:endParaRPr lang="zh-CN" altLang="en-US" b="1" dirty="0"/>
          </a:p>
          <a:p>
            <a:pPr eaLnBrk="1" hangingPunct="1">
              <a:lnSpc>
                <a:spcPct val="90000"/>
              </a:lnSpc>
              <a:spcBef>
                <a:spcPct val="40000"/>
              </a:spcBef>
            </a:pPr>
            <a:r>
              <a:rPr lang="zh-CN" altLang="en-US" b="1" dirty="0"/>
              <a:t>对于上述最后划分</a:t>
            </a:r>
            <a:r>
              <a:rPr lang="zh-CN" altLang="en-US" sz="3600" b="1" dirty="0">
                <a:sym typeface="Symbol" panose="05050102010706020507" pitchFamily="18" charset="2"/>
              </a:rPr>
              <a:t></a:t>
            </a:r>
            <a:r>
              <a:rPr lang="zh-CN" altLang="en-US" b="1" dirty="0"/>
              <a:t>中的每个子集，我们选取每个子集</a:t>
            </a:r>
            <a:r>
              <a:rPr lang="en-US" altLang="zh-CN" b="1" dirty="0"/>
              <a:t>I</a:t>
            </a:r>
            <a:r>
              <a:rPr lang="zh-CN" altLang="en-US" b="1" dirty="0"/>
              <a:t>中的一个状态代表其他状态，则可得到化简后的</a:t>
            </a:r>
            <a:r>
              <a:rPr lang="en-US" altLang="zh-CN" b="1" dirty="0"/>
              <a:t>DFA M’</a:t>
            </a:r>
            <a:r>
              <a:rPr lang="zh-CN" altLang="en-US" b="1" dirty="0"/>
              <a:t>。</a:t>
            </a:r>
            <a:endParaRPr lang="zh-CN" altLang="en-US" b="1" dirty="0"/>
          </a:p>
          <a:p>
            <a:pPr eaLnBrk="1" hangingPunct="1">
              <a:lnSpc>
                <a:spcPct val="90000"/>
              </a:lnSpc>
              <a:spcBef>
                <a:spcPct val="40000"/>
              </a:spcBef>
            </a:pPr>
            <a:r>
              <a:rPr lang="zh-CN" altLang="en-US" b="1" dirty="0"/>
              <a:t>若</a:t>
            </a:r>
            <a:r>
              <a:rPr lang="en-US" altLang="zh-CN" b="1" dirty="0"/>
              <a:t>I</a:t>
            </a:r>
            <a:r>
              <a:rPr lang="zh-CN" altLang="en-US" b="1" dirty="0"/>
              <a:t>含有原来的初态，则其代表为新的初态，若</a:t>
            </a:r>
            <a:r>
              <a:rPr lang="en-US" altLang="zh-CN" b="1" dirty="0"/>
              <a:t>I</a:t>
            </a:r>
            <a:r>
              <a:rPr lang="zh-CN" altLang="en-US" b="1" dirty="0"/>
              <a:t>含有原来的终态，则其代表为新的终态</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charRg st="0" end="82"/>
                                            </p:txEl>
                                          </p:spTgt>
                                        </p:tgtEl>
                                        <p:attrNameLst>
                                          <p:attrName>style.visibility</p:attrName>
                                        </p:attrNameLst>
                                      </p:cBhvr>
                                      <p:to>
                                        <p:strVal val="visible"/>
                                      </p:to>
                                    </p:set>
                                    <p:animEffect transition="in" filter="wipe(up)">
                                      <p:cBhvr>
                                        <p:cTn id="7" dur="500"/>
                                        <p:tgtEl>
                                          <p:spTgt spid="62467">
                                            <p:txEl>
                                              <p:charRg st="0" end="8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charRg st="82" end="103"/>
                                            </p:txEl>
                                          </p:spTgt>
                                        </p:tgtEl>
                                        <p:attrNameLst>
                                          <p:attrName>style.visibility</p:attrName>
                                        </p:attrNameLst>
                                      </p:cBhvr>
                                      <p:to>
                                        <p:strVal val="visible"/>
                                      </p:to>
                                    </p:set>
                                    <p:animEffect transition="in" filter="wipe(up)">
                                      <p:cBhvr>
                                        <p:cTn id="12" dur="500"/>
                                        <p:tgtEl>
                                          <p:spTgt spid="62467">
                                            <p:txEl>
                                              <p:charRg st="82"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charRg st="103" end="157"/>
                                            </p:txEl>
                                          </p:spTgt>
                                        </p:tgtEl>
                                        <p:attrNameLst>
                                          <p:attrName>style.visibility</p:attrName>
                                        </p:attrNameLst>
                                      </p:cBhvr>
                                      <p:to>
                                        <p:strVal val="visible"/>
                                      </p:to>
                                    </p:set>
                                    <p:animEffect transition="in" filter="wipe(up)">
                                      <p:cBhvr>
                                        <p:cTn id="17" dur="500"/>
                                        <p:tgtEl>
                                          <p:spTgt spid="62467">
                                            <p:txEl>
                                              <p:charRg st="103" end="1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467">
                                            <p:txEl>
                                              <p:charRg st="157" end="198"/>
                                            </p:txEl>
                                          </p:spTgt>
                                        </p:tgtEl>
                                        <p:attrNameLst>
                                          <p:attrName>style.visibility</p:attrName>
                                        </p:attrNameLst>
                                      </p:cBhvr>
                                      <p:to>
                                        <p:strVal val="visible"/>
                                      </p:to>
                                    </p:set>
                                    <p:animEffect transition="in" filter="wipe(up)">
                                      <p:cBhvr>
                                        <p:cTn id="22" dur="500"/>
                                        <p:tgtEl>
                                          <p:spTgt spid="62467">
                                            <p:txEl>
                                              <p:charRg st="157"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8"/>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u="none" dirty="0">
                <a:solidFill>
                  <a:schemeClr val="tx1"/>
                </a:solidFill>
                <a:latin typeface="Verdana" panose="020B0604030504040204" pitchFamily="34" charset="0"/>
                <a:ea typeface="宋体" panose="02010600030101010101" pitchFamily="2" charset="-122"/>
              </a:rPr>
            </a:fld>
            <a:endParaRPr lang="zh-CN" altLang="en-US" sz="1200" u="none" dirty="0">
              <a:solidFill>
                <a:schemeClr val="tx1"/>
              </a:solidFill>
              <a:latin typeface="Verdana" panose="020B0604030504040204" pitchFamily="34" charset="0"/>
              <a:ea typeface="宋体" panose="02010600030101010101" pitchFamily="2" charset="-122"/>
            </a:endParaRPr>
          </a:p>
        </p:txBody>
      </p:sp>
      <p:grpSp>
        <p:nvGrpSpPr>
          <p:cNvPr id="2" name="Group 2"/>
          <p:cNvGrpSpPr/>
          <p:nvPr/>
        </p:nvGrpSpPr>
        <p:grpSpPr>
          <a:xfrm>
            <a:off x="900113" y="0"/>
            <a:ext cx="5867400" cy="2743200"/>
            <a:chOff x="816" y="2208"/>
            <a:chExt cx="3696" cy="1880"/>
          </a:xfrm>
        </p:grpSpPr>
        <p:sp>
          <p:nvSpPr>
            <p:cNvPr id="108547" name="Oval 3"/>
            <p:cNvSpPr/>
            <p:nvPr/>
          </p:nvSpPr>
          <p:spPr>
            <a:xfrm>
              <a:off x="816" y="3024"/>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0</a:t>
              </a:r>
              <a:endParaRPr lang="en-US" altLang="zh-CN" sz="2400" u="none" dirty="0">
                <a:solidFill>
                  <a:schemeClr val="tx1"/>
                </a:solidFill>
                <a:latin typeface="Times New Roman" panose="02020603050405020304" pitchFamily="18" charset="0"/>
              </a:endParaRPr>
            </a:p>
          </p:txBody>
        </p:sp>
        <p:sp>
          <p:nvSpPr>
            <p:cNvPr id="108548" name="Oval 4"/>
            <p:cNvSpPr/>
            <p:nvPr/>
          </p:nvSpPr>
          <p:spPr>
            <a:xfrm>
              <a:off x="1680" y="2592"/>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1</a:t>
              </a:r>
              <a:endParaRPr lang="en-US" altLang="zh-CN" sz="2400" u="none" dirty="0">
                <a:solidFill>
                  <a:schemeClr val="tx1"/>
                </a:solidFill>
                <a:latin typeface="Times New Roman" panose="02020603050405020304" pitchFamily="18" charset="0"/>
              </a:endParaRPr>
            </a:p>
          </p:txBody>
        </p:sp>
        <p:sp>
          <p:nvSpPr>
            <p:cNvPr id="108549" name="Oval 5"/>
            <p:cNvSpPr/>
            <p:nvPr/>
          </p:nvSpPr>
          <p:spPr>
            <a:xfrm>
              <a:off x="1680" y="3408"/>
              <a:ext cx="384" cy="384"/>
            </a:xfrm>
            <a:prstGeom prst="ellipse">
              <a:avLst/>
            </a:prstGeom>
            <a:noFill/>
            <a:ln w="28575" cap="sq" cmpd="sng">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2</a:t>
              </a:r>
              <a:endParaRPr lang="en-US" altLang="zh-CN" sz="2400" u="none" dirty="0">
                <a:solidFill>
                  <a:schemeClr val="tx1"/>
                </a:solidFill>
                <a:latin typeface="Times New Roman" panose="02020603050405020304" pitchFamily="18" charset="0"/>
              </a:endParaRPr>
            </a:p>
          </p:txBody>
        </p:sp>
        <p:sp>
          <p:nvSpPr>
            <p:cNvPr id="108550" name="Oval 6"/>
            <p:cNvSpPr/>
            <p:nvPr/>
          </p:nvSpPr>
          <p:spPr>
            <a:xfrm>
              <a:off x="2880"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3</a:t>
              </a:r>
              <a:endParaRPr lang="en-US" altLang="zh-CN" sz="2400" u="none" dirty="0">
                <a:solidFill>
                  <a:schemeClr val="tx1"/>
                </a:solidFill>
                <a:latin typeface="Times New Roman" panose="02020603050405020304" pitchFamily="18" charset="0"/>
              </a:endParaRPr>
            </a:p>
          </p:txBody>
        </p:sp>
        <p:sp>
          <p:nvSpPr>
            <p:cNvPr id="108551" name="Oval 7"/>
            <p:cNvSpPr/>
            <p:nvPr/>
          </p:nvSpPr>
          <p:spPr>
            <a:xfrm>
              <a:off x="2880"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5</a:t>
              </a:r>
              <a:endParaRPr lang="en-US" altLang="zh-CN" sz="2400" u="none" dirty="0">
                <a:solidFill>
                  <a:schemeClr val="tx1"/>
                </a:solidFill>
                <a:latin typeface="Times New Roman" panose="02020603050405020304" pitchFamily="18" charset="0"/>
              </a:endParaRPr>
            </a:p>
          </p:txBody>
        </p:sp>
        <p:sp>
          <p:nvSpPr>
            <p:cNvPr id="108552" name="Oval 8"/>
            <p:cNvSpPr/>
            <p:nvPr/>
          </p:nvSpPr>
          <p:spPr>
            <a:xfrm>
              <a:off x="3984" y="2592"/>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4</a:t>
              </a:r>
              <a:endParaRPr lang="en-US" altLang="zh-CN" sz="2400" u="none" dirty="0">
                <a:solidFill>
                  <a:schemeClr val="tx1"/>
                </a:solidFill>
                <a:latin typeface="Times New Roman" panose="02020603050405020304" pitchFamily="18" charset="0"/>
              </a:endParaRPr>
            </a:p>
          </p:txBody>
        </p:sp>
        <p:sp>
          <p:nvSpPr>
            <p:cNvPr id="108553" name="Oval 9"/>
            <p:cNvSpPr/>
            <p:nvPr/>
          </p:nvSpPr>
          <p:spPr>
            <a:xfrm>
              <a:off x="3984" y="3408"/>
              <a:ext cx="384" cy="384"/>
            </a:xfrm>
            <a:prstGeom prst="ellipse">
              <a:avLst/>
            </a:prstGeom>
            <a:noFill/>
            <a:ln w="76200" cap="sq" cmpd="dbl">
              <a:solidFill>
                <a:schemeClr val="tx1"/>
              </a:solidFill>
              <a:prstDash val="solid"/>
              <a:round/>
              <a:headEnd type="none" w="med" len="med"/>
              <a:tailEnd type="none" w="lg" len="lg"/>
            </a:ln>
          </p:spPr>
          <p:txBody>
            <a:bodyPr wrap="none" lIns="90000" tIns="46800" rIns="90000" bIns="46800" anchor="ctr"/>
            <a:p>
              <a:pPr algn="ctr"/>
              <a:r>
                <a:rPr lang="en-US" altLang="zh-CN" sz="2400" u="none" dirty="0">
                  <a:solidFill>
                    <a:schemeClr val="tx1"/>
                  </a:solidFill>
                  <a:latin typeface="Times New Roman" panose="02020603050405020304" pitchFamily="18" charset="0"/>
                </a:rPr>
                <a:t>6</a:t>
              </a:r>
              <a:endParaRPr lang="en-US" altLang="zh-CN" sz="2400" u="none" dirty="0">
                <a:solidFill>
                  <a:schemeClr val="tx1"/>
                </a:solidFill>
                <a:latin typeface="Times New Roman" panose="02020603050405020304" pitchFamily="18" charset="0"/>
              </a:endParaRPr>
            </a:p>
          </p:txBody>
        </p:sp>
        <p:sp>
          <p:nvSpPr>
            <p:cNvPr id="108554" name="Line 10"/>
            <p:cNvSpPr/>
            <p:nvPr/>
          </p:nvSpPr>
          <p:spPr>
            <a:xfrm flipV="1">
              <a:off x="1152" y="2784"/>
              <a:ext cx="528" cy="336"/>
            </a:xfrm>
            <a:prstGeom prst="line">
              <a:avLst/>
            </a:prstGeom>
            <a:ln w="28575" cap="sq" cmpd="sng">
              <a:solidFill>
                <a:schemeClr val="tx1"/>
              </a:solidFill>
              <a:prstDash val="solid"/>
              <a:round/>
              <a:headEnd type="none" w="med" len="med"/>
              <a:tailEnd type="stealth" w="lg" len="lg"/>
            </a:ln>
          </p:spPr>
        </p:sp>
        <p:sp>
          <p:nvSpPr>
            <p:cNvPr id="108555" name="Line 11"/>
            <p:cNvSpPr/>
            <p:nvPr/>
          </p:nvSpPr>
          <p:spPr>
            <a:xfrm>
              <a:off x="2064" y="2784"/>
              <a:ext cx="816" cy="0"/>
            </a:xfrm>
            <a:prstGeom prst="line">
              <a:avLst/>
            </a:prstGeom>
            <a:ln w="28575" cap="sq" cmpd="sng">
              <a:solidFill>
                <a:schemeClr val="tx1"/>
              </a:solidFill>
              <a:prstDash val="solid"/>
              <a:round/>
              <a:headEnd type="none" w="med" len="med"/>
              <a:tailEnd type="stealth" w="lg" len="lg"/>
            </a:ln>
          </p:spPr>
        </p:sp>
        <p:sp>
          <p:nvSpPr>
            <p:cNvPr id="108556" name="Line 12"/>
            <p:cNvSpPr/>
            <p:nvPr/>
          </p:nvSpPr>
          <p:spPr>
            <a:xfrm>
              <a:off x="3264" y="2784"/>
              <a:ext cx="720" cy="0"/>
            </a:xfrm>
            <a:prstGeom prst="line">
              <a:avLst/>
            </a:prstGeom>
            <a:ln w="28575" cap="sq" cmpd="sng">
              <a:solidFill>
                <a:schemeClr val="tx1"/>
              </a:solidFill>
              <a:prstDash val="solid"/>
              <a:round/>
              <a:headEnd type="none" w="med" len="med"/>
              <a:tailEnd type="stealth" w="lg" len="lg"/>
            </a:ln>
          </p:spPr>
        </p:sp>
        <p:sp>
          <p:nvSpPr>
            <p:cNvPr id="108557" name="Line 13"/>
            <p:cNvSpPr/>
            <p:nvPr/>
          </p:nvSpPr>
          <p:spPr>
            <a:xfrm>
              <a:off x="1152" y="3360"/>
              <a:ext cx="528" cy="240"/>
            </a:xfrm>
            <a:prstGeom prst="line">
              <a:avLst/>
            </a:prstGeom>
            <a:ln w="28575" cap="sq" cmpd="sng">
              <a:solidFill>
                <a:schemeClr val="tx1"/>
              </a:solidFill>
              <a:prstDash val="solid"/>
              <a:round/>
              <a:headEnd type="none" w="med" len="med"/>
              <a:tailEnd type="stealth" w="lg" len="lg"/>
            </a:ln>
          </p:spPr>
        </p:sp>
        <p:sp>
          <p:nvSpPr>
            <p:cNvPr id="108558" name="Line 14"/>
            <p:cNvSpPr/>
            <p:nvPr/>
          </p:nvSpPr>
          <p:spPr>
            <a:xfrm>
              <a:off x="2064" y="3600"/>
              <a:ext cx="816" cy="0"/>
            </a:xfrm>
            <a:prstGeom prst="line">
              <a:avLst/>
            </a:prstGeom>
            <a:ln w="28575" cap="sq" cmpd="sng">
              <a:solidFill>
                <a:schemeClr val="tx1"/>
              </a:solidFill>
              <a:prstDash val="solid"/>
              <a:round/>
              <a:headEnd type="none" w="med" len="med"/>
              <a:tailEnd type="stealth" w="lg" len="lg"/>
            </a:ln>
          </p:spPr>
        </p:sp>
        <p:sp>
          <p:nvSpPr>
            <p:cNvPr id="108559" name="Line 15"/>
            <p:cNvSpPr/>
            <p:nvPr/>
          </p:nvSpPr>
          <p:spPr>
            <a:xfrm>
              <a:off x="3264" y="3600"/>
              <a:ext cx="720" cy="0"/>
            </a:xfrm>
            <a:prstGeom prst="line">
              <a:avLst/>
            </a:prstGeom>
            <a:ln w="28575" cap="sq" cmpd="sng">
              <a:solidFill>
                <a:schemeClr val="tx1"/>
              </a:solidFill>
              <a:prstDash val="solid"/>
              <a:round/>
              <a:headEnd type="none" w="med" len="med"/>
              <a:tailEnd type="stealth" w="lg" len="lg"/>
            </a:ln>
          </p:spPr>
        </p:sp>
        <p:sp>
          <p:nvSpPr>
            <p:cNvPr id="108560" name="Line 16"/>
            <p:cNvSpPr/>
            <p:nvPr/>
          </p:nvSpPr>
          <p:spPr>
            <a:xfrm>
              <a:off x="1920" y="2976"/>
              <a:ext cx="0" cy="432"/>
            </a:xfrm>
            <a:prstGeom prst="line">
              <a:avLst/>
            </a:prstGeom>
            <a:ln w="28575" cap="sq" cmpd="sng">
              <a:solidFill>
                <a:schemeClr val="tx1"/>
              </a:solidFill>
              <a:prstDash val="solid"/>
              <a:round/>
              <a:headEnd type="none" w="med" len="med"/>
              <a:tailEnd type="stealth" w="lg" len="lg"/>
            </a:ln>
          </p:spPr>
        </p:sp>
        <p:sp>
          <p:nvSpPr>
            <p:cNvPr id="108561" name="Line 17"/>
            <p:cNvSpPr/>
            <p:nvPr/>
          </p:nvSpPr>
          <p:spPr>
            <a:xfrm flipV="1">
              <a:off x="1776" y="2976"/>
              <a:ext cx="0" cy="432"/>
            </a:xfrm>
            <a:prstGeom prst="line">
              <a:avLst/>
            </a:prstGeom>
            <a:ln w="28575" cap="sq" cmpd="sng">
              <a:solidFill>
                <a:schemeClr val="tx1"/>
              </a:solidFill>
              <a:prstDash val="solid"/>
              <a:round/>
              <a:headEnd type="none" w="med" len="med"/>
              <a:tailEnd type="stealth" w="lg" len="lg"/>
            </a:ln>
          </p:spPr>
        </p:sp>
        <p:sp>
          <p:nvSpPr>
            <p:cNvPr id="108562" name="Line 18"/>
            <p:cNvSpPr/>
            <p:nvPr/>
          </p:nvSpPr>
          <p:spPr>
            <a:xfrm flipV="1">
              <a:off x="4128" y="2976"/>
              <a:ext cx="0" cy="432"/>
            </a:xfrm>
            <a:prstGeom prst="line">
              <a:avLst/>
            </a:prstGeom>
            <a:ln w="28575" cap="sq" cmpd="sng">
              <a:solidFill>
                <a:schemeClr val="tx1"/>
              </a:solidFill>
              <a:prstDash val="solid"/>
              <a:round/>
              <a:headEnd type="none" w="med" len="med"/>
              <a:tailEnd type="stealth" w="lg" len="lg"/>
            </a:ln>
          </p:spPr>
        </p:sp>
        <p:sp>
          <p:nvSpPr>
            <p:cNvPr id="108563" name="Line 19"/>
            <p:cNvSpPr/>
            <p:nvPr/>
          </p:nvSpPr>
          <p:spPr>
            <a:xfrm>
              <a:off x="4272" y="2976"/>
              <a:ext cx="0" cy="432"/>
            </a:xfrm>
            <a:prstGeom prst="line">
              <a:avLst/>
            </a:prstGeom>
            <a:ln w="28575" cap="sq" cmpd="sng">
              <a:solidFill>
                <a:schemeClr val="tx1"/>
              </a:solidFill>
              <a:prstDash val="solid"/>
              <a:round/>
              <a:headEnd type="none" w="med" len="med"/>
              <a:tailEnd type="stealth" w="lg" len="lg"/>
            </a:ln>
          </p:spPr>
        </p:sp>
        <p:sp>
          <p:nvSpPr>
            <p:cNvPr id="108564" name="Line 20"/>
            <p:cNvSpPr/>
            <p:nvPr/>
          </p:nvSpPr>
          <p:spPr>
            <a:xfrm flipH="1">
              <a:off x="3216" y="2928"/>
              <a:ext cx="816" cy="576"/>
            </a:xfrm>
            <a:prstGeom prst="line">
              <a:avLst/>
            </a:prstGeom>
            <a:ln w="28575" cap="sq" cmpd="sng">
              <a:solidFill>
                <a:schemeClr val="tx1"/>
              </a:solidFill>
              <a:prstDash val="solid"/>
              <a:round/>
              <a:headEnd type="none" w="med" len="med"/>
              <a:tailEnd type="stealth" w="lg" len="lg"/>
            </a:ln>
          </p:spPr>
        </p:sp>
        <p:sp>
          <p:nvSpPr>
            <p:cNvPr id="108565" name="Line 21"/>
            <p:cNvSpPr/>
            <p:nvPr/>
          </p:nvSpPr>
          <p:spPr>
            <a:xfrm flipH="1" flipV="1">
              <a:off x="3216" y="2880"/>
              <a:ext cx="816" cy="576"/>
            </a:xfrm>
            <a:prstGeom prst="line">
              <a:avLst/>
            </a:prstGeom>
            <a:ln w="28575" cap="sq" cmpd="sng">
              <a:solidFill>
                <a:schemeClr val="tx1"/>
              </a:solidFill>
              <a:prstDash val="solid"/>
              <a:round/>
              <a:headEnd type="none" w="med" len="med"/>
              <a:tailEnd type="stealth" w="lg" len="lg"/>
            </a:ln>
          </p:spPr>
        </p:sp>
        <p:sp>
          <p:nvSpPr>
            <p:cNvPr id="108566" name="Rectangle 22"/>
            <p:cNvSpPr/>
            <p:nvPr/>
          </p:nvSpPr>
          <p:spPr>
            <a:xfrm>
              <a:off x="1104" y="268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8567" name="Rectangle 23"/>
            <p:cNvSpPr/>
            <p:nvPr/>
          </p:nvSpPr>
          <p:spPr>
            <a:xfrm>
              <a:off x="22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8568" name="Rectangle 24"/>
            <p:cNvSpPr/>
            <p:nvPr/>
          </p:nvSpPr>
          <p:spPr>
            <a:xfrm>
              <a:off x="3456" y="254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8569" name="Rectangle 25"/>
            <p:cNvSpPr/>
            <p:nvPr/>
          </p:nvSpPr>
          <p:spPr>
            <a:xfrm>
              <a:off x="1200" y="34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8570" name="Rectangle 26"/>
            <p:cNvSpPr/>
            <p:nvPr/>
          </p:nvSpPr>
          <p:spPr>
            <a:xfrm>
              <a:off x="2256" y="355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8571" name="Rectangle 27"/>
            <p:cNvSpPr/>
            <p:nvPr/>
          </p:nvSpPr>
          <p:spPr>
            <a:xfrm>
              <a:off x="3408" y="350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8572" name="Rectangle 28"/>
            <p:cNvSpPr/>
            <p:nvPr/>
          </p:nvSpPr>
          <p:spPr>
            <a:xfrm>
              <a:off x="1824" y="2976"/>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8573" name="Rectangle 29"/>
            <p:cNvSpPr/>
            <p:nvPr/>
          </p:nvSpPr>
          <p:spPr>
            <a:xfrm>
              <a:off x="1536"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8574" name="Rectangle 30"/>
            <p:cNvSpPr/>
            <p:nvPr/>
          </p:nvSpPr>
          <p:spPr>
            <a:xfrm>
              <a:off x="4176" y="3024"/>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8575" name="Rectangle 31"/>
            <p:cNvSpPr/>
            <p:nvPr/>
          </p:nvSpPr>
          <p:spPr>
            <a:xfrm>
              <a:off x="3888" y="307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8576" name="Rectangle 32"/>
            <p:cNvSpPr/>
            <p:nvPr/>
          </p:nvSpPr>
          <p:spPr>
            <a:xfrm>
              <a:off x="3168" y="2880"/>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8577" name="Rectangle 33"/>
            <p:cNvSpPr/>
            <p:nvPr/>
          </p:nvSpPr>
          <p:spPr>
            <a:xfrm>
              <a:off x="3168" y="316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sp>
          <p:nvSpPr>
            <p:cNvPr id="108578" name="Freeform 34"/>
            <p:cNvSpPr/>
            <p:nvPr/>
          </p:nvSpPr>
          <p:spPr>
            <a:xfrm>
              <a:off x="2928" y="2256"/>
              <a:ext cx="288" cy="384"/>
            </a:xfrm>
            <a:custGeom>
              <a:avLst/>
              <a:gdLst/>
              <a:ahLst/>
              <a:cxnLst>
                <a:cxn ang="0">
                  <a:pos x="288" y="384"/>
                </a:cxn>
                <a:cxn ang="0">
                  <a:pos x="144" y="0"/>
                </a:cxn>
                <a:cxn ang="0">
                  <a:pos x="0" y="384"/>
                </a:cxn>
              </a:cxnLst>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108579" name="Freeform 35"/>
            <p:cNvSpPr/>
            <p:nvPr/>
          </p:nvSpPr>
          <p:spPr>
            <a:xfrm>
              <a:off x="2928" y="3624"/>
              <a:ext cx="360" cy="464"/>
            </a:xfrm>
            <a:custGeom>
              <a:avLst/>
              <a:gdLst/>
              <a:ahLst/>
              <a:cxnLst>
                <a:cxn ang="0">
                  <a:pos x="336" y="24"/>
                </a:cxn>
                <a:cxn ang="0">
                  <a:pos x="336" y="72"/>
                </a:cxn>
                <a:cxn ang="0">
                  <a:pos x="192" y="456"/>
                </a:cxn>
                <a:cxn ang="0">
                  <a:pos x="0" y="120"/>
                </a:cxn>
              </a:cxnLst>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p:spPr>
          <p:txBody>
            <a:bodyPr/>
            <a:p>
              <a:endParaRPr lang="zh-CN" altLang="en-US"/>
            </a:p>
          </p:txBody>
        </p:sp>
        <p:sp>
          <p:nvSpPr>
            <p:cNvPr id="108580" name="Rectangle 36"/>
            <p:cNvSpPr/>
            <p:nvPr/>
          </p:nvSpPr>
          <p:spPr>
            <a:xfrm>
              <a:off x="2736" y="2208"/>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a</a:t>
              </a:r>
              <a:endParaRPr lang="en-US" altLang="zh-CN" sz="2400" u="none" dirty="0">
                <a:solidFill>
                  <a:schemeClr val="tx1"/>
                </a:solidFill>
                <a:latin typeface="Times New Roman" panose="02020603050405020304" pitchFamily="18" charset="0"/>
              </a:endParaRPr>
            </a:p>
          </p:txBody>
        </p:sp>
        <p:sp>
          <p:nvSpPr>
            <p:cNvPr id="108581" name="Rectangle 37"/>
            <p:cNvSpPr/>
            <p:nvPr/>
          </p:nvSpPr>
          <p:spPr>
            <a:xfrm>
              <a:off x="3120" y="3792"/>
              <a:ext cx="336" cy="288"/>
            </a:xfrm>
            <a:prstGeom prst="rect">
              <a:avLst/>
            </a:prstGeom>
            <a:noFill/>
            <a:ln w="12700">
              <a:noFill/>
            </a:ln>
          </p:spPr>
          <p:txBody>
            <a:bodyPr wrap="none" lIns="90000" tIns="46800" rIns="90000" bIns="46800" anchor="ctr"/>
            <a:p>
              <a:pPr algn="ctr"/>
              <a:r>
                <a:rPr lang="en-US" altLang="zh-CN" sz="2400" b="1" u="none" dirty="0">
                  <a:solidFill>
                    <a:schemeClr val="tx1"/>
                  </a:solidFill>
                  <a:latin typeface="Times New Roman" panose="02020603050405020304" pitchFamily="18" charset="0"/>
                </a:rPr>
                <a:t>b</a:t>
              </a:r>
              <a:endParaRPr lang="en-US" altLang="zh-CN" sz="2400" u="none" dirty="0">
                <a:solidFill>
                  <a:schemeClr val="tx1"/>
                </a:solidFill>
                <a:latin typeface="Times New Roman" panose="02020603050405020304" pitchFamily="18" charset="0"/>
              </a:endParaRPr>
            </a:p>
          </p:txBody>
        </p:sp>
      </p:grpSp>
      <p:sp>
        <p:nvSpPr>
          <p:cNvPr id="121915" name="Text Box 59"/>
          <p:cNvSpPr txBox="1"/>
          <p:nvPr/>
        </p:nvSpPr>
        <p:spPr>
          <a:xfrm>
            <a:off x="539750" y="2735263"/>
            <a:ext cx="5256213" cy="579437"/>
          </a:xfrm>
          <a:prstGeom prst="rect">
            <a:avLst/>
          </a:prstGeom>
          <a:noFill/>
          <a:ln w="12700">
            <a:noFill/>
          </a:ln>
        </p:spPr>
        <p:txBody>
          <a:bodyPr anchor="t">
            <a:spAutoFit/>
          </a:bodyPr>
          <a:p>
            <a:r>
              <a:rPr lang="en-US" altLang="zh-CN" sz="3200" b="1" u="none" dirty="0">
                <a:solidFill>
                  <a:schemeClr val="tx1"/>
                </a:solidFill>
                <a:latin typeface="Times New Roman" panose="02020603050405020304" pitchFamily="18" charset="0"/>
              </a:rPr>
              <a:t>I</a:t>
            </a:r>
            <a:r>
              <a:rPr lang="en-US" altLang="zh-CN" sz="3200" b="1" u="none" baseline="30000" dirty="0">
                <a:solidFill>
                  <a:schemeClr val="tx1"/>
                </a:solidFill>
                <a:latin typeface="Times New Roman" panose="02020603050405020304" pitchFamily="18" charset="0"/>
              </a:rPr>
              <a:t>(1)</a:t>
            </a:r>
            <a:r>
              <a:rPr lang="en-US" altLang="zh-CN" sz="3200" b="1" u="none" dirty="0">
                <a:solidFill>
                  <a:schemeClr val="tx1"/>
                </a:solidFill>
                <a:latin typeface="Times New Roman" panose="02020603050405020304" pitchFamily="18" charset="0"/>
              </a:rPr>
              <a:t>={0, 1, 2}   I</a:t>
            </a:r>
            <a:r>
              <a:rPr lang="en-US" altLang="zh-CN" sz="3200" b="1" u="none" baseline="30000" dirty="0">
                <a:solidFill>
                  <a:schemeClr val="tx1"/>
                </a:solidFill>
                <a:latin typeface="Times New Roman" panose="02020603050405020304" pitchFamily="18" charset="0"/>
              </a:rPr>
              <a:t>(2)</a:t>
            </a:r>
            <a:r>
              <a:rPr lang="en-US" altLang="zh-CN" sz="3200" b="1" u="none" dirty="0">
                <a:solidFill>
                  <a:schemeClr val="tx1"/>
                </a:solidFill>
                <a:latin typeface="Times New Roman" panose="02020603050405020304" pitchFamily="18" charset="0"/>
              </a:rPr>
              <a:t>={3, 4, 5, 6} </a:t>
            </a:r>
            <a:endParaRPr lang="en-US" altLang="zh-CN" sz="3200" b="1" u="none" dirty="0">
              <a:solidFill>
                <a:schemeClr val="tx1"/>
              </a:solidFill>
              <a:latin typeface="Times New Roman" panose="02020603050405020304" pitchFamily="18" charset="0"/>
            </a:endParaRPr>
          </a:p>
        </p:txBody>
      </p:sp>
      <p:sp>
        <p:nvSpPr>
          <p:cNvPr id="121916" name="Text Box 60"/>
          <p:cNvSpPr txBox="1"/>
          <p:nvPr/>
        </p:nvSpPr>
        <p:spPr>
          <a:xfrm>
            <a:off x="611188" y="3240088"/>
            <a:ext cx="7861300" cy="1066800"/>
          </a:xfrm>
          <a:prstGeom prst="rect">
            <a:avLst/>
          </a:prstGeom>
          <a:noFill/>
          <a:ln w="12700">
            <a:noFill/>
          </a:ln>
        </p:spPr>
        <p:txBody>
          <a:bodyPr anchor="t">
            <a:spAutoFit/>
          </a:bodyPr>
          <a:p>
            <a:r>
              <a:rPr lang="en-US" altLang="zh-CN" sz="3200" b="1" u="none" dirty="0">
                <a:solidFill>
                  <a:schemeClr val="tx1"/>
                </a:solidFill>
                <a:latin typeface="Times New Roman" panose="02020603050405020304" pitchFamily="18" charset="0"/>
              </a:rPr>
              <a:t>I</a:t>
            </a:r>
            <a:r>
              <a:rPr lang="en-US" altLang="zh-CN" sz="3200" b="1" u="none" baseline="-25000" dirty="0">
                <a:solidFill>
                  <a:schemeClr val="tx1"/>
                </a:solidFill>
                <a:latin typeface="Times New Roman" panose="02020603050405020304" pitchFamily="18" charset="0"/>
              </a:rPr>
              <a:t>a</a:t>
            </a:r>
            <a:r>
              <a:rPr lang="en-US" altLang="zh-CN" sz="3200" b="1" u="none" baseline="30000" dirty="0">
                <a:solidFill>
                  <a:schemeClr val="tx1"/>
                </a:solidFill>
                <a:latin typeface="Times New Roman" panose="02020603050405020304" pitchFamily="18" charset="0"/>
              </a:rPr>
              <a:t>(1) </a:t>
            </a:r>
            <a:r>
              <a:rPr lang="en-US" altLang="zh-CN" sz="3200" b="1" u="none" dirty="0">
                <a:solidFill>
                  <a:schemeClr val="tx1"/>
                </a:solidFill>
                <a:latin typeface="Times New Roman" panose="02020603050405020304" pitchFamily="18" charset="0"/>
              </a:rPr>
              <a:t>={1, 3} </a:t>
            </a:r>
            <a:endParaRPr lang="en-US" altLang="zh-CN" sz="3200" b="1" u="none" dirty="0">
              <a:solidFill>
                <a:schemeClr val="tx1"/>
              </a:solidFill>
              <a:latin typeface="Times New Roman" panose="02020603050405020304" pitchFamily="18" charset="0"/>
            </a:endParaRPr>
          </a:p>
          <a:p>
            <a:r>
              <a:rPr lang="en-US" altLang="zh-CN" sz="3200" b="1" u="none" dirty="0">
                <a:solidFill>
                  <a:schemeClr val="tx1"/>
                </a:solidFill>
                <a:latin typeface="Times New Roman" panose="02020603050405020304" pitchFamily="18" charset="0"/>
              </a:rPr>
              <a:t>     </a:t>
            </a:r>
            <a:r>
              <a:rPr lang="en-US" altLang="zh-CN" sz="3200" b="1" u="none" dirty="0">
                <a:solidFill>
                  <a:srgbClr val="0000CC"/>
                </a:solidFill>
                <a:latin typeface="Times New Roman" panose="02020603050405020304" pitchFamily="18" charset="0"/>
              </a:rPr>
              <a:t>I</a:t>
            </a:r>
            <a:r>
              <a:rPr lang="en-US" altLang="zh-CN" sz="3200" b="1" u="none" baseline="30000" dirty="0">
                <a:solidFill>
                  <a:srgbClr val="0000CC"/>
                </a:solidFill>
                <a:latin typeface="Times New Roman" panose="02020603050405020304" pitchFamily="18" charset="0"/>
              </a:rPr>
              <a:t>(11) </a:t>
            </a:r>
            <a:r>
              <a:rPr lang="en-US" altLang="zh-CN" sz="3200" b="1" u="none" dirty="0">
                <a:solidFill>
                  <a:srgbClr val="0000CC"/>
                </a:solidFill>
                <a:latin typeface="Times New Roman" panose="02020603050405020304" pitchFamily="18" charset="0"/>
              </a:rPr>
              <a:t>={0, 2}   I</a:t>
            </a:r>
            <a:r>
              <a:rPr lang="en-US" altLang="zh-CN" sz="3200" b="1" u="none" baseline="30000" dirty="0">
                <a:solidFill>
                  <a:srgbClr val="0000CC"/>
                </a:solidFill>
                <a:latin typeface="Times New Roman" panose="02020603050405020304" pitchFamily="18" charset="0"/>
              </a:rPr>
              <a:t>(12) </a:t>
            </a:r>
            <a:r>
              <a:rPr lang="en-US" altLang="zh-CN" sz="3200" b="1" u="none" dirty="0">
                <a:solidFill>
                  <a:srgbClr val="0000CC"/>
                </a:solidFill>
                <a:latin typeface="Times New Roman" panose="02020603050405020304" pitchFamily="18" charset="0"/>
              </a:rPr>
              <a:t>={1}</a:t>
            </a:r>
            <a:endParaRPr lang="en-US" altLang="zh-CN" sz="3200" b="1" u="none" dirty="0">
              <a:solidFill>
                <a:srgbClr val="0000CC"/>
              </a:solidFill>
              <a:latin typeface="Times New Roman" panose="02020603050405020304" pitchFamily="18" charset="0"/>
            </a:endParaRPr>
          </a:p>
        </p:txBody>
      </p:sp>
      <p:sp>
        <p:nvSpPr>
          <p:cNvPr id="121917" name="Text Box 61"/>
          <p:cNvSpPr txBox="1"/>
          <p:nvPr/>
        </p:nvSpPr>
        <p:spPr>
          <a:xfrm>
            <a:off x="5148263" y="3743325"/>
            <a:ext cx="2808287" cy="579438"/>
          </a:xfrm>
          <a:prstGeom prst="rect">
            <a:avLst/>
          </a:prstGeom>
          <a:noFill/>
          <a:ln w="12700">
            <a:noFill/>
          </a:ln>
        </p:spPr>
        <p:txBody>
          <a:bodyPr anchor="t">
            <a:spAutoFit/>
          </a:bodyPr>
          <a:p>
            <a:r>
              <a:rPr lang="en-US" altLang="zh-CN" sz="3200" b="1" u="none" dirty="0">
                <a:solidFill>
                  <a:srgbClr val="0000CC"/>
                </a:solidFill>
                <a:latin typeface="Times New Roman" panose="02020603050405020304" pitchFamily="18" charset="0"/>
              </a:rPr>
              <a:t>I</a:t>
            </a:r>
            <a:r>
              <a:rPr lang="en-US" altLang="zh-CN" sz="3200" b="1" u="none" baseline="30000" dirty="0">
                <a:solidFill>
                  <a:srgbClr val="0000CC"/>
                </a:solidFill>
                <a:latin typeface="Times New Roman" panose="02020603050405020304" pitchFamily="18" charset="0"/>
              </a:rPr>
              <a:t>(2)</a:t>
            </a:r>
            <a:r>
              <a:rPr lang="en-US" altLang="zh-CN" sz="3200" b="1" u="none" dirty="0">
                <a:solidFill>
                  <a:srgbClr val="0000CC"/>
                </a:solidFill>
                <a:latin typeface="Times New Roman" panose="02020603050405020304" pitchFamily="18" charset="0"/>
              </a:rPr>
              <a:t>={3, 4, 5, 6} </a:t>
            </a:r>
            <a:endParaRPr lang="en-US" altLang="zh-CN" sz="3200" b="1" u="none" dirty="0">
              <a:solidFill>
                <a:srgbClr val="0000CC"/>
              </a:solidFill>
              <a:latin typeface="Times New Roman" panose="02020603050405020304" pitchFamily="18" charset="0"/>
            </a:endParaRPr>
          </a:p>
        </p:txBody>
      </p:sp>
      <p:sp>
        <p:nvSpPr>
          <p:cNvPr id="121918" name="Text Box 62"/>
          <p:cNvSpPr txBox="1"/>
          <p:nvPr/>
        </p:nvSpPr>
        <p:spPr>
          <a:xfrm>
            <a:off x="539750" y="4149725"/>
            <a:ext cx="7861300" cy="1554163"/>
          </a:xfrm>
          <a:prstGeom prst="rect">
            <a:avLst/>
          </a:prstGeom>
          <a:noFill/>
          <a:ln w="12700">
            <a:noFill/>
          </a:ln>
        </p:spPr>
        <p:txBody>
          <a:bodyPr anchor="t">
            <a:spAutoFit/>
          </a:bodyPr>
          <a:p>
            <a:r>
              <a:rPr lang="en-US" altLang="zh-CN" sz="3200" b="1" u="none" dirty="0">
                <a:solidFill>
                  <a:schemeClr val="tx1"/>
                </a:solidFill>
                <a:latin typeface="Times New Roman" panose="02020603050405020304" pitchFamily="18" charset="0"/>
              </a:rPr>
              <a:t>I</a:t>
            </a:r>
            <a:r>
              <a:rPr lang="en-US" altLang="zh-CN" sz="3200" b="1" u="none" baseline="30000" dirty="0">
                <a:solidFill>
                  <a:schemeClr val="tx1"/>
                </a:solidFill>
                <a:latin typeface="Times New Roman" panose="02020603050405020304" pitchFamily="18" charset="0"/>
              </a:rPr>
              <a:t>(11) </a:t>
            </a:r>
            <a:r>
              <a:rPr lang="en-US" altLang="zh-CN" sz="3200" b="1" u="none" dirty="0">
                <a:solidFill>
                  <a:schemeClr val="tx1"/>
                </a:solidFill>
                <a:latin typeface="Times New Roman" panose="02020603050405020304" pitchFamily="18" charset="0"/>
              </a:rPr>
              <a:t>={0, 2}</a:t>
            </a:r>
            <a:endParaRPr lang="en-US" altLang="zh-CN" sz="3200" b="1" u="none" dirty="0">
              <a:solidFill>
                <a:schemeClr val="tx1"/>
              </a:solidFill>
              <a:latin typeface="Times New Roman" panose="02020603050405020304" pitchFamily="18" charset="0"/>
            </a:endParaRPr>
          </a:p>
          <a:p>
            <a:r>
              <a:rPr lang="en-US" altLang="zh-CN" sz="3200" b="1" u="none" dirty="0">
                <a:solidFill>
                  <a:schemeClr val="tx1"/>
                </a:solidFill>
                <a:latin typeface="Times New Roman" panose="02020603050405020304" pitchFamily="18" charset="0"/>
              </a:rPr>
              <a:t>I</a:t>
            </a:r>
            <a:r>
              <a:rPr lang="en-US" altLang="zh-CN" sz="3200" b="1" u="none" baseline="-25000" dirty="0">
                <a:solidFill>
                  <a:schemeClr val="tx1"/>
                </a:solidFill>
                <a:latin typeface="Times New Roman" panose="02020603050405020304" pitchFamily="18" charset="0"/>
              </a:rPr>
              <a:t>a</a:t>
            </a:r>
            <a:r>
              <a:rPr lang="en-US" altLang="zh-CN" sz="3200" b="1" u="none" baseline="30000" dirty="0">
                <a:solidFill>
                  <a:schemeClr val="tx1"/>
                </a:solidFill>
                <a:latin typeface="Times New Roman" panose="02020603050405020304" pitchFamily="18" charset="0"/>
              </a:rPr>
              <a:t>(11) </a:t>
            </a:r>
            <a:r>
              <a:rPr lang="en-US" altLang="zh-CN" sz="3200" b="1" u="none" dirty="0">
                <a:solidFill>
                  <a:schemeClr val="tx1"/>
                </a:solidFill>
                <a:latin typeface="Times New Roman" panose="02020603050405020304" pitchFamily="18" charset="0"/>
              </a:rPr>
              <a:t>={1} I</a:t>
            </a:r>
            <a:r>
              <a:rPr lang="en-US" altLang="zh-CN" sz="3200" b="1" u="none" baseline="-25000" dirty="0">
                <a:solidFill>
                  <a:schemeClr val="tx1"/>
                </a:solidFill>
                <a:latin typeface="Times New Roman" panose="02020603050405020304" pitchFamily="18" charset="0"/>
              </a:rPr>
              <a:t>b</a:t>
            </a:r>
            <a:r>
              <a:rPr lang="en-US" altLang="zh-CN" sz="3200" b="1" u="none" baseline="30000" dirty="0">
                <a:solidFill>
                  <a:schemeClr val="tx1"/>
                </a:solidFill>
                <a:latin typeface="Times New Roman" panose="02020603050405020304" pitchFamily="18" charset="0"/>
              </a:rPr>
              <a:t>(11) </a:t>
            </a:r>
            <a:r>
              <a:rPr lang="en-US" altLang="zh-CN" sz="3200" b="1" u="none" dirty="0">
                <a:solidFill>
                  <a:schemeClr val="tx1"/>
                </a:solidFill>
                <a:latin typeface="Times New Roman" panose="02020603050405020304" pitchFamily="18" charset="0"/>
              </a:rPr>
              <a:t>={2, 5} </a:t>
            </a:r>
            <a:endParaRPr lang="en-US" altLang="zh-CN" sz="3200" b="1" u="none" dirty="0">
              <a:solidFill>
                <a:schemeClr val="tx1"/>
              </a:solidFill>
              <a:latin typeface="Times New Roman" panose="02020603050405020304" pitchFamily="18" charset="0"/>
            </a:endParaRPr>
          </a:p>
          <a:p>
            <a:r>
              <a:rPr lang="en-US" altLang="zh-CN" sz="3200" b="1" u="none" dirty="0">
                <a:solidFill>
                  <a:schemeClr val="tx1"/>
                </a:solidFill>
                <a:latin typeface="Times New Roman" panose="02020603050405020304" pitchFamily="18" charset="0"/>
              </a:rPr>
              <a:t>     </a:t>
            </a:r>
            <a:r>
              <a:rPr lang="en-US" altLang="zh-CN" sz="3200" b="1" u="none" dirty="0">
                <a:solidFill>
                  <a:srgbClr val="FF3300"/>
                </a:solidFill>
                <a:latin typeface="Times New Roman" panose="02020603050405020304" pitchFamily="18" charset="0"/>
              </a:rPr>
              <a:t>I</a:t>
            </a:r>
            <a:r>
              <a:rPr lang="en-US" altLang="zh-CN" sz="3200" b="1" u="none" baseline="30000" dirty="0">
                <a:solidFill>
                  <a:srgbClr val="FF3300"/>
                </a:solidFill>
                <a:latin typeface="Times New Roman" panose="02020603050405020304" pitchFamily="18" charset="0"/>
              </a:rPr>
              <a:t>(111) </a:t>
            </a:r>
            <a:r>
              <a:rPr lang="en-US" altLang="zh-CN" sz="3200" b="1" u="none" dirty="0">
                <a:solidFill>
                  <a:srgbClr val="FF3300"/>
                </a:solidFill>
                <a:latin typeface="Times New Roman" panose="02020603050405020304" pitchFamily="18" charset="0"/>
              </a:rPr>
              <a:t>={0}   I</a:t>
            </a:r>
            <a:r>
              <a:rPr lang="en-US" altLang="zh-CN" sz="3200" b="1" u="none" baseline="30000" dirty="0">
                <a:solidFill>
                  <a:srgbClr val="FF3300"/>
                </a:solidFill>
                <a:latin typeface="Times New Roman" panose="02020603050405020304" pitchFamily="18" charset="0"/>
              </a:rPr>
              <a:t>(112) </a:t>
            </a:r>
            <a:r>
              <a:rPr lang="en-US" altLang="zh-CN" sz="3200" b="1" u="none" dirty="0">
                <a:solidFill>
                  <a:srgbClr val="FF3300"/>
                </a:solidFill>
                <a:latin typeface="Times New Roman" panose="02020603050405020304" pitchFamily="18" charset="0"/>
              </a:rPr>
              <a:t>={2}</a:t>
            </a:r>
            <a:endParaRPr lang="en-US" altLang="zh-CN" sz="3200" b="1" u="none" dirty="0">
              <a:solidFill>
                <a:srgbClr val="FF3300"/>
              </a:solidFill>
              <a:latin typeface="Times New Roman" panose="02020603050405020304" pitchFamily="18" charset="0"/>
            </a:endParaRPr>
          </a:p>
        </p:txBody>
      </p:sp>
      <p:sp>
        <p:nvSpPr>
          <p:cNvPr id="121919" name="Text Box 63"/>
          <p:cNvSpPr txBox="1"/>
          <p:nvPr/>
        </p:nvSpPr>
        <p:spPr>
          <a:xfrm>
            <a:off x="4787900" y="5154613"/>
            <a:ext cx="4176713" cy="579437"/>
          </a:xfrm>
          <a:prstGeom prst="rect">
            <a:avLst/>
          </a:prstGeom>
          <a:noFill/>
          <a:ln w="12700">
            <a:noFill/>
          </a:ln>
        </p:spPr>
        <p:txBody>
          <a:bodyPr anchor="t">
            <a:spAutoFit/>
          </a:bodyPr>
          <a:p>
            <a:r>
              <a:rPr lang="en-US" altLang="zh-CN" sz="3200" b="1" u="none" dirty="0">
                <a:solidFill>
                  <a:srgbClr val="FF3300"/>
                </a:solidFill>
                <a:latin typeface="Times New Roman" panose="02020603050405020304" pitchFamily="18" charset="0"/>
              </a:rPr>
              <a:t>I</a:t>
            </a:r>
            <a:r>
              <a:rPr lang="en-US" altLang="zh-CN" sz="3200" b="1" u="none" baseline="30000" dirty="0">
                <a:solidFill>
                  <a:srgbClr val="FF3300"/>
                </a:solidFill>
                <a:latin typeface="Times New Roman" panose="02020603050405020304" pitchFamily="18" charset="0"/>
              </a:rPr>
              <a:t>(12) </a:t>
            </a:r>
            <a:r>
              <a:rPr lang="en-US" altLang="zh-CN" sz="3200" b="1" u="none" dirty="0">
                <a:solidFill>
                  <a:srgbClr val="FF3300"/>
                </a:solidFill>
                <a:latin typeface="Times New Roman" panose="02020603050405020304" pitchFamily="18" charset="0"/>
              </a:rPr>
              <a:t>={1}</a:t>
            </a:r>
            <a:r>
              <a:rPr lang="en-US" altLang="zh-CN" sz="2400" u="none" dirty="0">
                <a:solidFill>
                  <a:srgbClr val="FF3300"/>
                </a:solidFill>
                <a:latin typeface="Times New Roman" panose="02020603050405020304" pitchFamily="18" charset="0"/>
              </a:rPr>
              <a:t>  </a:t>
            </a:r>
            <a:r>
              <a:rPr lang="en-US" altLang="zh-CN" sz="3200" b="1" u="none" dirty="0">
                <a:solidFill>
                  <a:srgbClr val="FF3300"/>
                </a:solidFill>
                <a:latin typeface="Times New Roman" panose="02020603050405020304" pitchFamily="18" charset="0"/>
              </a:rPr>
              <a:t>I</a:t>
            </a:r>
            <a:r>
              <a:rPr lang="en-US" altLang="zh-CN" sz="3200" b="1" u="none" baseline="30000" dirty="0">
                <a:solidFill>
                  <a:srgbClr val="FF3300"/>
                </a:solidFill>
                <a:latin typeface="Times New Roman" panose="02020603050405020304" pitchFamily="18" charset="0"/>
              </a:rPr>
              <a:t>(2)</a:t>
            </a:r>
            <a:r>
              <a:rPr lang="en-US" altLang="zh-CN" sz="3200" b="1" u="none" dirty="0">
                <a:solidFill>
                  <a:srgbClr val="FF3300"/>
                </a:solidFill>
                <a:latin typeface="Times New Roman" panose="02020603050405020304" pitchFamily="18" charset="0"/>
              </a:rPr>
              <a:t>={3, 4, 5, 6}</a:t>
            </a:r>
            <a:r>
              <a:rPr lang="en-US" altLang="zh-CN" sz="3200" b="1" u="none" dirty="0">
                <a:solidFill>
                  <a:schemeClr val="tx1"/>
                </a:solidFill>
                <a:latin typeface="Times New Roman" panose="02020603050405020304" pitchFamily="18" charset="0"/>
              </a:rPr>
              <a:t> </a:t>
            </a:r>
            <a:endParaRPr lang="en-US" altLang="zh-CN" sz="3200" b="1" u="none" dirty="0">
              <a:solidFill>
                <a:schemeClr val="tx1"/>
              </a:solidFill>
              <a:latin typeface="Times New Roman" panose="02020603050405020304" pitchFamily="18" charset="0"/>
            </a:endParaRPr>
          </a:p>
        </p:txBody>
      </p:sp>
      <p:sp>
        <p:nvSpPr>
          <p:cNvPr id="121920" name="Text Box 64"/>
          <p:cNvSpPr txBox="1"/>
          <p:nvPr/>
        </p:nvSpPr>
        <p:spPr>
          <a:xfrm>
            <a:off x="611188" y="5589588"/>
            <a:ext cx="5759450" cy="579437"/>
          </a:xfrm>
          <a:prstGeom prst="rect">
            <a:avLst/>
          </a:prstGeom>
          <a:noFill/>
          <a:ln w="12700">
            <a:noFill/>
          </a:ln>
        </p:spPr>
        <p:txBody>
          <a:bodyPr anchor="t">
            <a:spAutoFit/>
          </a:bodyPr>
          <a:p>
            <a:r>
              <a:rPr lang="en-US" altLang="zh-CN" sz="3200" b="1" u="none" dirty="0">
                <a:solidFill>
                  <a:schemeClr val="tx1"/>
                </a:solidFill>
                <a:latin typeface="Times New Roman" panose="02020603050405020304" pitchFamily="18" charset="0"/>
              </a:rPr>
              <a:t>I</a:t>
            </a:r>
            <a:r>
              <a:rPr lang="en-US" altLang="zh-CN" sz="3200" b="1" u="none" baseline="-25000" dirty="0">
                <a:solidFill>
                  <a:schemeClr val="tx1"/>
                </a:solidFill>
                <a:latin typeface="Times New Roman" panose="02020603050405020304" pitchFamily="18" charset="0"/>
              </a:rPr>
              <a:t>a</a:t>
            </a:r>
            <a:r>
              <a:rPr lang="en-US" altLang="zh-CN" sz="3200" b="1" u="none" baseline="30000" dirty="0">
                <a:solidFill>
                  <a:schemeClr val="tx1"/>
                </a:solidFill>
                <a:latin typeface="Times New Roman" panose="02020603050405020304" pitchFamily="18" charset="0"/>
              </a:rPr>
              <a:t>(2) </a:t>
            </a:r>
            <a:r>
              <a:rPr lang="en-US" altLang="zh-CN" sz="3200" b="1" u="none" dirty="0">
                <a:solidFill>
                  <a:schemeClr val="tx1"/>
                </a:solidFill>
                <a:latin typeface="Times New Roman" panose="02020603050405020304" pitchFamily="18" charset="0"/>
              </a:rPr>
              <a:t>={3,  6}   I</a:t>
            </a:r>
            <a:r>
              <a:rPr lang="en-US" altLang="zh-CN" sz="3200" b="1" u="none" baseline="-25000" dirty="0">
                <a:solidFill>
                  <a:schemeClr val="tx1"/>
                </a:solidFill>
                <a:latin typeface="Times New Roman" panose="02020603050405020304" pitchFamily="18" charset="0"/>
              </a:rPr>
              <a:t>b</a:t>
            </a:r>
            <a:r>
              <a:rPr lang="en-US" altLang="zh-CN" sz="3200" b="1" u="none" baseline="30000" dirty="0">
                <a:solidFill>
                  <a:schemeClr val="tx1"/>
                </a:solidFill>
                <a:latin typeface="Times New Roman" panose="02020603050405020304" pitchFamily="18" charset="0"/>
              </a:rPr>
              <a:t>(2) </a:t>
            </a:r>
            <a:r>
              <a:rPr lang="en-US" altLang="zh-CN" sz="3200" b="1" u="none" dirty="0">
                <a:solidFill>
                  <a:schemeClr val="tx1"/>
                </a:solidFill>
                <a:latin typeface="Times New Roman" panose="02020603050405020304" pitchFamily="18" charset="0"/>
              </a:rPr>
              <a:t>={4,  5} </a:t>
            </a:r>
            <a:endParaRPr lang="en-US" altLang="zh-CN" sz="3200" b="1" u="none" dirty="0">
              <a:solidFill>
                <a:schemeClr val="tx1"/>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915">
                                            <p:txEl>
                                              <p:charRg st="0" end="36"/>
                                            </p:txEl>
                                          </p:spTgt>
                                        </p:tgtEl>
                                        <p:attrNameLst>
                                          <p:attrName>style.visibility</p:attrName>
                                        </p:attrNameLst>
                                      </p:cBhvr>
                                      <p:to>
                                        <p:strVal val="visible"/>
                                      </p:to>
                                    </p:set>
                                    <p:animEffect transition="in" filter="blinds(horizontal)">
                                      <p:cBhvr>
                                        <p:cTn id="12" dur="500"/>
                                        <p:tgtEl>
                                          <p:spTgt spid="121915">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916">
                                            <p:txEl>
                                              <p:charRg st="0" end="15"/>
                                            </p:txEl>
                                          </p:spTgt>
                                        </p:tgtEl>
                                        <p:attrNameLst>
                                          <p:attrName>style.visibility</p:attrName>
                                        </p:attrNameLst>
                                      </p:cBhvr>
                                      <p:to>
                                        <p:strVal val="visible"/>
                                      </p:to>
                                    </p:set>
                                    <p:animEffect transition="in" filter="blinds(horizontal)">
                                      <p:cBhvr>
                                        <p:cTn id="17" dur="500"/>
                                        <p:tgtEl>
                                          <p:spTgt spid="121916">
                                            <p:txEl>
                                              <p:charRg st="0"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916">
                                            <p:txEl>
                                              <p:charRg st="15" end="47"/>
                                            </p:txEl>
                                          </p:spTgt>
                                        </p:tgtEl>
                                        <p:attrNameLst>
                                          <p:attrName>style.visibility</p:attrName>
                                        </p:attrNameLst>
                                      </p:cBhvr>
                                      <p:to>
                                        <p:strVal val="visible"/>
                                      </p:to>
                                    </p:set>
                                    <p:animEffect transition="in" filter="blinds(horizontal)">
                                      <p:cBhvr>
                                        <p:cTn id="22" dur="500"/>
                                        <p:tgtEl>
                                          <p:spTgt spid="121916">
                                            <p:txEl>
                                              <p:charRg st="15" end="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917">
                                            <p:txEl>
                                              <p:charRg st="0" end="19"/>
                                            </p:txEl>
                                          </p:spTgt>
                                        </p:tgtEl>
                                        <p:attrNameLst>
                                          <p:attrName>style.visibility</p:attrName>
                                        </p:attrNameLst>
                                      </p:cBhvr>
                                      <p:to>
                                        <p:strVal val="visible"/>
                                      </p:to>
                                    </p:set>
                                    <p:animEffect transition="in" filter="blinds(horizontal)">
                                      <p:cBhvr>
                                        <p:cTn id="27" dur="500"/>
                                        <p:tgtEl>
                                          <p:spTgt spid="121917">
                                            <p:txEl>
                                              <p:charRg st="0" end="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1918">
                                            <p:txEl>
                                              <p:charRg st="0" end="14"/>
                                            </p:txEl>
                                          </p:spTgt>
                                        </p:tgtEl>
                                        <p:attrNameLst>
                                          <p:attrName>style.visibility</p:attrName>
                                        </p:attrNameLst>
                                      </p:cBhvr>
                                      <p:to>
                                        <p:strVal val="visible"/>
                                      </p:to>
                                    </p:set>
                                    <p:animEffect transition="in" filter="blinds(horizontal)">
                                      <p:cBhvr>
                                        <p:cTn id="32" dur="500"/>
                                        <p:tgtEl>
                                          <p:spTgt spid="121918">
                                            <p:txEl>
                                              <p:charRg st="0"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1918">
                                            <p:txEl>
                                              <p:charRg st="14" end="42"/>
                                            </p:txEl>
                                          </p:spTgt>
                                        </p:tgtEl>
                                        <p:attrNameLst>
                                          <p:attrName>style.visibility</p:attrName>
                                        </p:attrNameLst>
                                      </p:cBhvr>
                                      <p:to>
                                        <p:strVal val="visible"/>
                                      </p:to>
                                    </p:set>
                                    <p:animEffect transition="in" filter="blinds(horizontal)">
                                      <p:cBhvr>
                                        <p:cTn id="37" dur="500"/>
                                        <p:tgtEl>
                                          <p:spTgt spid="121918">
                                            <p:txEl>
                                              <p:charRg st="14" end="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1918">
                                            <p:txEl>
                                              <p:charRg st="42" end="73"/>
                                            </p:txEl>
                                          </p:spTgt>
                                        </p:tgtEl>
                                        <p:attrNameLst>
                                          <p:attrName>style.visibility</p:attrName>
                                        </p:attrNameLst>
                                      </p:cBhvr>
                                      <p:to>
                                        <p:strVal val="visible"/>
                                      </p:to>
                                    </p:set>
                                    <p:animEffect transition="in" filter="blinds(horizontal)">
                                      <p:cBhvr>
                                        <p:cTn id="42" dur="500"/>
                                        <p:tgtEl>
                                          <p:spTgt spid="121918">
                                            <p:txEl>
                                              <p:charRg st="42" end="7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1919">
                                            <p:txEl>
                                              <p:charRg st="0" end="31"/>
                                            </p:txEl>
                                          </p:spTgt>
                                        </p:tgtEl>
                                        <p:attrNameLst>
                                          <p:attrName>style.visibility</p:attrName>
                                        </p:attrNameLst>
                                      </p:cBhvr>
                                      <p:to>
                                        <p:strVal val="visible"/>
                                      </p:to>
                                    </p:set>
                                    <p:animEffect transition="in" filter="blinds(horizontal)">
                                      <p:cBhvr>
                                        <p:cTn id="47" dur="500"/>
                                        <p:tgtEl>
                                          <p:spTgt spid="121919">
                                            <p:txEl>
                                              <p:charRg st="0" end="3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1920">
                                            <p:txEl>
                                              <p:charRg st="0" end="33"/>
                                            </p:txEl>
                                          </p:spTgt>
                                        </p:tgtEl>
                                        <p:attrNameLst>
                                          <p:attrName>style.visibility</p:attrName>
                                        </p:attrNameLst>
                                      </p:cBhvr>
                                      <p:to>
                                        <p:strVal val="visible"/>
                                      </p:to>
                                    </p:set>
                                    <p:animEffect transition="in" filter="blinds(horizontal)">
                                      <p:cBhvr>
                                        <p:cTn id="52" dur="500"/>
                                        <p:tgtEl>
                                          <p:spTgt spid="121920">
                                            <p:txEl>
                                              <p:charRg st="0"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15" grpId="0" build="p"/>
      <p:bldP spid="121916" grpId="0" build="p"/>
      <p:bldP spid="121917" grpId="0" build="p"/>
      <p:bldP spid="121918" grpId="0" build="p"/>
      <p:bldP spid="121919" grpId="0" build="p"/>
      <p:bldP spid="121920" grpId="0" build="p"/>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a4385f37-8b07-4982-a76a-273fa0c696a0"/>
  <p:tag name="COMMONDATA" val="eyJoZGlkIjoiNjI1OGVkMmE4ZWVlYzhhMWViZjg5YWQ1NDJhZTY2MzQifQ=="/>
</p:tagLst>
</file>

<file path=ppt/theme/theme1.xml><?xml version="1.0" encoding="utf-8"?>
<a:theme xmlns:a="http://schemas.openxmlformats.org/drawingml/2006/main" name="zdy">
  <a:themeElements>
    <a:clrScheme name="zd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zdy">
      <a:majorFont>
        <a:latin typeface="Verdana"/>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sng" strike="noStrike" cap="none" normalizeH="0" baseline="0" smtClean="0">
            <a:ln>
              <a:noFill/>
            </a:ln>
            <a:solidFill>
              <a:schemeClr val="accent2"/>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sng" strike="noStrike" cap="none" normalizeH="0" baseline="0" smtClean="0">
            <a:ln>
              <a:noFill/>
            </a:ln>
            <a:solidFill>
              <a:schemeClr val="accent2"/>
            </a:solidFill>
            <a:effectLst/>
            <a:latin typeface="Verdana" panose="020B0604030504040204" pitchFamily="34" charset="0"/>
            <a:ea typeface="宋体" panose="02010600030101010101" pitchFamily="2" charset="-122"/>
          </a:defRPr>
        </a:defPPr>
      </a:lstStyle>
    </a:lnDef>
  </a:objectDefaults>
  <a:extraClrSchemeLst>
    <a:extraClrScheme>
      <a:clrScheme name="zd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zd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zd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zd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zd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zd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zd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zd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zd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zdy">
  <a:themeElements>
    <a:clrScheme name="zd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zdy">
      <a:majorFont>
        <a:latin typeface="Verdana"/>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sng" strike="noStrike" cap="none" normalizeH="0" baseline="0" smtClean="0">
            <a:ln>
              <a:noFill/>
            </a:ln>
            <a:solidFill>
              <a:schemeClr val="accent2"/>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sng" strike="noStrike" cap="none" normalizeH="0" baseline="0" smtClean="0">
            <a:ln>
              <a:noFill/>
            </a:ln>
            <a:solidFill>
              <a:schemeClr val="accent2"/>
            </a:solidFill>
            <a:effectLst/>
            <a:latin typeface="Verdana" panose="020B0604030504040204" pitchFamily="34" charset="0"/>
            <a:ea typeface="宋体" panose="02010600030101010101" pitchFamily="2" charset="-122"/>
          </a:defRPr>
        </a:defPPr>
      </a:lstStyle>
    </a:lnDef>
  </a:objectDefaults>
  <a:extraClrSchemeLst>
    <a:extraClrScheme>
      <a:clrScheme name="zd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zd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zd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zd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zd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zd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zd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zd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zd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14687</Words>
  <Application>WPS 演示</Application>
  <PresentationFormat/>
  <Paragraphs>2283</Paragraphs>
  <Slides>108</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4</vt:i4>
      </vt:variant>
      <vt:variant>
        <vt:lpstr>幻灯片标题</vt:lpstr>
      </vt:variant>
      <vt:variant>
        <vt:i4>108</vt:i4>
      </vt:variant>
    </vt:vector>
  </HeadingPairs>
  <TitlesOfParts>
    <vt:vector size="129" baseType="lpstr">
      <vt:lpstr>Arial</vt:lpstr>
      <vt:lpstr>宋体</vt:lpstr>
      <vt:lpstr>Wingdings</vt:lpstr>
      <vt:lpstr>Verdana</vt:lpstr>
      <vt:lpstr>楷体_GB2312</vt:lpstr>
      <vt:lpstr>新宋体</vt:lpstr>
      <vt:lpstr>黑体</vt:lpstr>
      <vt:lpstr>Times New Roman</vt:lpstr>
      <vt:lpstr>隶书</vt:lpstr>
      <vt:lpstr>Symbol</vt:lpstr>
      <vt:lpstr>微软雅黑</vt:lpstr>
      <vt:lpstr>Arial Unicode MS</vt:lpstr>
      <vt:lpstr>Courier New</vt:lpstr>
      <vt:lpstr>华文行楷</vt:lpstr>
      <vt:lpstr>楷体_GB2312</vt:lpstr>
      <vt:lpstr>zdy</vt:lpstr>
      <vt:lpstr>1_zdy</vt:lpstr>
      <vt:lpstr>Word.Document.8</vt:lpstr>
      <vt:lpstr>Equation.3</vt:lpstr>
      <vt:lpstr>Equation.3</vt:lpstr>
      <vt:lpstr>Equation.3</vt:lpstr>
      <vt:lpstr>编译原理</vt:lpstr>
      <vt:lpstr>第三章  词法分析</vt:lpstr>
      <vt:lpstr>第三章  词法分析</vt:lpstr>
      <vt:lpstr>3.1	 对于词法分析器的要求</vt:lpstr>
      <vt:lpstr>PowerPoint 演示文稿</vt:lpstr>
      <vt:lpstr>例  C程序</vt:lpstr>
      <vt:lpstr>例  FORTRAN程序</vt:lpstr>
      <vt:lpstr>二、词法分析器作为一个独立子程序</vt:lpstr>
      <vt:lpstr>PowerPoint 演示文稿</vt:lpstr>
      <vt:lpstr>词法分析器的结构</vt:lpstr>
      <vt:lpstr>PowerPoint 演示文稿</vt:lpstr>
      <vt:lpstr>二、单词符号的识别:超前搜索</vt:lpstr>
      <vt:lpstr>PowerPoint 演示文稿</vt:lpstr>
      <vt:lpstr>三、状态转换图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发展理念</vt:lpstr>
      <vt:lpstr>辩证统一</vt:lpstr>
      <vt:lpstr>3.3  正规表达式与有限自动机</vt:lpstr>
      <vt:lpstr>PowerPoint 演示文稿</vt:lpstr>
      <vt:lpstr>3.3.1 正规式和正规集</vt:lpstr>
      <vt:lpstr>正规式和正规集的定义</vt:lpstr>
      <vt:lpstr>PowerPoint 演示文稿</vt:lpstr>
      <vt:lpstr>PowerPoint 演示文稿</vt:lpstr>
      <vt:lpstr>PowerPoint 演示文稿</vt:lpstr>
      <vt:lpstr>PowerPoint 演示文稿</vt:lpstr>
      <vt:lpstr>3.3.2 确定有限自动机(DFA)</vt:lpstr>
      <vt:lpstr>PowerPoint 演示文稿</vt:lpstr>
      <vt:lpstr>PowerPoint 演示文稿</vt:lpstr>
      <vt:lpstr>PowerPoint 演示文稿</vt:lpstr>
      <vt:lpstr>3.3.3 非确定有限自动机(NFA)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3.3.4 正规文法与有限自动机的等价性</vt:lpstr>
      <vt:lpstr>PowerPoint 演示文稿</vt:lpstr>
      <vt:lpstr>3.3.4 正规文法与有限自动机的等价性</vt:lpstr>
      <vt:lpstr>PowerPoint 演示文稿</vt:lpstr>
      <vt:lpstr>PowerPoint 演示文稿</vt:lpstr>
      <vt:lpstr>PowerPoint 演示文稿</vt:lpstr>
      <vt:lpstr>PowerPoint 演示文稿</vt:lpstr>
      <vt:lpstr>正规文法有限自动机</vt:lpstr>
      <vt:lpstr>例:</vt:lpstr>
      <vt:lpstr>3.3.4 正规文法与有限自动机的等价性</vt:lpstr>
      <vt:lpstr>PowerPoint 演示文稿</vt:lpstr>
      <vt:lpstr>PowerPoint 演示文稿</vt:lpstr>
      <vt:lpstr>PowerPoint 演示文稿</vt:lpstr>
      <vt:lpstr>有限自动机正规文法</vt:lpstr>
      <vt:lpstr>例3.4  设DFA M = &lt;{A, B, C, D}, {0, 1}, , A, {B}&gt;。M的状态转换图如下图所示。</vt:lpstr>
      <vt:lpstr>例3.4  设DFA M = &lt;{A, B, C, D}, {0, 1}, , A, {B}&gt;。M的状态转换图如图3.9(a)所示。</vt:lpstr>
      <vt:lpstr>PowerPoint 演示文稿</vt:lpstr>
      <vt:lpstr>3.3.5 正规式与有限自动机的等价性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3.3.6 确定有限自动机的化简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词法分析器的自动产生--LEX</vt:lpstr>
      <vt:lpstr>PowerPoint 演示文稿</vt:lpstr>
      <vt:lpstr>PowerPoint 演示文稿</vt:lpstr>
      <vt:lpstr>PowerPoint 演示文稿</vt:lpstr>
      <vt:lpstr>知识体系汇总</vt:lpstr>
      <vt:lpstr>思政目标</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lhm</dc:creator>
  <cp:lastModifiedBy>ymtang_hfut</cp:lastModifiedBy>
  <cp:revision>1331</cp:revision>
  <dcterms:created xsi:type="dcterms:W3CDTF">2005-03-09T07:54:00Z</dcterms:created>
  <dcterms:modified xsi:type="dcterms:W3CDTF">2023-04-06T09:58:02Z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TC011408292052</vt:lpwstr>
  </property>
  <property fmtid="{D5CDD505-2E9C-101B-9397-08002B2CF9AE}" pid="3" name="KSOProductBuildVer">
    <vt:lpwstr>2052-11.1.0.14036</vt:lpwstr>
  </property>
  <property fmtid="{D5CDD505-2E9C-101B-9397-08002B2CF9AE}" pid="4" name="ICV">
    <vt:lpwstr>AC00B6E327C54D6E827770552BBD5D20_13</vt:lpwstr>
  </property>
</Properties>
</file>