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17"/>
  </p:notesMasterIdLst>
  <p:handoutMasterIdLst>
    <p:handoutMasterId r:id="rId118"/>
  </p:handoutMasterIdLst>
  <p:sldIdLst>
    <p:sldId id="590" r:id="rId2"/>
    <p:sldId id="591" r:id="rId3"/>
    <p:sldId id="494" r:id="rId4"/>
    <p:sldId id="691" r:id="rId5"/>
    <p:sldId id="692" r:id="rId6"/>
    <p:sldId id="531" r:id="rId7"/>
    <p:sldId id="532" r:id="rId8"/>
    <p:sldId id="592" r:id="rId9"/>
    <p:sldId id="533" r:id="rId10"/>
    <p:sldId id="534" r:id="rId11"/>
    <p:sldId id="439" r:id="rId12"/>
    <p:sldId id="403" r:id="rId13"/>
    <p:sldId id="496" r:id="rId14"/>
    <p:sldId id="593" r:id="rId15"/>
    <p:sldId id="441" r:id="rId16"/>
    <p:sldId id="536" r:id="rId17"/>
    <p:sldId id="537" r:id="rId18"/>
    <p:sldId id="538" r:id="rId19"/>
    <p:sldId id="539" r:id="rId20"/>
    <p:sldId id="540" r:id="rId21"/>
    <p:sldId id="541" r:id="rId22"/>
    <p:sldId id="543" r:id="rId23"/>
    <p:sldId id="545" r:id="rId24"/>
    <p:sldId id="546" r:id="rId25"/>
    <p:sldId id="547" r:id="rId26"/>
    <p:sldId id="594" r:id="rId27"/>
    <p:sldId id="544" r:id="rId28"/>
    <p:sldId id="550" r:id="rId29"/>
    <p:sldId id="559" r:id="rId30"/>
    <p:sldId id="551" r:id="rId31"/>
    <p:sldId id="553" r:id="rId32"/>
    <p:sldId id="595" r:id="rId33"/>
    <p:sldId id="554" r:id="rId34"/>
    <p:sldId id="555" r:id="rId35"/>
    <p:sldId id="596" r:id="rId36"/>
    <p:sldId id="557" r:id="rId37"/>
    <p:sldId id="597" r:id="rId38"/>
    <p:sldId id="598" r:id="rId39"/>
    <p:sldId id="694" r:id="rId40"/>
    <p:sldId id="693" r:id="rId41"/>
    <p:sldId id="599" r:id="rId42"/>
    <p:sldId id="690" r:id="rId43"/>
    <p:sldId id="600" r:id="rId44"/>
    <p:sldId id="649" r:id="rId45"/>
    <p:sldId id="520" r:id="rId46"/>
    <p:sldId id="521" r:id="rId47"/>
    <p:sldId id="522" r:id="rId48"/>
    <p:sldId id="523" r:id="rId49"/>
    <p:sldId id="524" r:id="rId50"/>
    <p:sldId id="525" r:id="rId51"/>
    <p:sldId id="642" r:id="rId52"/>
    <p:sldId id="358" r:id="rId53"/>
    <p:sldId id="359" r:id="rId54"/>
    <p:sldId id="360" r:id="rId55"/>
    <p:sldId id="361" r:id="rId56"/>
    <p:sldId id="362" r:id="rId57"/>
    <p:sldId id="363" r:id="rId58"/>
    <p:sldId id="364" r:id="rId59"/>
    <p:sldId id="365" r:id="rId60"/>
    <p:sldId id="366" r:id="rId61"/>
    <p:sldId id="367" r:id="rId62"/>
    <p:sldId id="371" r:id="rId63"/>
    <p:sldId id="370" r:id="rId64"/>
    <p:sldId id="650" r:id="rId65"/>
    <p:sldId id="368" r:id="rId66"/>
    <p:sldId id="306" r:id="rId67"/>
    <p:sldId id="305" r:id="rId68"/>
    <p:sldId id="307" r:id="rId69"/>
    <p:sldId id="308" r:id="rId70"/>
    <p:sldId id="309" r:id="rId71"/>
    <p:sldId id="369" r:id="rId72"/>
    <p:sldId id="696" r:id="rId73"/>
    <p:sldId id="699" r:id="rId74"/>
    <p:sldId id="697" r:id="rId75"/>
    <p:sldId id="695" r:id="rId76"/>
    <p:sldId id="654" r:id="rId77"/>
    <p:sldId id="651" r:id="rId78"/>
    <p:sldId id="652" r:id="rId79"/>
    <p:sldId id="655" r:id="rId80"/>
    <p:sldId id="653" r:id="rId81"/>
    <p:sldId id="578" r:id="rId82"/>
    <p:sldId id="698" r:id="rId83"/>
    <p:sldId id="656" r:id="rId84"/>
    <p:sldId id="658" r:id="rId85"/>
    <p:sldId id="659" r:id="rId86"/>
    <p:sldId id="657" r:id="rId87"/>
    <p:sldId id="660" r:id="rId88"/>
    <p:sldId id="661" r:id="rId89"/>
    <p:sldId id="579" r:id="rId90"/>
    <p:sldId id="663" r:id="rId91"/>
    <p:sldId id="662" r:id="rId92"/>
    <p:sldId id="671" r:id="rId93"/>
    <p:sldId id="664" r:id="rId94"/>
    <p:sldId id="672" r:id="rId95"/>
    <p:sldId id="673" r:id="rId96"/>
    <p:sldId id="674" r:id="rId97"/>
    <p:sldId id="669" r:id="rId98"/>
    <p:sldId id="684" r:id="rId99"/>
    <p:sldId id="675" r:id="rId100"/>
    <p:sldId id="685" r:id="rId101"/>
    <p:sldId id="582" r:id="rId102"/>
    <p:sldId id="676" r:id="rId103"/>
    <p:sldId id="677" r:id="rId104"/>
    <p:sldId id="678" r:id="rId105"/>
    <p:sldId id="686" r:id="rId106"/>
    <p:sldId id="679" r:id="rId107"/>
    <p:sldId id="687" r:id="rId108"/>
    <p:sldId id="680" r:id="rId109"/>
    <p:sldId id="681" r:id="rId110"/>
    <p:sldId id="682" r:id="rId111"/>
    <p:sldId id="683" r:id="rId112"/>
    <p:sldId id="588" r:id="rId113"/>
    <p:sldId id="589" r:id="rId114"/>
    <p:sldId id="688" r:id="rId115"/>
    <p:sldId id="689" r:id="rId116"/>
  </p:sldIdLst>
  <p:sldSz cx="9144000" cy="6858000" type="screen4x3"/>
  <p:notesSz cx="6784975" cy="9856788"/>
  <p:defaultTextStyle>
    <a:defPPr>
      <a:defRPr lang="zh-CN"/>
    </a:defPPr>
    <a:lvl1pPr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4DC4FF"/>
    <a:srgbClr val="001C2A"/>
    <a:srgbClr val="00A8FC"/>
    <a:srgbClr val="49C2FF"/>
    <a:srgbClr val="A3E0FF"/>
    <a:srgbClr val="BDE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6" autoAdjust="0"/>
    <p:restoredTop sz="94737" autoAdjust="0"/>
  </p:normalViewPr>
  <p:slideViewPr>
    <p:cSldViewPr>
      <p:cViewPr varScale="1">
        <p:scale>
          <a:sx n="70" d="100"/>
          <a:sy n="70" d="100"/>
        </p:scale>
        <p:origin x="1122"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0D240A-ECF9-4783-AA66-220D2BF29DF1}"/>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F1219450-65F9-4369-8AE9-A7A4DF42852E}"/>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1D72FE28-A61B-43C8-9453-B085E5D3C1B9}"/>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4E82203B-5589-4F6C-AC78-09B75BC63947}"/>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21228C0A-AFB0-4CB9-B3DE-A63156AAFD7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4:15:14.430"/>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9T14:15:54.815"/>
    </inkml:context>
    <inkml:brush xml:id="br0">
      <inkml:brushProperty name="width" value="0.05" units="cm"/>
      <inkml:brushProperty name="height" value="0.05" units="cm"/>
      <inkml:brushProperty name="ignorePressure" value="1"/>
    </inkml:brush>
  </inkml:definitions>
  <inkml:trace contextRef="#ctx0" brushRef="#br0">119 120,'121'121,"-353"-353,224 224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v"/>
          <inkml:channel name="T" type="integer" max="2.14748E9" units="dev"/>
        </inkml:traceFormat>
        <inkml:channelProperties>
          <inkml:channelProperty channel="X" name="resolution" value="1060.07764" units="1/cm"/>
          <inkml:channelProperty channel="Y" name="resolution" value="1885.328" units="1/cm"/>
          <inkml:channelProperty channel="F" name="resolution" value="0.00409" units="1/dev"/>
          <inkml:channelProperty channel="T" name="resolution" value="1" units="1/dev"/>
        </inkml:channelProperties>
      </inkml:inkSource>
      <inkml:timestamp xml:id="ts0" timeString="2018-10-04T16:56:46.629"/>
    </inkml:context>
    <inkml:brush xml:id="br0">
      <inkml:brushProperty name="width" value="0.05" units="cm"/>
      <inkml:brushProperty name="height" value="0.05" units="cm"/>
      <inkml:brushProperty name="color" value="#FF0000"/>
      <inkml:brushProperty name="fitToCurve" value="1"/>
    </inkml:brush>
  </inkml:definitions>
  <inkml:trace contextRef="#ctx0" brushRef="#br0">134 34 318 0,'0'0'62'0,"7"0"-6"0,-7 0-75 15,12-5-20-15,-6 5-21 0,-1-8-3 16,-5 5-38-16,5 3-53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CEBFB8FD-CD4E-480B-B9CB-67184D99A303}"/>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9C3AA662-F124-4F8A-A80B-C38977E3E8A3}"/>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8436" name="Rectangle 1028">
            <a:extLst>
              <a:ext uri="{FF2B5EF4-FFF2-40B4-BE49-F238E27FC236}">
                <a16:creationId xmlns:a16="http://schemas.microsoft.com/office/drawing/2014/main" id="{3467C0E8-533B-457E-AB62-7012D8A823EB}"/>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9D6AFDD0-D16E-476C-8083-FC042DF00662}"/>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54DBF801-5373-46C0-9971-CF7A139E3178}"/>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BAC86E72-B561-4B88-8653-5BCD589282BA}"/>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SzTx/>
              <a:buFontTx/>
              <a:buNone/>
              <a:defRPr sz="1200" b="0">
                <a:latin typeface="Times New Roman" panose="02020603050405020304" pitchFamily="18" charset="0"/>
              </a:defRPr>
            </a:lvl1pPr>
          </a:lstStyle>
          <a:p>
            <a:pPr>
              <a:defRPr/>
            </a:pPr>
            <a:fld id="{56AFF44E-5069-46B2-9FAB-417FDEBCC8B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B37D57C0-0A4D-4ECF-ACCF-E003A02F95A2}"/>
              </a:ext>
            </a:extLst>
          </p:cNvPr>
          <p:cNvSpPr>
            <a:spLocks noGrp="1" noRot="1" noChangeAspect="1" noChangeArrowheads="1" noTextEdit="1"/>
          </p:cNvSpPr>
          <p:nvPr>
            <p:ph type="sldImg"/>
          </p:nvPr>
        </p:nvSpPr>
        <p:spPr>
          <a:ln/>
        </p:spPr>
      </p:sp>
      <p:sp>
        <p:nvSpPr>
          <p:cNvPr id="95235" name="备注占位符 2">
            <a:extLst>
              <a:ext uri="{FF2B5EF4-FFF2-40B4-BE49-F238E27FC236}">
                <a16:creationId xmlns:a16="http://schemas.microsoft.com/office/drawing/2014/main" id="{2CFBB64A-3AD6-4FC3-8B09-B9E44A86D0E1}"/>
              </a:ext>
            </a:extLst>
          </p:cNvPr>
          <p:cNvSpPr>
            <a:spLocks noGrp="1" noChangeArrowheads="1"/>
          </p:cNvSpPr>
          <p:nvPr>
            <p:ph type="body" idx="1"/>
          </p:nvPr>
        </p:nvSpPr>
        <p:spPr>
          <a:noFill/>
        </p:spPr>
        <p:txBody>
          <a:bodyPr/>
          <a:lstStyle/>
          <a:p>
            <a:endParaRPr lang="zh-CN" altLang="en-US"/>
          </a:p>
        </p:txBody>
      </p:sp>
      <p:sp>
        <p:nvSpPr>
          <p:cNvPr id="95236" name="灯片编号占位符 3">
            <a:extLst>
              <a:ext uri="{FF2B5EF4-FFF2-40B4-BE49-F238E27FC236}">
                <a16:creationId xmlns:a16="http://schemas.microsoft.com/office/drawing/2014/main" id="{2D384746-C42D-4D54-B995-44516FDD6021}"/>
              </a:ext>
            </a:extLst>
          </p:cNvPr>
          <p:cNvSpPr>
            <a:spLocks noGrp="1"/>
          </p:cNvSpPr>
          <p:nvPr>
            <p:ph type="sldNum" sz="quarter" idx="5"/>
          </p:nvPr>
        </p:nvSpPr>
        <p:spPr>
          <a:noFill/>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fld id="{8834D5BB-488D-420E-BE56-A7161FE189A9}" type="slidenum">
              <a:rPr lang="en-US" altLang="zh-CN" sz="1200" b="0" smtClean="0">
                <a:latin typeface="Times New Roman" panose="02020603050405020304" pitchFamily="18" charset="0"/>
              </a:rPr>
              <a:pPr/>
              <a:t>81</a:t>
            </a:fld>
            <a:endParaRPr lang="en-US" altLang="zh-CN" sz="1200" b="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35588416-DFF8-451E-B6EC-2ED567CE362C}"/>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800469E8-3162-4149-A201-AADFFD8D79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4363091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8470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5404489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145599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86300" y="1524000"/>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86300" y="2517775"/>
            <a:ext cx="3619500" cy="841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826715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表格占位符 2"/>
          <p:cNvSpPr>
            <a:spLocks noGrp="1"/>
          </p:cNvSpPr>
          <p:nvPr>
            <p:ph type="tbl" idx="1"/>
          </p:nvPr>
        </p:nvSpPr>
        <p:spPr>
          <a:xfrm>
            <a:off x="914400" y="1524000"/>
            <a:ext cx="7391400" cy="1835150"/>
          </a:xfrm>
        </p:spPr>
        <p:txBody>
          <a:bodyPr/>
          <a:lstStyle/>
          <a:p>
            <a:pPr lvl="0"/>
            <a:endParaRPr lang="zh-CN" altLang="en-US" noProof="0"/>
          </a:p>
        </p:txBody>
      </p:sp>
    </p:spTree>
    <p:extLst>
      <p:ext uri="{BB962C8B-B14F-4D97-AF65-F5344CB8AC3E}">
        <p14:creationId xmlns:p14="http://schemas.microsoft.com/office/powerpoint/2010/main" val="11944830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365125"/>
            <a:ext cx="8077200" cy="5730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4">
            <a:extLst>
              <a:ext uri="{FF2B5EF4-FFF2-40B4-BE49-F238E27FC236}">
                <a16:creationId xmlns:a16="http://schemas.microsoft.com/office/drawing/2014/main" id="{BDB0A1FB-68F2-4119-9F41-7558C295129A}"/>
              </a:ext>
            </a:extLst>
          </p:cNvPr>
          <p:cNvSpPr>
            <a:spLocks noGrp="1" noChangeArrowheads="1"/>
          </p:cNvSpPr>
          <p:nvPr>
            <p:ph type="dt" sz="half" idx="10"/>
          </p:nvPr>
        </p:nvSpPr>
        <p:spPr>
          <a:xfrm>
            <a:off x="0" y="0"/>
            <a:ext cx="0" cy="0"/>
          </a:xfrm>
        </p:spPr>
        <p:txBody>
          <a:bodyPr/>
          <a:lstStyle>
            <a:lvl1pPr>
              <a:defRPr/>
            </a:lvl1pPr>
          </a:lstStyle>
          <a:p>
            <a:pPr>
              <a:defRPr/>
            </a:pPr>
            <a:fld id="{CE7B7276-203E-45BE-A585-74E7F87EA178}" type="datetime1">
              <a:rPr lang="zh-CN" altLang="en-US"/>
              <a:pPr>
                <a:defRPr/>
              </a:pPr>
              <a:t>2024/12/3</a:t>
            </a:fld>
            <a:endParaRPr lang="en-US" altLang="zh-CN"/>
          </a:p>
        </p:txBody>
      </p:sp>
    </p:spTree>
    <p:extLst>
      <p:ext uri="{BB962C8B-B14F-4D97-AF65-F5344CB8AC3E}">
        <p14:creationId xmlns:p14="http://schemas.microsoft.com/office/powerpoint/2010/main" val="2144870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977994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761524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015444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6300" y="1524000"/>
            <a:ext cx="3619500" cy="2431435"/>
          </a:xfrm>
        </p:spPr>
        <p:txBody>
          <a:bodyPr/>
          <a:lstStyle>
            <a:lvl1pPr>
              <a:defRPr sz="2800"/>
            </a:lvl1pPr>
            <a:lvl2pPr marL="671513" indent="-285750">
              <a:buFont typeface="Wingdings" pitchFamily="2" charset="2"/>
              <a:buChar char="l"/>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0711714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3350067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260191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43426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95379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06067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04126F66-6771-4754-B086-33CD6450761D}"/>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3FC03919-9CAA-4103-BC47-20A1E9FBB201}"/>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5C93154C-EC9A-4D98-81AE-A3FF2F426BE3}"/>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2985C483-7BA5-47C2-B2C4-69B751CB10E9}"/>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18421E91-F81D-43CF-84B9-959C54A6E014}"/>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spcBef>
                <a:spcPct val="50000"/>
              </a:spcBef>
              <a:defRPr/>
            </a:pPr>
            <a:fld id="{0F0C7BBF-4E59-46F9-9EC3-FEA41DCBDE60}" type="slidenum">
              <a:rPr kumimoji="0" lang="en-US" altLang="zh-CN" sz="1400" smtClean="0">
                <a:solidFill>
                  <a:srgbClr val="0094DE"/>
                </a:solidFill>
              </a:rPr>
              <a:pPr>
                <a:spcBef>
                  <a:spcPct val="50000"/>
                </a:spcBef>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58768D20-CEEB-487D-A961-AC331FA878A6}"/>
              </a:ext>
            </a:extLst>
          </p:cNvPr>
          <p:cNvSpPr>
            <a:spLocks noChangeArrowheads="1"/>
          </p:cNvSpPr>
          <p:nvPr userDrawn="1"/>
        </p:nvSpPr>
        <p:spPr bwMode="auto">
          <a:xfrm>
            <a:off x="250825" y="64785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24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F5271D60-3DB1-48A8-8838-7C9814A57140}"/>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0"/>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Rectangle 2">
            <a:extLst>
              <a:ext uri="{FF2B5EF4-FFF2-40B4-BE49-F238E27FC236}">
                <a16:creationId xmlns:a16="http://schemas.microsoft.com/office/drawing/2014/main" id="{0CDC448A-2B53-4888-A1BE-D28AD712E513}"/>
              </a:ext>
            </a:extLst>
          </p:cNvPr>
          <p:cNvSpPr>
            <a:spLocks noChangeArrowheads="1"/>
          </p:cNvSpPr>
          <p:nvPr/>
        </p:nvSpPr>
        <p:spPr bwMode="auto">
          <a:xfrm>
            <a:off x="539750" y="2924175"/>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课前思考</a:t>
            </a:r>
            <a:r>
              <a:rPr lang="zh-CN" altLang="en-US" dirty="0"/>
              <a:t> </a:t>
            </a:r>
          </a:p>
        </p:txBody>
      </p:sp>
      <p:sp>
        <p:nvSpPr>
          <p:cNvPr id="835588" name="Rectangle 4">
            <a:extLst>
              <a:ext uri="{FF2B5EF4-FFF2-40B4-BE49-F238E27FC236}">
                <a16:creationId xmlns:a16="http://schemas.microsoft.com/office/drawing/2014/main" id="{7723F4E5-2804-4BA6-97BF-5CBF23BCE47E}"/>
              </a:ext>
            </a:extLst>
          </p:cNvPr>
          <p:cNvSpPr>
            <a:spLocks noChangeArrowheads="1"/>
          </p:cNvSpPr>
          <p:nvPr/>
        </p:nvSpPr>
        <p:spPr bwMode="auto">
          <a:xfrm>
            <a:off x="539750" y="3429000"/>
            <a:ext cx="4176713" cy="2587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在错综复杂网络环境中：</a:t>
            </a:r>
          </a:p>
          <a:p>
            <a:pPr algn="l" eaLnBrk="1" hangingPunct="1">
              <a:lnSpc>
                <a:spcPct val="130000"/>
              </a:lnSpc>
              <a:buFont typeface="Wingdings" panose="05000000000000000000" pitchFamily="2" charset="2"/>
              <a:buChar char="Ø"/>
            </a:pPr>
            <a:r>
              <a:rPr lang="zh-CN" altLang="en-US" sz="2400" dirty="0"/>
              <a:t>报文分组是如何从一个结点传递到另一个结点？</a:t>
            </a:r>
            <a:endParaRPr lang="en-US" altLang="zh-CN" sz="2400" dirty="0"/>
          </a:p>
          <a:p>
            <a:pPr algn="l" eaLnBrk="1" hangingPunct="1">
              <a:lnSpc>
                <a:spcPct val="130000"/>
              </a:lnSpc>
              <a:buFont typeface="Wingdings" panose="05000000000000000000" pitchFamily="2" charset="2"/>
              <a:buChar char="Ø"/>
            </a:pPr>
            <a:r>
              <a:rPr lang="zh-CN" altLang="en-US" sz="2400" dirty="0"/>
              <a:t>如何选择传输路径？如何控制拥塞问题等？</a:t>
            </a:r>
          </a:p>
        </p:txBody>
      </p:sp>
      <p:sp>
        <p:nvSpPr>
          <p:cNvPr id="20484" name="Rectangle 7">
            <a:extLst>
              <a:ext uri="{FF2B5EF4-FFF2-40B4-BE49-F238E27FC236}">
                <a16:creationId xmlns:a16="http://schemas.microsoft.com/office/drawing/2014/main" id="{22EA8F92-9F57-45C1-B838-A057AD340508}"/>
              </a:ext>
            </a:extLst>
          </p:cNvPr>
          <p:cNvSpPr>
            <a:spLocks noGrp="1" noChangeArrowheads="1"/>
          </p:cNvSpPr>
          <p:nvPr>
            <p:ph type="title"/>
          </p:nvPr>
        </p:nvSpPr>
        <p:spPr>
          <a:noFill/>
        </p:spPr>
        <p:txBody>
          <a:bodyPr/>
          <a:lstStyle/>
          <a:p>
            <a:pPr eaLnBrk="1" hangingPunct="1"/>
            <a:r>
              <a:rPr lang="zh-CN" altLang="en-US"/>
              <a:t>第五章 网络层 </a:t>
            </a:r>
          </a:p>
        </p:txBody>
      </p:sp>
      <p:sp>
        <p:nvSpPr>
          <p:cNvPr id="835592" name="Rectangle 8">
            <a:extLst>
              <a:ext uri="{FF2B5EF4-FFF2-40B4-BE49-F238E27FC236}">
                <a16:creationId xmlns:a16="http://schemas.microsoft.com/office/drawing/2014/main" id="{AAF390BF-08B1-4825-9E3A-5F60A52306BB}"/>
              </a:ext>
            </a:extLst>
          </p:cNvPr>
          <p:cNvSpPr>
            <a:spLocks noChangeArrowheads="1"/>
          </p:cNvSpPr>
          <p:nvPr/>
        </p:nvSpPr>
        <p:spPr bwMode="auto">
          <a:xfrm>
            <a:off x="6156176" y="3559945"/>
            <a:ext cx="2305050" cy="1627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Ø"/>
            </a:pPr>
            <a:r>
              <a:rPr lang="zh-CN" altLang="en-US" sz="2400" dirty="0"/>
              <a:t>路由选择</a:t>
            </a:r>
          </a:p>
          <a:p>
            <a:pPr algn="l" eaLnBrk="1" hangingPunct="1">
              <a:lnSpc>
                <a:spcPct val="130000"/>
              </a:lnSpc>
              <a:buFont typeface="Wingdings" panose="05000000000000000000" pitchFamily="2" charset="2"/>
              <a:buChar char="Ø"/>
            </a:pPr>
            <a:r>
              <a:rPr lang="zh-CN" altLang="en-US" sz="2400" dirty="0"/>
              <a:t>异构网络互联</a:t>
            </a:r>
          </a:p>
          <a:p>
            <a:pPr algn="l" eaLnBrk="1" hangingPunct="1">
              <a:lnSpc>
                <a:spcPct val="130000"/>
              </a:lnSpc>
              <a:buFont typeface="Wingdings" panose="05000000000000000000" pitchFamily="2" charset="2"/>
              <a:buChar char="Ø"/>
            </a:pPr>
            <a:r>
              <a:rPr lang="zh-CN" altLang="en-US" sz="2400" dirty="0"/>
              <a:t>网络安全</a:t>
            </a:r>
          </a:p>
        </p:txBody>
      </p:sp>
      <p:sp>
        <p:nvSpPr>
          <p:cNvPr id="835593" name="Rectangle 9">
            <a:extLst>
              <a:ext uri="{FF2B5EF4-FFF2-40B4-BE49-F238E27FC236}">
                <a16:creationId xmlns:a16="http://schemas.microsoft.com/office/drawing/2014/main" id="{64AE9C35-DF58-45BE-A552-B8ADBE25662D}"/>
              </a:ext>
            </a:extLst>
          </p:cNvPr>
          <p:cNvSpPr>
            <a:spLocks noChangeArrowheads="1"/>
          </p:cNvSpPr>
          <p:nvPr/>
        </p:nvSpPr>
        <p:spPr bwMode="auto">
          <a:xfrm>
            <a:off x="4932040" y="2833838"/>
            <a:ext cx="411321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dirty="0">
                <a:solidFill>
                  <a:srgbClr val="333399"/>
                </a:solidFill>
                <a:latin typeface="Times New Roman" panose="02020603050405020304" pitchFamily="18" charset="0"/>
                <a:ea typeface="黑体" panose="02010609060101010101" pitchFamily="49" charset="-122"/>
              </a:rPr>
              <a:t>网络层要解决主要问题：</a:t>
            </a:r>
          </a:p>
        </p:txBody>
      </p:sp>
      <p:sp>
        <p:nvSpPr>
          <p:cNvPr id="20487" name="Rectangle 10">
            <a:extLst>
              <a:ext uri="{FF2B5EF4-FFF2-40B4-BE49-F238E27FC236}">
                <a16:creationId xmlns:a16="http://schemas.microsoft.com/office/drawing/2014/main" id="{214B13D1-052E-41A9-9AFD-7FCFE68B04A6}"/>
              </a:ext>
            </a:extLst>
          </p:cNvPr>
          <p:cNvSpPr>
            <a:spLocks noChangeArrowheads="1"/>
          </p:cNvSpPr>
          <p:nvPr/>
        </p:nvSpPr>
        <p:spPr bwMode="auto">
          <a:xfrm>
            <a:off x="539750" y="1700213"/>
            <a:ext cx="547211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在数据链路层的支持下，为传输层提供源</a:t>
            </a:r>
            <a:r>
              <a:rPr lang="en-US" altLang="zh-CN" sz="2400"/>
              <a:t>/</a:t>
            </a:r>
            <a:r>
              <a:rPr lang="zh-CN" altLang="en-US" sz="2400"/>
              <a:t>目的主机间的报文分组传输服务。</a:t>
            </a:r>
          </a:p>
        </p:txBody>
      </p:sp>
      <p:sp>
        <p:nvSpPr>
          <p:cNvPr id="20488" name="Rectangle 11">
            <a:extLst>
              <a:ext uri="{FF2B5EF4-FFF2-40B4-BE49-F238E27FC236}">
                <a16:creationId xmlns:a16="http://schemas.microsoft.com/office/drawing/2014/main" id="{765A1E0A-5ADF-4FFB-8451-24CF3ADBD800}"/>
              </a:ext>
            </a:extLst>
          </p:cNvPr>
          <p:cNvSpPr>
            <a:spLocks noChangeArrowheads="1"/>
          </p:cNvSpPr>
          <p:nvPr/>
        </p:nvSpPr>
        <p:spPr bwMode="auto">
          <a:xfrm>
            <a:off x="717550" y="1052513"/>
            <a:ext cx="19700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网络层功能</a:t>
            </a:r>
          </a:p>
        </p:txBody>
      </p:sp>
      <p:pic>
        <p:nvPicPr>
          <p:cNvPr id="20489" name="Picture 12" descr="j0241227[1]">
            <a:extLst>
              <a:ext uri="{FF2B5EF4-FFF2-40B4-BE49-F238E27FC236}">
                <a16:creationId xmlns:a16="http://schemas.microsoft.com/office/drawing/2014/main" id="{856D39BF-6C0C-4E99-9D81-D54B2996B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105251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35586"/>
                                        </p:tgtEl>
                                        <p:attrNameLst>
                                          <p:attrName>style.visibility</p:attrName>
                                        </p:attrNameLst>
                                      </p:cBhvr>
                                      <p:to>
                                        <p:strVal val="visible"/>
                                      </p:to>
                                    </p:set>
                                    <p:animEffect transition="in" filter="wipe(up)">
                                      <p:cBhvr>
                                        <p:cTn id="7" dur="500"/>
                                        <p:tgtEl>
                                          <p:spTgt spid="835586"/>
                                        </p:tgtEl>
                                      </p:cBhvr>
                                    </p:animEffect>
                                  </p:childTnLst>
                                </p:cTn>
                              </p:par>
                            </p:childTnLst>
                          </p:cTn>
                        </p:par>
                        <p:par>
                          <p:cTn id="8" fill="hold" nodeType="with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35588"/>
                                        </p:tgtEl>
                                        <p:attrNameLst>
                                          <p:attrName>style.visibility</p:attrName>
                                        </p:attrNameLst>
                                      </p:cBhvr>
                                      <p:to>
                                        <p:strVal val="visible"/>
                                      </p:to>
                                    </p:set>
                                    <p:animEffect transition="in" filter="wipe(up)">
                                      <p:cBhvr>
                                        <p:cTn id="11" dur="500"/>
                                        <p:tgtEl>
                                          <p:spTgt spid="83558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835593"/>
                                        </p:tgtEl>
                                        <p:attrNameLst>
                                          <p:attrName>style.visibility</p:attrName>
                                        </p:attrNameLst>
                                      </p:cBhvr>
                                      <p:to>
                                        <p:strVal val="visible"/>
                                      </p:to>
                                    </p:set>
                                    <p:animEffect transition="in" filter="wipe(up)">
                                      <p:cBhvr>
                                        <p:cTn id="16" dur="500"/>
                                        <p:tgtEl>
                                          <p:spTgt spid="83559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835592"/>
                                        </p:tgtEl>
                                        <p:attrNameLst>
                                          <p:attrName>style.visibility</p:attrName>
                                        </p:attrNameLst>
                                      </p:cBhvr>
                                      <p:to>
                                        <p:strVal val="visible"/>
                                      </p:to>
                                    </p:set>
                                    <p:animEffect transition="in" filter="wipe(up)">
                                      <p:cBhvr>
                                        <p:cTn id="20" dur="500"/>
                                        <p:tgtEl>
                                          <p:spTgt spid="835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586" grpId="0"/>
      <p:bldP spid="835588" grpId="0"/>
      <p:bldP spid="835592" grpId="0"/>
      <p:bldP spid="83559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410ADCF-F68B-40C6-B12A-CFFF3231ED4C}"/>
              </a:ext>
            </a:extLst>
          </p:cNvPr>
          <p:cNvSpPr>
            <a:spLocks noGrp="1" noChangeArrowheads="1"/>
          </p:cNvSpPr>
          <p:nvPr>
            <p:ph type="title"/>
          </p:nvPr>
        </p:nvSpPr>
        <p:spPr/>
        <p:txBody>
          <a:bodyPr/>
          <a:lstStyle/>
          <a:p>
            <a:pPr eaLnBrk="1" hangingPunct="1"/>
            <a:r>
              <a:rPr lang="zh-CN" altLang="en-US"/>
              <a:t>分组交换</a:t>
            </a:r>
          </a:p>
        </p:txBody>
      </p:sp>
      <p:sp>
        <p:nvSpPr>
          <p:cNvPr id="761859" name="Rectangle 3">
            <a:extLst>
              <a:ext uri="{FF2B5EF4-FFF2-40B4-BE49-F238E27FC236}">
                <a16:creationId xmlns:a16="http://schemas.microsoft.com/office/drawing/2014/main" id="{C5344CA8-7DFA-46F2-8A51-70F3EBA82471}"/>
              </a:ext>
            </a:extLst>
          </p:cNvPr>
          <p:cNvSpPr>
            <a:spLocks noGrp="1" noChangeArrowheads="1"/>
          </p:cNvSpPr>
          <p:nvPr>
            <p:ph type="body" idx="1"/>
          </p:nvPr>
        </p:nvSpPr>
        <p:spPr>
          <a:xfrm>
            <a:off x="1042988" y="908050"/>
            <a:ext cx="7248525" cy="5241925"/>
          </a:xfrm>
        </p:spPr>
        <p:txBody>
          <a:bodyPr/>
          <a:lstStyle/>
          <a:p>
            <a:pPr eaLnBrk="1" hangingPunct="1"/>
            <a:r>
              <a:rPr lang="zh-CN" altLang="en-US" sz="2400"/>
              <a:t>基本原理 </a:t>
            </a:r>
          </a:p>
          <a:p>
            <a:pPr lvl="1" eaLnBrk="1" hangingPunct="1"/>
            <a:r>
              <a:rPr lang="zh-CN" altLang="en-US" sz="2000"/>
              <a:t>将一份完整的报文划分为若干组，每个分组以存储</a:t>
            </a:r>
            <a:r>
              <a:rPr lang="en-US" altLang="zh-CN" sz="2000"/>
              <a:t>/</a:t>
            </a:r>
            <a:r>
              <a:rPr lang="zh-CN" altLang="en-US" sz="2000"/>
              <a:t>转发方式独立的从源结点传输到目的结点，目的结点收到这些分组重新组装成原报文。 </a:t>
            </a:r>
          </a:p>
          <a:p>
            <a:pPr eaLnBrk="1" hangingPunct="1"/>
            <a:r>
              <a:rPr lang="zh-CN" altLang="en-US" sz="2400"/>
              <a:t>特点</a:t>
            </a:r>
          </a:p>
          <a:p>
            <a:pPr lvl="1" eaLnBrk="1" hangingPunct="1"/>
            <a:r>
              <a:rPr lang="zh-CN" altLang="en-US" sz="2000"/>
              <a:t>化整为零</a:t>
            </a:r>
          </a:p>
          <a:p>
            <a:pPr lvl="1" eaLnBrk="1" hangingPunct="1"/>
            <a:r>
              <a:rPr lang="zh-CN" altLang="en-US" sz="2000"/>
              <a:t>存储转发</a:t>
            </a:r>
          </a:p>
          <a:p>
            <a:pPr eaLnBrk="1" hangingPunct="1"/>
            <a:r>
              <a:rPr lang="zh-CN" altLang="en-US" sz="2400"/>
              <a:t>优点</a:t>
            </a:r>
          </a:p>
          <a:p>
            <a:pPr lvl="1" eaLnBrk="1" hangingPunct="1"/>
            <a:r>
              <a:rPr lang="zh-CN" altLang="en-US" sz="2000"/>
              <a:t>使多路数据能够复用一条链路，提高链路的利用率。</a:t>
            </a:r>
          </a:p>
          <a:p>
            <a:pPr lvl="1" eaLnBrk="1" hangingPunct="1"/>
            <a:r>
              <a:rPr lang="zh-CN" altLang="en-US" sz="2000"/>
              <a:t>有利于差错控制。</a:t>
            </a:r>
          </a:p>
          <a:p>
            <a:pPr lvl="1" eaLnBrk="1" hangingPunct="1"/>
            <a:r>
              <a:rPr lang="zh-CN" altLang="en-US" sz="2000"/>
              <a:t>减少结点缓冲区容量。</a:t>
            </a:r>
          </a:p>
          <a:p>
            <a:pPr eaLnBrk="1" hangingPunct="1"/>
            <a:r>
              <a:rPr lang="zh-CN" altLang="en-US" sz="2400"/>
              <a:t>缺点</a:t>
            </a:r>
          </a:p>
          <a:p>
            <a:pPr lvl="1" eaLnBrk="1" hangingPunct="1"/>
            <a:r>
              <a:rPr lang="zh-CN" altLang="en-US" sz="2000"/>
              <a:t>当网络拥塞时，会导致分组传输延迟增加，尽管对传输的文本文件，二进制文件影响并不大，但对流媒体影响较大。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18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iterate type="lt">
                                    <p:tmAbs val="0"/>
                                  </p:iterate>
                                  <p:childTnLst>
                                    <p:set>
                                      <p:cBhvr>
                                        <p:cTn id="8" dur="1" fill="hold">
                                          <p:stCondLst>
                                            <p:cond delay="0"/>
                                          </p:stCondLst>
                                        </p:cTn>
                                        <p:tgtEl>
                                          <p:spTgt spid="76185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iterate type="lt">
                                    <p:tmAbs val="0"/>
                                  </p:iterate>
                                  <p:childTnLst>
                                    <p:set>
                                      <p:cBhvr>
                                        <p:cTn id="10" dur="1" fill="hold">
                                          <p:stCondLst>
                                            <p:cond delay="0"/>
                                          </p:stCondLst>
                                        </p:cTn>
                                        <p:tgtEl>
                                          <p:spTgt spid="761859">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1859">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mph" presetSubtype="0" fill="hold" nodeType="clickEffect">
                                  <p:stCondLst>
                                    <p:cond delay="0"/>
                                  </p:stCondLst>
                                  <p:iterate type="lt">
                                    <p:tmPct val="4000"/>
                                  </p:iterate>
                                  <p:childTnLst>
                                    <p:set>
                                      <p:cBhvr override="childStyle">
                                        <p:cTn id="18" dur="500" fill="hold"/>
                                        <p:tgtEl>
                                          <p:spTgt spid="761859">
                                            <p:txEl>
                                              <p:pRg st="4" end="4"/>
                                            </p:txEl>
                                          </p:spTgt>
                                        </p:tgtEl>
                                        <p:attrNameLst>
                                          <p:attrName>style.textDecorationUnderline</p:attrName>
                                        </p:attrNameLst>
                                      </p:cBhvr>
                                      <p:to>
                                        <p:strVal val="tru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185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mph" presetSubtype="0" fill="hold" nodeType="clickEffect">
                                  <p:stCondLst>
                                    <p:cond delay="0"/>
                                  </p:stCondLst>
                                  <p:iterate type="lt">
                                    <p:tmPct val="4000"/>
                                  </p:iterate>
                                  <p:childTnLst>
                                    <p:set>
                                      <p:cBhvr override="childStyle">
                                        <p:cTn id="26" dur="500" fill="hold"/>
                                        <p:tgtEl>
                                          <p:spTgt spid="761859">
                                            <p:txEl>
                                              <p:pRg st="3" end="3"/>
                                            </p:txEl>
                                          </p:spTgt>
                                        </p:tgtEl>
                                        <p:attrNameLst>
                                          <p:attrName>style.textDecorationUnderline</p:attrName>
                                        </p:attrNameLst>
                                      </p:cBhvr>
                                      <p:to>
                                        <p:strVal val="tru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61859">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61859">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61859">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618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D50EFBC-3557-4049-9D06-DCE2957D5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8760"/>
            <a:ext cx="9144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9704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42EE756-DCD6-4415-A2F6-B7363C2A05DA}"/>
              </a:ext>
            </a:extLst>
          </p:cNvPr>
          <p:cNvSpPr>
            <a:spLocks noGrp="1" noChangeArrowheads="1"/>
          </p:cNvSpPr>
          <p:nvPr>
            <p:ph type="title"/>
          </p:nvPr>
        </p:nvSpPr>
        <p:spPr/>
        <p:txBody>
          <a:bodyPr/>
          <a:lstStyle/>
          <a:p>
            <a:pPr eaLnBrk="1" hangingPunct="1"/>
            <a:r>
              <a:rPr lang="en-US" altLang="zh-CN" dirty="0"/>
              <a:t>5.7 </a:t>
            </a:r>
            <a:r>
              <a:rPr lang="zh-CN" altLang="en-US" dirty="0"/>
              <a:t>地址解析协议</a:t>
            </a:r>
            <a:r>
              <a:rPr lang="en-US" altLang="zh-CN" dirty="0"/>
              <a:t>ARP</a:t>
            </a:r>
            <a:r>
              <a:rPr lang="zh-CN" altLang="en-US" dirty="0"/>
              <a:t> </a:t>
            </a:r>
          </a:p>
        </p:txBody>
      </p:sp>
      <p:sp>
        <p:nvSpPr>
          <p:cNvPr id="2" name="文本框 1">
            <a:extLst>
              <a:ext uri="{FF2B5EF4-FFF2-40B4-BE49-F238E27FC236}">
                <a16:creationId xmlns:a16="http://schemas.microsoft.com/office/drawing/2014/main" id="{FEE9398F-7589-42CE-A1CA-5B4D801DBA19}"/>
              </a:ext>
            </a:extLst>
          </p:cNvPr>
          <p:cNvSpPr txBox="1"/>
          <p:nvPr/>
        </p:nvSpPr>
        <p:spPr>
          <a:xfrm>
            <a:off x="1090192" y="1268760"/>
            <a:ext cx="7514256" cy="400110"/>
          </a:xfrm>
          <a:prstGeom prst="rect">
            <a:avLst/>
          </a:prstGeom>
          <a:noFill/>
        </p:spPr>
        <p:txBody>
          <a:bodyPr wrap="square" rtlCol="0">
            <a:spAutoFit/>
          </a:bodyPr>
          <a:lstStyle/>
          <a:p>
            <a:r>
              <a:rPr lang="zh-CN" altLang="en-US" sz="2000" dirty="0">
                <a:latin typeface="+mj-ea"/>
                <a:ea typeface="+mj-ea"/>
              </a:rPr>
              <a:t>发送一个数据报文时，有以下四种情况：</a:t>
            </a:r>
          </a:p>
        </p:txBody>
      </p:sp>
      <p:sp>
        <p:nvSpPr>
          <p:cNvPr id="5" name="矩形 4">
            <a:extLst>
              <a:ext uri="{FF2B5EF4-FFF2-40B4-BE49-F238E27FC236}">
                <a16:creationId xmlns:a16="http://schemas.microsoft.com/office/drawing/2014/main" id="{6DBDF370-101D-45BB-BE7C-00FF0C154933}"/>
              </a:ext>
            </a:extLst>
          </p:cNvPr>
          <p:cNvSpPr/>
          <p:nvPr/>
        </p:nvSpPr>
        <p:spPr>
          <a:xfrm>
            <a:off x="1090192" y="1905506"/>
            <a:ext cx="7370240" cy="2739211"/>
          </a:xfrm>
          <a:prstGeom prst="rect">
            <a:avLst/>
          </a:prstGeom>
        </p:spPr>
        <p:txBody>
          <a:bodyPr wrap="square">
            <a:spAutoFit/>
          </a:bodyPr>
          <a:lstStyle/>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发送方是主机，要把数据报文发送到同一个网络的另外一台主机。数据报文直接交给目标主机；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发送方是主机，要把数据报文发送到另外一个网络中的一台主机。数据报文交给路由器，其余工作由路由器完成；</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发送方是路由器，要把接收到的数据报文发送给本网络中的一台主机。数据报文直接交给目标主机；</a:t>
            </a:r>
            <a:endParaRPr lang="en-US" altLang="zh-CN" sz="200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000" dirty="0">
                <a:latin typeface="+mn-ea"/>
                <a:ea typeface="+mn-ea"/>
              </a:rPr>
              <a:t>发送方是路由器，要把数据报文发送给另外一个网络中的一台主机。数据报文交给另外一台路由器，其余工作由路由器完成。</a:t>
            </a:r>
          </a:p>
        </p:txBody>
      </p:sp>
      <p:sp>
        <p:nvSpPr>
          <p:cNvPr id="8" name="文本框 7">
            <a:extLst>
              <a:ext uri="{FF2B5EF4-FFF2-40B4-BE49-F238E27FC236}">
                <a16:creationId xmlns:a16="http://schemas.microsoft.com/office/drawing/2014/main" id="{E23D91B3-E0AE-4F02-A94D-72E432026D3C}"/>
              </a:ext>
            </a:extLst>
          </p:cNvPr>
          <p:cNvSpPr txBox="1"/>
          <p:nvPr/>
        </p:nvSpPr>
        <p:spPr>
          <a:xfrm>
            <a:off x="1090192" y="4941168"/>
            <a:ext cx="7514256" cy="830997"/>
          </a:xfrm>
          <a:prstGeom prst="rect">
            <a:avLst/>
          </a:prstGeom>
          <a:noFill/>
        </p:spPr>
        <p:txBody>
          <a:bodyPr wrap="square" rtlCol="0">
            <a:spAutoFit/>
          </a:bodyPr>
          <a:lstStyle/>
          <a:p>
            <a:r>
              <a:rPr lang="zh-CN" altLang="en-US" dirty="0"/>
              <a:t>除了上述第四种情况外，其余三种都是在同一个网络内的数据报文传输。</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68DA81-34CA-4F08-962B-4F59642ADD83}"/>
              </a:ext>
            </a:extLst>
          </p:cNvPr>
          <p:cNvSpPr txBox="1"/>
          <p:nvPr/>
        </p:nvSpPr>
        <p:spPr>
          <a:xfrm>
            <a:off x="971600" y="1268760"/>
            <a:ext cx="2520280" cy="461665"/>
          </a:xfrm>
          <a:prstGeom prst="rect">
            <a:avLst/>
          </a:prstGeom>
          <a:noFill/>
        </p:spPr>
        <p:txBody>
          <a:bodyPr wrap="square" rtlCol="0">
            <a:spAutoFit/>
          </a:bodyPr>
          <a:lstStyle/>
          <a:p>
            <a:r>
              <a:rPr lang="en-US" altLang="zh-CN" dirty="0"/>
              <a:t>1</a:t>
            </a:r>
            <a:r>
              <a:rPr lang="zh-CN" altLang="en-US" dirty="0"/>
              <a:t>、</a:t>
            </a:r>
            <a:r>
              <a:rPr lang="en-US" altLang="zh-CN" dirty="0"/>
              <a:t>MAC</a:t>
            </a:r>
            <a:r>
              <a:rPr lang="zh-CN" altLang="en-US" dirty="0"/>
              <a:t>地址</a:t>
            </a:r>
          </a:p>
        </p:txBody>
      </p:sp>
      <p:sp>
        <p:nvSpPr>
          <p:cNvPr id="5" name="文本框 4">
            <a:extLst>
              <a:ext uri="{FF2B5EF4-FFF2-40B4-BE49-F238E27FC236}">
                <a16:creationId xmlns:a16="http://schemas.microsoft.com/office/drawing/2014/main" id="{8997BBB0-7A2F-4C80-B8D6-7E57EF71B724}"/>
              </a:ext>
            </a:extLst>
          </p:cNvPr>
          <p:cNvSpPr txBox="1"/>
          <p:nvPr/>
        </p:nvSpPr>
        <p:spPr>
          <a:xfrm>
            <a:off x="971600" y="1916832"/>
            <a:ext cx="7776864" cy="1323439"/>
          </a:xfrm>
          <a:prstGeom prst="rect">
            <a:avLst/>
          </a:prstGeom>
          <a:noFill/>
        </p:spPr>
        <p:txBody>
          <a:bodyPr wrap="square" rtlCol="0">
            <a:spAutoFit/>
          </a:bodyPr>
          <a:lstStyle/>
          <a:p>
            <a:r>
              <a:rPr lang="zh-CN" altLang="en-US" sz="2000" dirty="0">
                <a:latin typeface="+mn-ea"/>
                <a:ea typeface="+mn-ea"/>
              </a:rPr>
              <a:t>无论</a:t>
            </a:r>
            <a:r>
              <a:rPr lang="en-US" altLang="zh-CN" sz="2000" dirty="0">
                <a:latin typeface="+mn-ea"/>
                <a:ea typeface="+mn-ea"/>
              </a:rPr>
              <a:t>OSI</a:t>
            </a:r>
            <a:r>
              <a:rPr lang="zh-CN" altLang="en-US" sz="2000" dirty="0">
                <a:latin typeface="+mn-ea"/>
                <a:ea typeface="+mn-ea"/>
              </a:rPr>
              <a:t>还是</a:t>
            </a:r>
            <a:r>
              <a:rPr lang="en-US" altLang="zh-CN" sz="2000" dirty="0">
                <a:latin typeface="+mn-ea"/>
                <a:ea typeface="+mn-ea"/>
              </a:rPr>
              <a:t>TCP/IP</a:t>
            </a:r>
            <a:r>
              <a:rPr lang="zh-CN" altLang="en-US" sz="2000" dirty="0">
                <a:latin typeface="+mn-ea"/>
                <a:ea typeface="+mn-ea"/>
              </a:rPr>
              <a:t>，都奉行的是对等层通信原则。在这一原则下，低层只是向上层提供支持，即将上层的协议报文作为载荷封装在本层相关协议的数据单元中。在低层，无法获得也不能理解被封装的高层协议报文的内容。一句话，低层协议看不见高层数据。</a:t>
            </a:r>
          </a:p>
        </p:txBody>
      </p:sp>
      <p:sp>
        <p:nvSpPr>
          <p:cNvPr id="6" name="矩形 5">
            <a:extLst>
              <a:ext uri="{FF2B5EF4-FFF2-40B4-BE49-F238E27FC236}">
                <a16:creationId xmlns:a16="http://schemas.microsoft.com/office/drawing/2014/main" id="{C59457BC-3ED2-4BE8-BDFC-45A1678087B5}"/>
              </a:ext>
            </a:extLst>
          </p:cNvPr>
          <p:cNvSpPr/>
          <p:nvPr/>
        </p:nvSpPr>
        <p:spPr>
          <a:xfrm>
            <a:off x="971600" y="3617568"/>
            <a:ext cx="7776864" cy="1323439"/>
          </a:xfrm>
          <a:prstGeom prst="rect">
            <a:avLst/>
          </a:prstGeom>
        </p:spPr>
        <p:txBody>
          <a:bodyPr wrap="square">
            <a:spAutoFit/>
          </a:bodyPr>
          <a:lstStyle/>
          <a:p>
            <a:r>
              <a:rPr lang="zh-CN" altLang="en-US" sz="2000" dirty="0">
                <a:latin typeface="+mn-ea"/>
                <a:ea typeface="+mn-ea"/>
              </a:rPr>
              <a:t>当</a:t>
            </a:r>
            <a:r>
              <a:rPr lang="en-US" altLang="zh-CN" sz="2000" dirty="0">
                <a:latin typeface="+mn-ea"/>
                <a:ea typeface="+mn-ea"/>
              </a:rPr>
              <a:t>IP</a:t>
            </a:r>
            <a:r>
              <a:rPr lang="zh-CN" altLang="en-US" sz="2000" dirty="0">
                <a:latin typeface="+mn-ea"/>
                <a:ea typeface="+mn-ea"/>
              </a:rPr>
              <a:t>报文被数据链路层协议封装后，包括</a:t>
            </a:r>
            <a:r>
              <a:rPr lang="en-US" altLang="zh-CN" sz="2000" dirty="0">
                <a:latin typeface="+mn-ea"/>
                <a:ea typeface="+mn-ea"/>
              </a:rPr>
              <a:t>IP</a:t>
            </a:r>
            <a:r>
              <a:rPr lang="zh-CN" altLang="en-US" sz="2000" dirty="0">
                <a:latin typeface="+mn-ea"/>
                <a:ea typeface="+mn-ea"/>
              </a:rPr>
              <a:t>地址在内的</a:t>
            </a:r>
            <a:r>
              <a:rPr lang="en-US" altLang="zh-CN" sz="2000" dirty="0">
                <a:latin typeface="+mn-ea"/>
                <a:ea typeface="+mn-ea"/>
              </a:rPr>
              <a:t>IP</a:t>
            </a:r>
            <a:r>
              <a:rPr lang="zh-CN" altLang="en-US" sz="2000" dirty="0">
                <a:latin typeface="+mn-ea"/>
                <a:ea typeface="+mn-ea"/>
              </a:rPr>
              <a:t>协议细节均无法被数据链路层协议获得。为了能够在数据链路层的协议中描述源</a:t>
            </a:r>
            <a:r>
              <a:rPr lang="en-US" altLang="zh-CN" sz="2000" dirty="0">
                <a:latin typeface="+mn-ea"/>
                <a:ea typeface="+mn-ea"/>
              </a:rPr>
              <a:t>/</a:t>
            </a:r>
            <a:r>
              <a:rPr lang="zh-CN" altLang="en-US" sz="2000" dirty="0">
                <a:latin typeface="+mn-ea"/>
                <a:ea typeface="+mn-ea"/>
              </a:rPr>
              <a:t>目的节点，需要在数据链路层设计相应的节点标识符，即数据链路层地址。</a:t>
            </a:r>
          </a:p>
        </p:txBody>
      </p:sp>
      <p:sp>
        <p:nvSpPr>
          <p:cNvPr id="7" name="矩形 6">
            <a:extLst>
              <a:ext uri="{FF2B5EF4-FFF2-40B4-BE49-F238E27FC236}">
                <a16:creationId xmlns:a16="http://schemas.microsoft.com/office/drawing/2014/main" id="{8ED3A022-2FF4-49C2-AB74-DADD1323E805}"/>
              </a:ext>
            </a:extLst>
          </p:cNvPr>
          <p:cNvSpPr/>
          <p:nvPr/>
        </p:nvSpPr>
        <p:spPr>
          <a:xfrm>
            <a:off x="968476" y="5127575"/>
            <a:ext cx="7776864" cy="1323439"/>
          </a:xfrm>
          <a:prstGeom prst="rect">
            <a:avLst/>
          </a:prstGeom>
        </p:spPr>
        <p:txBody>
          <a:bodyPr wrap="square">
            <a:spAutoFit/>
          </a:bodyPr>
          <a:lstStyle/>
          <a:p>
            <a:r>
              <a:rPr lang="zh-CN" altLang="en-US" sz="2000" dirty="0">
                <a:latin typeface="+mn-ea"/>
                <a:ea typeface="+mn-ea"/>
              </a:rPr>
              <a:t>在以太网中，这个地址就称为</a:t>
            </a:r>
            <a:r>
              <a:rPr lang="en-US" altLang="zh-CN" sz="2000" dirty="0">
                <a:latin typeface="+mn-ea"/>
                <a:ea typeface="+mn-ea"/>
              </a:rPr>
              <a:t>MAC</a:t>
            </a:r>
            <a:r>
              <a:rPr lang="zh-CN" altLang="en-US" sz="2000" dirty="0">
                <a:latin typeface="+mn-ea"/>
                <a:ea typeface="+mn-ea"/>
              </a:rPr>
              <a:t>（</a:t>
            </a:r>
            <a:r>
              <a:rPr lang="en-US" altLang="zh-CN" sz="2000" dirty="0">
                <a:latin typeface="+mn-ea"/>
                <a:ea typeface="+mn-ea"/>
              </a:rPr>
              <a:t>Media Access Control</a:t>
            </a:r>
            <a:r>
              <a:rPr lang="zh-CN" altLang="en-US" sz="2000" dirty="0">
                <a:latin typeface="+mn-ea"/>
                <a:ea typeface="+mn-ea"/>
              </a:rPr>
              <a:t>）地址。由于数据链路层向下紧邻物理层，受到物理层许多因素的影响，因此也被称为物理地址或硬件地址或机器地址。对应的，</a:t>
            </a:r>
            <a:r>
              <a:rPr lang="en-US" altLang="zh-CN" sz="2000" dirty="0">
                <a:latin typeface="+mn-ea"/>
                <a:ea typeface="+mn-ea"/>
              </a:rPr>
              <a:t>IP</a:t>
            </a:r>
            <a:r>
              <a:rPr lang="zh-CN" altLang="en-US" sz="2000" dirty="0">
                <a:latin typeface="+mn-ea"/>
                <a:ea typeface="+mn-ea"/>
              </a:rPr>
              <a:t>地址也常常被称为逻辑地址。</a:t>
            </a:r>
            <a:endParaRPr lang="zh-CN" altLang="en-US" sz="2000" dirty="0"/>
          </a:p>
        </p:txBody>
      </p:sp>
    </p:spTree>
    <p:extLst>
      <p:ext uri="{BB962C8B-B14F-4D97-AF65-F5344CB8AC3E}">
        <p14:creationId xmlns:p14="http://schemas.microsoft.com/office/powerpoint/2010/main" val="1648930682"/>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A47D2EA-B832-487D-A90E-EC737F8D2C51}"/>
              </a:ext>
            </a:extLst>
          </p:cNvPr>
          <p:cNvSpPr/>
          <p:nvPr/>
        </p:nvSpPr>
        <p:spPr>
          <a:xfrm>
            <a:off x="1043608" y="1268760"/>
            <a:ext cx="7632848" cy="707886"/>
          </a:xfrm>
          <a:prstGeom prst="rect">
            <a:avLst/>
          </a:prstGeom>
        </p:spPr>
        <p:txBody>
          <a:bodyPr wrap="square">
            <a:spAutoFit/>
          </a:bodyPr>
          <a:lstStyle/>
          <a:p>
            <a:r>
              <a:rPr lang="zh-CN" altLang="en-US" sz="2000" dirty="0">
                <a:latin typeface="+mn-ea"/>
                <a:ea typeface="+mn-ea"/>
              </a:rPr>
              <a:t>以太网由</a:t>
            </a:r>
            <a:r>
              <a:rPr lang="en-US" altLang="zh-CN" sz="2000" dirty="0">
                <a:latin typeface="+mn-ea"/>
                <a:ea typeface="+mn-ea"/>
              </a:rPr>
              <a:t>DEC</a:t>
            </a:r>
            <a:r>
              <a:rPr lang="zh-CN" altLang="en-US" sz="2000" dirty="0">
                <a:latin typeface="+mn-ea"/>
                <a:ea typeface="+mn-ea"/>
              </a:rPr>
              <a:t>，</a:t>
            </a:r>
            <a:r>
              <a:rPr lang="en-US" altLang="zh-CN" sz="2000" dirty="0">
                <a:latin typeface="+mn-ea"/>
                <a:ea typeface="+mn-ea"/>
              </a:rPr>
              <a:t>INTEL</a:t>
            </a:r>
            <a:r>
              <a:rPr lang="zh-CN" altLang="en-US" sz="2000" dirty="0">
                <a:latin typeface="+mn-ea"/>
                <a:ea typeface="+mn-ea"/>
              </a:rPr>
              <a:t>和</a:t>
            </a:r>
            <a:r>
              <a:rPr lang="en-US" altLang="zh-CN" sz="2000" dirty="0">
                <a:latin typeface="+mn-ea"/>
                <a:ea typeface="+mn-ea"/>
              </a:rPr>
              <a:t>XEROX</a:t>
            </a:r>
            <a:r>
              <a:rPr lang="zh-CN" altLang="en-US" sz="2000" dirty="0">
                <a:latin typeface="+mn-ea"/>
                <a:ea typeface="+mn-ea"/>
              </a:rPr>
              <a:t>联合提出，并在</a:t>
            </a:r>
            <a:r>
              <a:rPr lang="en-US" altLang="zh-CN" sz="2000" dirty="0">
                <a:latin typeface="+mn-ea"/>
                <a:ea typeface="+mn-ea"/>
              </a:rPr>
              <a:t>1980</a:t>
            </a:r>
            <a:r>
              <a:rPr lang="zh-CN" altLang="en-US" sz="2000" dirty="0">
                <a:latin typeface="+mn-ea"/>
                <a:ea typeface="+mn-ea"/>
              </a:rPr>
              <a:t>年被</a:t>
            </a:r>
            <a:r>
              <a:rPr lang="en-US" altLang="zh-CN" sz="2000" dirty="0">
                <a:latin typeface="+mn-ea"/>
                <a:ea typeface="+mn-ea"/>
              </a:rPr>
              <a:t>IEEE802</a:t>
            </a:r>
            <a:r>
              <a:rPr lang="zh-CN" altLang="en-US" sz="2000" dirty="0">
                <a:latin typeface="+mn-ea"/>
                <a:ea typeface="+mn-ea"/>
              </a:rPr>
              <a:t>工作组标准化。因此，</a:t>
            </a:r>
            <a:r>
              <a:rPr lang="en-US" altLang="zh-CN" sz="2000" dirty="0">
                <a:latin typeface="+mn-ea"/>
                <a:ea typeface="+mn-ea"/>
              </a:rPr>
              <a:t>MAC</a:t>
            </a:r>
            <a:r>
              <a:rPr lang="zh-CN" altLang="en-US" sz="2000" dirty="0">
                <a:latin typeface="+mn-ea"/>
                <a:ea typeface="+mn-ea"/>
              </a:rPr>
              <a:t>地址也由</a:t>
            </a:r>
            <a:r>
              <a:rPr lang="en-US" altLang="zh-CN" sz="2000" dirty="0">
                <a:latin typeface="+mn-ea"/>
                <a:ea typeface="+mn-ea"/>
              </a:rPr>
              <a:t>IEEE</a:t>
            </a:r>
            <a:r>
              <a:rPr lang="zh-CN" altLang="en-US" sz="2000" dirty="0">
                <a:latin typeface="+mn-ea"/>
                <a:ea typeface="+mn-ea"/>
              </a:rPr>
              <a:t>负责管理。</a:t>
            </a:r>
          </a:p>
        </p:txBody>
      </p:sp>
      <p:sp>
        <p:nvSpPr>
          <p:cNvPr id="5" name="矩形 4">
            <a:extLst>
              <a:ext uri="{FF2B5EF4-FFF2-40B4-BE49-F238E27FC236}">
                <a16:creationId xmlns:a16="http://schemas.microsoft.com/office/drawing/2014/main" id="{4E8929FC-C9CC-4182-B2A1-0D43FA6B49D8}"/>
              </a:ext>
            </a:extLst>
          </p:cNvPr>
          <p:cNvSpPr/>
          <p:nvPr/>
        </p:nvSpPr>
        <p:spPr>
          <a:xfrm>
            <a:off x="1043608" y="2132856"/>
            <a:ext cx="7632848" cy="1015663"/>
          </a:xfrm>
          <a:prstGeom prst="rect">
            <a:avLst/>
          </a:prstGeom>
        </p:spPr>
        <p:txBody>
          <a:bodyPr wrap="square">
            <a:spAutoFit/>
          </a:bodyPr>
          <a:lstStyle/>
          <a:p>
            <a:r>
              <a:rPr lang="en-US" altLang="zh-CN" sz="2000" dirty="0">
                <a:latin typeface="+mn-ea"/>
                <a:ea typeface="+mn-ea"/>
              </a:rPr>
              <a:t>MAC</a:t>
            </a:r>
            <a:r>
              <a:rPr lang="zh-CN" altLang="en-US" sz="2000" dirty="0">
                <a:latin typeface="+mn-ea"/>
                <a:ea typeface="+mn-ea"/>
              </a:rPr>
              <a:t>地址有</a:t>
            </a:r>
            <a:r>
              <a:rPr lang="en-US" altLang="zh-CN" sz="2000" dirty="0">
                <a:latin typeface="+mn-ea"/>
                <a:ea typeface="+mn-ea"/>
              </a:rPr>
              <a:t>48</a:t>
            </a:r>
            <a:r>
              <a:rPr lang="zh-CN" altLang="en-US" sz="2000" dirty="0">
                <a:latin typeface="+mn-ea"/>
                <a:ea typeface="+mn-ea"/>
              </a:rPr>
              <a:t>位二进制数表示。为了便于记忆，用</a:t>
            </a:r>
            <a:r>
              <a:rPr lang="en-US" altLang="zh-CN" sz="2000" dirty="0">
                <a:latin typeface="+mn-ea"/>
                <a:ea typeface="+mn-ea"/>
              </a:rPr>
              <a:t>12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进制数代表，每</a:t>
            </a:r>
            <a:r>
              <a:rPr lang="en-US" altLang="zh-CN" sz="2000" dirty="0">
                <a:latin typeface="+mn-ea"/>
                <a:ea typeface="+mn-ea"/>
              </a:rPr>
              <a:t>2</a:t>
            </a:r>
            <a:r>
              <a:rPr lang="zh-CN" altLang="en-US" sz="2000" dirty="0">
                <a:latin typeface="+mn-ea"/>
                <a:ea typeface="+mn-ea"/>
              </a:rPr>
              <a:t>个</a:t>
            </a:r>
            <a:r>
              <a:rPr lang="en-US" altLang="zh-CN" sz="2000" dirty="0">
                <a:latin typeface="+mn-ea"/>
                <a:ea typeface="+mn-ea"/>
              </a:rPr>
              <a:t>16</a:t>
            </a:r>
            <a:r>
              <a:rPr lang="zh-CN" altLang="en-US" sz="2000" dirty="0">
                <a:latin typeface="+mn-ea"/>
                <a:ea typeface="+mn-ea"/>
              </a:rPr>
              <a:t>进制数之间用冒号分割，比如如：</a:t>
            </a:r>
            <a:r>
              <a:rPr lang="en-US" altLang="zh-CN" sz="2000" dirty="0">
                <a:latin typeface="+mn-ea"/>
                <a:ea typeface="+mn-ea"/>
              </a:rPr>
              <a:t>08:00:20:0A:8C:6D</a:t>
            </a:r>
            <a:r>
              <a:rPr lang="zh-CN" altLang="en-US" sz="2000" dirty="0">
                <a:latin typeface="+mn-ea"/>
                <a:ea typeface="+mn-ea"/>
              </a:rPr>
              <a:t>就是一个合适的</a:t>
            </a:r>
            <a:r>
              <a:rPr lang="en-US" altLang="zh-CN" sz="2000" dirty="0">
                <a:latin typeface="+mn-ea"/>
                <a:ea typeface="+mn-ea"/>
              </a:rPr>
              <a:t>MAC</a:t>
            </a:r>
            <a:r>
              <a:rPr lang="zh-CN" altLang="en-US" sz="2000" dirty="0">
                <a:latin typeface="+mn-ea"/>
                <a:ea typeface="+mn-ea"/>
              </a:rPr>
              <a:t>地址。</a:t>
            </a:r>
          </a:p>
        </p:txBody>
      </p:sp>
      <p:sp>
        <p:nvSpPr>
          <p:cNvPr id="6" name="矩形 5">
            <a:extLst>
              <a:ext uri="{FF2B5EF4-FFF2-40B4-BE49-F238E27FC236}">
                <a16:creationId xmlns:a16="http://schemas.microsoft.com/office/drawing/2014/main" id="{B8C6DDC5-A423-4AC4-ABDA-A6C77AA2D30D}"/>
              </a:ext>
            </a:extLst>
          </p:cNvPr>
          <p:cNvSpPr/>
          <p:nvPr/>
        </p:nvSpPr>
        <p:spPr>
          <a:xfrm>
            <a:off x="1043608" y="3429000"/>
            <a:ext cx="7632848" cy="707886"/>
          </a:xfrm>
          <a:prstGeom prst="rect">
            <a:avLst/>
          </a:prstGeom>
        </p:spPr>
        <p:txBody>
          <a:bodyPr wrap="square">
            <a:spAutoFit/>
          </a:bodyPr>
          <a:lstStyle/>
          <a:p>
            <a:r>
              <a:rPr lang="zh-CN" altLang="en-US" sz="2000" dirty="0">
                <a:latin typeface="+mn-ea"/>
                <a:ea typeface="+mn-ea"/>
              </a:rPr>
              <a:t>在</a:t>
            </a:r>
            <a:r>
              <a:rPr lang="en-US" altLang="zh-CN" sz="2000" dirty="0">
                <a:latin typeface="+mn-ea"/>
                <a:ea typeface="+mn-ea"/>
              </a:rPr>
              <a:t>48</a:t>
            </a:r>
            <a:r>
              <a:rPr lang="zh-CN" altLang="en-US" sz="2000" dirty="0">
                <a:latin typeface="+mn-ea"/>
                <a:ea typeface="+mn-ea"/>
              </a:rPr>
              <a:t>位二进制数字中，</a:t>
            </a:r>
            <a:r>
              <a:rPr lang="en-US" altLang="zh-CN" sz="2000" dirty="0">
                <a:latin typeface="+mn-ea"/>
                <a:ea typeface="+mn-ea"/>
              </a:rPr>
              <a:t>IEEE</a:t>
            </a:r>
            <a:r>
              <a:rPr lang="zh-CN" altLang="en-US" sz="2000" dirty="0">
                <a:latin typeface="+mn-ea"/>
                <a:ea typeface="+mn-ea"/>
              </a:rPr>
              <a:t>负责向从事以太网产品生产的厂商分配前</a:t>
            </a:r>
            <a:r>
              <a:rPr lang="en-US" altLang="zh-CN" sz="2000" dirty="0">
                <a:latin typeface="+mn-ea"/>
                <a:ea typeface="+mn-ea"/>
              </a:rPr>
              <a:t>24</a:t>
            </a:r>
            <a:r>
              <a:rPr lang="zh-CN" altLang="en-US" sz="2000" dirty="0">
                <a:latin typeface="+mn-ea"/>
                <a:ea typeface="+mn-ea"/>
              </a:rPr>
              <a:t>位，由厂商负责编写后</a:t>
            </a:r>
            <a:r>
              <a:rPr lang="en-US" altLang="zh-CN" sz="2000" dirty="0">
                <a:latin typeface="+mn-ea"/>
                <a:ea typeface="+mn-ea"/>
              </a:rPr>
              <a:t>24</a:t>
            </a:r>
            <a:r>
              <a:rPr lang="zh-CN" altLang="en-US" sz="2000" dirty="0">
                <a:latin typeface="+mn-ea"/>
                <a:ea typeface="+mn-ea"/>
              </a:rPr>
              <a:t>位，并确保所有</a:t>
            </a:r>
            <a:r>
              <a:rPr lang="en-US" altLang="zh-CN" sz="2000" dirty="0">
                <a:latin typeface="+mn-ea"/>
                <a:ea typeface="+mn-ea"/>
              </a:rPr>
              <a:t>MAC</a:t>
            </a:r>
            <a:r>
              <a:rPr lang="zh-CN" altLang="en-US" sz="2000" dirty="0">
                <a:latin typeface="+mn-ea"/>
                <a:ea typeface="+mn-ea"/>
              </a:rPr>
              <a:t>地址的唯一性。</a:t>
            </a:r>
          </a:p>
        </p:txBody>
      </p:sp>
      <p:sp>
        <p:nvSpPr>
          <p:cNvPr id="8" name="矩形 7">
            <a:extLst>
              <a:ext uri="{FF2B5EF4-FFF2-40B4-BE49-F238E27FC236}">
                <a16:creationId xmlns:a16="http://schemas.microsoft.com/office/drawing/2014/main" id="{162166E6-41E6-4D00-8A35-D0AF8C5FE949}"/>
              </a:ext>
            </a:extLst>
          </p:cNvPr>
          <p:cNvSpPr/>
          <p:nvPr/>
        </p:nvSpPr>
        <p:spPr>
          <a:xfrm>
            <a:off x="1835696" y="4797152"/>
            <a:ext cx="5750292" cy="584775"/>
          </a:xfrm>
          <a:prstGeom prst="rect">
            <a:avLst/>
          </a:prstGeom>
          <a:solidFill>
            <a:schemeClr val="accent2"/>
          </a:solidFill>
        </p:spPr>
        <p:txBody>
          <a:bodyPr wrap="none">
            <a:spAutoFit/>
          </a:bodyPr>
          <a:lstStyle/>
          <a:p>
            <a:r>
              <a:rPr lang="en-US" altLang="zh-CN" sz="3200" dirty="0">
                <a:solidFill>
                  <a:schemeClr val="bg1"/>
                </a:solidFill>
                <a:latin typeface="+mn-ea"/>
                <a:ea typeface="+mn-ea"/>
              </a:rPr>
              <a:t>MAC</a:t>
            </a:r>
            <a:r>
              <a:rPr lang="zh-CN" altLang="en-US" sz="3200" dirty="0">
                <a:solidFill>
                  <a:schemeClr val="bg1"/>
                </a:solidFill>
                <a:latin typeface="+mn-ea"/>
                <a:ea typeface="+mn-ea"/>
              </a:rPr>
              <a:t>地址与</a:t>
            </a:r>
            <a:r>
              <a:rPr lang="en-US" altLang="zh-CN" sz="3200" dirty="0">
                <a:solidFill>
                  <a:schemeClr val="bg1"/>
                </a:solidFill>
                <a:latin typeface="+mn-ea"/>
                <a:ea typeface="+mn-ea"/>
              </a:rPr>
              <a:t>IP</a:t>
            </a:r>
            <a:r>
              <a:rPr lang="zh-CN" altLang="en-US" sz="3200" dirty="0">
                <a:solidFill>
                  <a:schemeClr val="bg1"/>
                </a:solidFill>
                <a:latin typeface="+mn-ea"/>
                <a:ea typeface="+mn-ea"/>
              </a:rPr>
              <a:t>地址有什么不同？</a:t>
            </a:r>
          </a:p>
        </p:txBody>
      </p:sp>
    </p:spTree>
    <p:extLst>
      <p:ext uri="{BB962C8B-B14F-4D97-AF65-F5344CB8AC3E}">
        <p14:creationId xmlns:p14="http://schemas.microsoft.com/office/powerpoint/2010/main" val="42188614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A66C04DE-75D0-4FF6-896E-5CDA6F2D2B37}"/>
              </a:ext>
            </a:extLst>
          </p:cNvPr>
          <p:cNvSpPr txBox="1"/>
          <p:nvPr/>
        </p:nvSpPr>
        <p:spPr>
          <a:xfrm>
            <a:off x="866758" y="1097824"/>
            <a:ext cx="2520280" cy="400110"/>
          </a:xfrm>
          <a:prstGeom prst="rect">
            <a:avLst/>
          </a:prstGeom>
          <a:noFill/>
        </p:spPr>
        <p:txBody>
          <a:bodyPr wrap="square" rtlCol="0">
            <a:spAutoFit/>
          </a:body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协议</a:t>
            </a:r>
          </a:p>
        </p:txBody>
      </p:sp>
      <p:sp>
        <p:nvSpPr>
          <p:cNvPr id="9" name="矩形 8">
            <a:extLst>
              <a:ext uri="{FF2B5EF4-FFF2-40B4-BE49-F238E27FC236}">
                <a16:creationId xmlns:a16="http://schemas.microsoft.com/office/drawing/2014/main" id="{6F8BD25F-0F66-40CA-A5EF-6163542BE77A}"/>
              </a:ext>
            </a:extLst>
          </p:cNvPr>
          <p:cNvSpPr/>
          <p:nvPr/>
        </p:nvSpPr>
        <p:spPr>
          <a:xfrm>
            <a:off x="866758" y="1647666"/>
            <a:ext cx="7813963" cy="1015663"/>
          </a:xfrm>
          <a:prstGeom prst="rect">
            <a:avLst/>
          </a:prstGeom>
        </p:spPr>
        <p:txBody>
          <a:bodyPr wrap="square">
            <a:spAutoFit/>
          </a:bodyPr>
          <a:lstStyle/>
          <a:p>
            <a:r>
              <a:rPr lang="zh-CN" altLang="en-US" sz="2000" dirty="0">
                <a:latin typeface="+mn-ea"/>
                <a:ea typeface="+mn-ea"/>
              </a:rPr>
              <a:t>地址解析协议（</a:t>
            </a:r>
            <a:r>
              <a:rPr lang="en-US" altLang="zh-CN" sz="2000" dirty="0">
                <a:latin typeface="+mn-ea"/>
                <a:ea typeface="+mn-ea"/>
              </a:rPr>
              <a:t>Address Resolution Protocol</a:t>
            </a:r>
            <a:r>
              <a:rPr lang="zh-CN" altLang="en-US" sz="2000" dirty="0">
                <a:latin typeface="+mn-ea"/>
                <a:ea typeface="+mn-ea"/>
              </a:rPr>
              <a:t>，</a:t>
            </a:r>
            <a:r>
              <a:rPr lang="en-US" altLang="zh-CN" sz="2000" dirty="0">
                <a:latin typeface="+mn-ea"/>
                <a:ea typeface="+mn-ea"/>
              </a:rPr>
              <a:t>ARP</a:t>
            </a:r>
            <a:r>
              <a:rPr lang="zh-CN" altLang="en-US" sz="2000" dirty="0">
                <a:latin typeface="+mn-ea"/>
                <a:ea typeface="+mn-ea"/>
              </a:rPr>
              <a:t>）是</a:t>
            </a:r>
            <a:r>
              <a:rPr lang="en-US" altLang="zh-CN" sz="2000" dirty="0">
                <a:latin typeface="+mn-ea"/>
                <a:ea typeface="+mn-ea"/>
              </a:rPr>
              <a:t>IP</a:t>
            </a:r>
            <a:r>
              <a:rPr lang="zh-CN" altLang="en-US" sz="2000" dirty="0">
                <a:latin typeface="+mn-ea"/>
                <a:ea typeface="+mn-ea"/>
              </a:rPr>
              <a:t>协议最重要的配套协议之一，其目的就是是将</a:t>
            </a:r>
            <a:r>
              <a:rPr lang="en-US" altLang="zh-CN" sz="2000" dirty="0">
                <a:latin typeface="+mn-ea"/>
                <a:ea typeface="+mn-ea"/>
              </a:rPr>
              <a:t>IP</a:t>
            </a:r>
            <a:r>
              <a:rPr lang="zh-CN" altLang="en-US" sz="2000" dirty="0">
                <a:latin typeface="+mn-ea"/>
                <a:ea typeface="+mn-ea"/>
              </a:rPr>
              <a:t>地址转化成</a:t>
            </a:r>
            <a:r>
              <a:rPr lang="en-US" altLang="zh-CN" sz="2000" dirty="0">
                <a:latin typeface="+mn-ea"/>
                <a:ea typeface="+mn-ea"/>
              </a:rPr>
              <a:t>MAC</a:t>
            </a:r>
            <a:r>
              <a:rPr lang="zh-CN" altLang="en-US" sz="2000" dirty="0">
                <a:latin typeface="+mn-ea"/>
                <a:ea typeface="+mn-ea"/>
              </a:rPr>
              <a:t>（物理或硬件）地址。</a:t>
            </a:r>
          </a:p>
        </p:txBody>
      </p:sp>
      <p:sp>
        <p:nvSpPr>
          <p:cNvPr id="10" name="矩形 9">
            <a:extLst>
              <a:ext uri="{FF2B5EF4-FFF2-40B4-BE49-F238E27FC236}">
                <a16:creationId xmlns:a16="http://schemas.microsoft.com/office/drawing/2014/main" id="{1EA55663-89AA-4EB9-B720-70A61DFECF9F}"/>
              </a:ext>
            </a:extLst>
          </p:cNvPr>
          <p:cNvSpPr/>
          <p:nvPr/>
        </p:nvSpPr>
        <p:spPr>
          <a:xfrm>
            <a:off x="2267744" y="2263219"/>
            <a:ext cx="2380780" cy="400110"/>
          </a:xfrm>
          <a:prstGeom prst="rect">
            <a:avLst/>
          </a:prstGeom>
        </p:spPr>
        <p:txBody>
          <a:bodyPr wrap="none">
            <a:spAutoFit/>
          </a:bodyPr>
          <a:lstStyle/>
          <a:p>
            <a:r>
              <a:rPr lang="en-US" altLang="zh-CN" sz="2000" dirty="0">
                <a:latin typeface="+mn-ea"/>
                <a:ea typeface="+mn-ea"/>
              </a:rPr>
              <a:t>ARP</a:t>
            </a:r>
            <a:r>
              <a:rPr lang="zh-CN" altLang="en-US" sz="2000" dirty="0">
                <a:latin typeface="+mn-ea"/>
                <a:ea typeface="+mn-ea"/>
              </a:rPr>
              <a:t>协议工作原理：</a:t>
            </a:r>
          </a:p>
        </p:txBody>
      </p:sp>
      <p:sp>
        <p:nvSpPr>
          <p:cNvPr id="11" name="文本框 10">
            <a:extLst>
              <a:ext uri="{FF2B5EF4-FFF2-40B4-BE49-F238E27FC236}">
                <a16:creationId xmlns:a16="http://schemas.microsoft.com/office/drawing/2014/main" id="{75B6D295-CCCF-4C95-95B5-262214FF1145}"/>
              </a:ext>
            </a:extLst>
          </p:cNvPr>
          <p:cNvSpPr txBox="1"/>
          <p:nvPr/>
        </p:nvSpPr>
        <p:spPr>
          <a:xfrm>
            <a:off x="859862" y="2673510"/>
            <a:ext cx="4430756" cy="400110"/>
          </a:xfrm>
          <a:prstGeom prst="rect">
            <a:avLst/>
          </a:prstGeom>
          <a:noFill/>
        </p:spPr>
        <p:txBody>
          <a:bodyPr wrap="square" rtlCol="0">
            <a:spAutoFit/>
          </a:bodyPr>
          <a:lstStyle/>
          <a:p>
            <a:r>
              <a:rPr lang="zh-CN" altLang="en-US" sz="2000" dirty="0">
                <a:latin typeface="+mn-ea"/>
                <a:ea typeface="+mn-ea"/>
              </a:rPr>
              <a:t>当主机</a:t>
            </a:r>
            <a:r>
              <a:rPr lang="en-US" altLang="zh-CN" sz="2000" dirty="0">
                <a:latin typeface="+mn-ea"/>
                <a:ea typeface="+mn-ea"/>
              </a:rPr>
              <a:t>A</a:t>
            </a:r>
            <a:r>
              <a:rPr lang="zh-CN" altLang="en-US" sz="2000" dirty="0">
                <a:latin typeface="+mn-ea"/>
                <a:ea typeface="+mn-ea"/>
              </a:rPr>
              <a:t>有信息向主机</a:t>
            </a:r>
            <a:r>
              <a:rPr lang="en-US" altLang="zh-CN" sz="2000" dirty="0">
                <a:latin typeface="+mn-ea"/>
                <a:ea typeface="+mn-ea"/>
              </a:rPr>
              <a:t>B</a:t>
            </a:r>
            <a:r>
              <a:rPr lang="zh-CN" altLang="en-US" sz="2000" dirty="0">
                <a:latin typeface="+mn-ea"/>
                <a:ea typeface="+mn-ea"/>
              </a:rPr>
              <a:t>发送时：</a:t>
            </a:r>
          </a:p>
        </p:txBody>
      </p:sp>
      <p:sp>
        <p:nvSpPr>
          <p:cNvPr id="12" name="文本框 11">
            <a:extLst>
              <a:ext uri="{FF2B5EF4-FFF2-40B4-BE49-F238E27FC236}">
                <a16:creationId xmlns:a16="http://schemas.microsoft.com/office/drawing/2014/main" id="{E23673C6-CE8B-431F-B93E-C718133EF8B8}"/>
              </a:ext>
            </a:extLst>
          </p:cNvPr>
          <p:cNvSpPr txBox="1"/>
          <p:nvPr/>
        </p:nvSpPr>
        <p:spPr>
          <a:xfrm>
            <a:off x="859862" y="3147835"/>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查找本地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表，若表中有主机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地址，则按照对应的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地址，将要发送的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包封装成以太帧，并向主机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3" name="文本框 12">
            <a:extLst>
              <a:ext uri="{FF2B5EF4-FFF2-40B4-BE49-F238E27FC236}">
                <a16:creationId xmlns:a16="http://schemas.microsoft.com/office/drawing/2014/main" id="{662223C6-A8DA-4725-BACA-F614ECE37837}"/>
              </a:ext>
            </a:extLst>
          </p:cNvPr>
          <p:cNvSpPr txBox="1"/>
          <p:nvPr/>
        </p:nvSpPr>
        <p:spPr>
          <a:xfrm>
            <a:off x="859863" y="4005453"/>
            <a:ext cx="7813962"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若</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表中没有主机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的数据项，则以广播方式发出</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请求包，在本网段内寻找与主机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a:t>
            </a:r>
          </a:p>
        </p:txBody>
      </p:sp>
    </p:spTree>
    <p:extLst>
      <p:ext uri="{BB962C8B-B14F-4D97-AF65-F5344CB8AC3E}">
        <p14:creationId xmlns:p14="http://schemas.microsoft.com/office/powerpoint/2010/main" val="385815358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3D26C0FE-12EE-461F-9961-AC0FC1E217C8}"/>
              </a:ext>
            </a:extLst>
          </p:cNvPr>
          <p:cNvSpPr/>
          <p:nvPr/>
        </p:nvSpPr>
        <p:spPr bwMode="auto">
          <a:xfrm>
            <a:off x="27952" y="2019188"/>
            <a:ext cx="9036496" cy="3235700"/>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7" name="组合 6">
            <a:extLst>
              <a:ext uri="{FF2B5EF4-FFF2-40B4-BE49-F238E27FC236}">
                <a16:creationId xmlns:a16="http://schemas.microsoft.com/office/drawing/2014/main" id="{86E68AFB-9ACD-445B-ABE8-CD9C33A00377}"/>
              </a:ext>
            </a:extLst>
          </p:cNvPr>
          <p:cNvGrpSpPr/>
          <p:nvPr/>
        </p:nvGrpSpPr>
        <p:grpSpPr>
          <a:xfrm>
            <a:off x="6756038" y="3479684"/>
            <a:ext cx="1258798" cy="369332"/>
            <a:chOff x="6730856" y="4864235"/>
            <a:chExt cx="1258798" cy="369332"/>
          </a:xfrm>
        </p:grpSpPr>
        <p:sp>
          <p:nvSpPr>
            <p:cNvPr id="8" name="Text Box 52">
              <a:extLst>
                <a:ext uri="{FF2B5EF4-FFF2-40B4-BE49-F238E27FC236}">
                  <a16:creationId xmlns:a16="http://schemas.microsoft.com/office/drawing/2014/main" id="{609D0E31-9CFA-4C3D-A6D1-A4BF6AAC29F6}"/>
                </a:ext>
              </a:extLst>
            </p:cNvPr>
            <p:cNvSpPr txBox="1">
              <a:spLocks noChangeArrowheads="1"/>
            </p:cNvSpPr>
            <p:nvPr/>
          </p:nvSpPr>
          <p:spPr bwMode="auto">
            <a:xfrm>
              <a:off x="6730856" y="4864235"/>
              <a:ext cx="992579" cy="369332"/>
            </a:xfrm>
            <a:prstGeom prst="rect">
              <a:avLst/>
            </a:prstGeom>
            <a:solidFill>
              <a:srgbClr val="FFCCFF"/>
            </a:solidFill>
            <a:ln w="12700">
              <a:solidFill>
                <a:sysClr val="windowText" lastClr="000000"/>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sp>
          <p:nvSpPr>
            <p:cNvPr id="9" name="AutoShape 53">
              <a:extLst>
                <a:ext uri="{FF2B5EF4-FFF2-40B4-BE49-F238E27FC236}">
                  <a16:creationId xmlns:a16="http://schemas.microsoft.com/office/drawing/2014/main" id="{0B04C2C4-8670-4D01-A43D-92E7F78F637C}"/>
                </a:ext>
              </a:extLst>
            </p:cNvPr>
            <p:cNvSpPr>
              <a:spLocks noChangeArrowheads="1"/>
            </p:cNvSpPr>
            <p:nvPr/>
          </p:nvSpPr>
          <p:spPr bwMode="auto">
            <a:xfrm>
              <a:off x="7772167" y="4924024"/>
              <a:ext cx="217487" cy="220663"/>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grpSp>
        <p:nvGrpSpPr>
          <p:cNvPr id="10" name="组合 9">
            <a:extLst>
              <a:ext uri="{FF2B5EF4-FFF2-40B4-BE49-F238E27FC236}">
                <a16:creationId xmlns:a16="http://schemas.microsoft.com/office/drawing/2014/main" id="{8CBE080D-9212-41DA-8DA3-30E5189DD92F}"/>
              </a:ext>
            </a:extLst>
          </p:cNvPr>
          <p:cNvGrpSpPr/>
          <p:nvPr/>
        </p:nvGrpSpPr>
        <p:grpSpPr>
          <a:xfrm>
            <a:off x="141630" y="3933056"/>
            <a:ext cx="8583613" cy="1321832"/>
            <a:chOff x="194974" y="5544724"/>
            <a:chExt cx="8583613" cy="1321832"/>
          </a:xfrm>
        </p:grpSpPr>
        <p:sp>
          <p:nvSpPr>
            <p:cNvPr id="11" name="Line 16">
              <a:extLst>
                <a:ext uri="{FF2B5EF4-FFF2-40B4-BE49-F238E27FC236}">
                  <a16:creationId xmlns:a16="http://schemas.microsoft.com/office/drawing/2014/main" id="{D34B2DD9-2C46-4A69-B50A-9F6A2EBC69B2}"/>
                </a:ext>
              </a:extLst>
            </p:cNvPr>
            <p:cNvSpPr>
              <a:spLocks noChangeShapeType="1"/>
            </p:cNvSpPr>
            <p:nvPr/>
          </p:nvSpPr>
          <p:spPr bwMode="auto">
            <a:xfrm>
              <a:off x="194974" y="5554249"/>
              <a:ext cx="8583613" cy="20637"/>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2" name="Line 7">
              <a:extLst>
                <a:ext uri="{FF2B5EF4-FFF2-40B4-BE49-F238E27FC236}">
                  <a16:creationId xmlns:a16="http://schemas.microsoft.com/office/drawing/2014/main" id="{24BC964A-9EB0-4959-A019-1244243125A7}"/>
                </a:ext>
              </a:extLst>
            </p:cNvPr>
            <p:cNvSpPr>
              <a:spLocks noChangeShapeType="1"/>
            </p:cNvSpPr>
            <p:nvPr/>
          </p:nvSpPr>
          <p:spPr bwMode="auto">
            <a:xfrm rot="5400000">
              <a:off x="19713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3" name="Text Box 55">
              <a:extLst>
                <a:ext uri="{FF2B5EF4-FFF2-40B4-BE49-F238E27FC236}">
                  <a16:creationId xmlns:a16="http://schemas.microsoft.com/office/drawing/2014/main" id="{24CEA404-6272-4DAA-AC50-EADF1EA4FA48}"/>
                </a:ext>
              </a:extLst>
            </p:cNvPr>
            <p:cNvSpPr txBox="1">
              <a:spLocks noChangeArrowheads="1"/>
            </p:cNvSpPr>
            <p:nvPr/>
          </p:nvSpPr>
          <p:spPr bwMode="auto">
            <a:xfrm>
              <a:off x="2634098" y="5768280"/>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192.168.1.5</a:t>
              </a:r>
            </a:p>
          </p:txBody>
        </p:sp>
        <p:sp>
          <p:nvSpPr>
            <p:cNvPr id="14" name="Text Box 56">
              <a:extLst>
                <a:ext uri="{FF2B5EF4-FFF2-40B4-BE49-F238E27FC236}">
                  <a16:creationId xmlns:a16="http://schemas.microsoft.com/office/drawing/2014/main" id="{39F964A1-2420-4A5B-A609-71E80D9CF639}"/>
                </a:ext>
              </a:extLst>
            </p:cNvPr>
            <p:cNvSpPr txBox="1">
              <a:spLocks noChangeArrowheads="1"/>
            </p:cNvSpPr>
            <p:nvPr/>
          </p:nvSpPr>
          <p:spPr bwMode="auto">
            <a:xfrm>
              <a:off x="6078799" y="5629211"/>
              <a:ext cx="14542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192.168.1.6</a:t>
              </a:r>
            </a:p>
          </p:txBody>
        </p:sp>
        <p:sp>
          <p:nvSpPr>
            <p:cNvPr id="15" name="Text Box 20">
              <a:extLst>
                <a:ext uri="{FF2B5EF4-FFF2-40B4-BE49-F238E27FC236}">
                  <a16:creationId xmlns:a16="http://schemas.microsoft.com/office/drawing/2014/main" id="{D3BBD5D6-606F-4238-AFB5-349CC18519BA}"/>
                </a:ext>
              </a:extLst>
            </p:cNvPr>
            <p:cNvSpPr txBox="1">
              <a:spLocks noChangeArrowheads="1"/>
            </p:cNvSpPr>
            <p:nvPr/>
          </p:nvSpPr>
          <p:spPr bwMode="auto">
            <a:xfrm>
              <a:off x="6219514" y="6044228"/>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B</a:t>
              </a:r>
            </a:p>
          </p:txBody>
        </p:sp>
        <p:pic>
          <p:nvPicPr>
            <p:cNvPr id="16" name="Picture 63">
              <a:extLst>
                <a:ext uri="{FF2B5EF4-FFF2-40B4-BE49-F238E27FC236}">
                  <a16:creationId xmlns:a16="http://schemas.microsoft.com/office/drawing/2014/main" id="{FCF47BD3-7023-40A6-BC3D-B053007D794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802" y="5974378"/>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Line 8">
              <a:extLst>
                <a:ext uri="{FF2B5EF4-FFF2-40B4-BE49-F238E27FC236}">
                  <a16:creationId xmlns:a16="http://schemas.microsoft.com/office/drawing/2014/main" id="{C758875D-0571-4F9E-BEED-2BAA06C047D5}"/>
                </a:ext>
              </a:extLst>
            </p:cNvPr>
            <p:cNvSpPr>
              <a:spLocks noChangeShapeType="1"/>
            </p:cNvSpPr>
            <p:nvPr/>
          </p:nvSpPr>
          <p:spPr bwMode="auto">
            <a:xfrm rot="5400000">
              <a:off x="3986718" y="5839205"/>
              <a:ext cx="58896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8" name="Line 10">
              <a:extLst>
                <a:ext uri="{FF2B5EF4-FFF2-40B4-BE49-F238E27FC236}">
                  <a16:creationId xmlns:a16="http://schemas.microsoft.com/office/drawing/2014/main" id="{374FDBF0-FEB8-4793-BC92-089708EC1D0D}"/>
                </a:ext>
              </a:extLst>
            </p:cNvPr>
            <p:cNvSpPr>
              <a:spLocks noChangeShapeType="1"/>
            </p:cNvSpPr>
            <p:nvPr/>
          </p:nvSpPr>
          <p:spPr bwMode="auto">
            <a:xfrm rot="5400000">
              <a:off x="77625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sp>
          <p:nvSpPr>
            <p:cNvPr id="19" name="Line 11">
              <a:extLst>
                <a:ext uri="{FF2B5EF4-FFF2-40B4-BE49-F238E27FC236}">
                  <a16:creationId xmlns:a16="http://schemas.microsoft.com/office/drawing/2014/main" id="{B63CFE81-080C-41DA-98D1-D6F0E549DF08}"/>
                </a:ext>
              </a:extLst>
            </p:cNvPr>
            <p:cNvSpPr>
              <a:spLocks noChangeShapeType="1"/>
            </p:cNvSpPr>
            <p:nvPr/>
          </p:nvSpPr>
          <p:spPr bwMode="auto">
            <a:xfrm rot="5400000">
              <a:off x="663286" y="5847937"/>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0" name="Picture 12">
              <a:extLst>
                <a:ext uri="{FF2B5EF4-FFF2-40B4-BE49-F238E27FC236}">
                  <a16:creationId xmlns:a16="http://schemas.microsoft.com/office/drawing/2014/main" id="{1665EAA2-28FC-43F6-8D7E-9106F33D082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974" y="5995574"/>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13">
              <a:extLst>
                <a:ext uri="{FF2B5EF4-FFF2-40B4-BE49-F238E27FC236}">
                  <a16:creationId xmlns:a16="http://schemas.microsoft.com/office/drawing/2014/main" id="{4D5BAF38-A6E1-4E7A-8D08-76FB296A5E0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9899" y="5995574"/>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15">
              <a:extLst>
                <a:ext uri="{FF2B5EF4-FFF2-40B4-BE49-F238E27FC236}">
                  <a16:creationId xmlns:a16="http://schemas.microsoft.com/office/drawing/2014/main" id="{96AE1813-1625-4539-B169-53FF803E92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562" y="59955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7">
              <a:extLst>
                <a:ext uri="{FF2B5EF4-FFF2-40B4-BE49-F238E27FC236}">
                  <a16:creationId xmlns:a16="http://schemas.microsoft.com/office/drawing/2014/main" id="{DA594FAF-534D-410F-8701-2236D6572FE8}"/>
                </a:ext>
              </a:extLst>
            </p:cNvPr>
            <p:cNvSpPr txBox="1">
              <a:spLocks noChangeArrowheads="1"/>
            </p:cNvSpPr>
            <p:nvPr/>
          </p:nvSpPr>
          <p:spPr bwMode="auto">
            <a:xfrm>
              <a:off x="2463512" y="6065424"/>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A</a:t>
              </a:r>
            </a:p>
          </p:txBody>
        </p:sp>
        <p:sp>
          <p:nvSpPr>
            <p:cNvPr id="24" name="Text Box 18">
              <a:extLst>
                <a:ext uri="{FF2B5EF4-FFF2-40B4-BE49-F238E27FC236}">
                  <a16:creationId xmlns:a16="http://schemas.microsoft.com/office/drawing/2014/main" id="{A0E60FEA-B6C2-41DA-89D8-F5D9EE3E2387}"/>
                </a:ext>
              </a:extLst>
            </p:cNvPr>
            <p:cNvSpPr txBox="1">
              <a:spLocks noChangeArrowheads="1"/>
            </p:cNvSpPr>
            <p:nvPr/>
          </p:nvSpPr>
          <p:spPr bwMode="auto">
            <a:xfrm>
              <a:off x="4452649"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Y</a:t>
              </a:r>
            </a:p>
          </p:txBody>
        </p:sp>
        <p:sp>
          <p:nvSpPr>
            <p:cNvPr id="25" name="Text Box 19">
              <a:extLst>
                <a:ext uri="{FF2B5EF4-FFF2-40B4-BE49-F238E27FC236}">
                  <a16:creationId xmlns:a16="http://schemas.microsoft.com/office/drawing/2014/main" id="{A90A754D-0E5D-4C9F-A253-29E2CA5A1965}"/>
                </a:ext>
              </a:extLst>
            </p:cNvPr>
            <p:cNvSpPr txBox="1">
              <a:spLocks noChangeArrowheads="1"/>
            </p:cNvSpPr>
            <p:nvPr/>
          </p:nvSpPr>
          <p:spPr bwMode="auto">
            <a:xfrm>
              <a:off x="113636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X</a:t>
              </a:r>
            </a:p>
          </p:txBody>
        </p:sp>
        <p:sp>
          <p:nvSpPr>
            <p:cNvPr id="26" name="Text Box 21">
              <a:extLst>
                <a:ext uri="{FF2B5EF4-FFF2-40B4-BE49-F238E27FC236}">
                  <a16:creationId xmlns:a16="http://schemas.microsoft.com/office/drawing/2014/main" id="{B89359D8-1132-4A04-940E-49503C39A331}"/>
                </a:ext>
              </a:extLst>
            </p:cNvPr>
            <p:cNvSpPr txBox="1">
              <a:spLocks noChangeArrowheads="1"/>
            </p:cNvSpPr>
            <p:nvPr/>
          </p:nvSpPr>
          <p:spPr bwMode="auto">
            <a:xfrm>
              <a:off x="8242012" y="5941599"/>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a:latin typeface="幼圆" panose="02010509060101010101" pitchFamily="49" charset="-122"/>
                  <a:ea typeface="幼圆" panose="02010509060101010101" pitchFamily="49" charset="-122"/>
                </a:rPr>
                <a:t>Z</a:t>
              </a:r>
            </a:p>
          </p:txBody>
        </p:sp>
        <p:sp>
          <p:nvSpPr>
            <p:cNvPr id="27" name="Text Box 57">
              <a:extLst>
                <a:ext uri="{FF2B5EF4-FFF2-40B4-BE49-F238E27FC236}">
                  <a16:creationId xmlns:a16="http://schemas.microsoft.com/office/drawing/2014/main" id="{31AE2D11-4A9E-4A1E-8F13-3B0229C528FD}"/>
                </a:ext>
              </a:extLst>
            </p:cNvPr>
            <p:cNvSpPr txBox="1">
              <a:spLocks noChangeArrowheads="1"/>
            </p:cNvSpPr>
            <p:nvPr/>
          </p:nvSpPr>
          <p:spPr bwMode="auto">
            <a:xfrm>
              <a:off x="1166524" y="6497224"/>
              <a:ext cx="21467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1800" b="0" dirty="0">
                  <a:latin typeface="幼圆" panose="02010509060101010101" pitchFamily="49" charset="-122"/>
                  <a:ea typeface="幼圆" panose="02010509060101010101" pitchFamily="49" charset="-122"/>
                </a:rPr>
                <a:t>AA-AA-AA-AA-AA-AA</a:t>
              </a:r>
            </a:p>
          </p:txBody>
        </p:sp>
        <p:sp>
          <p:nvSpPr>
            <p:cNvPr id="28" name="Line 9">
              <a:extLst>
                <a:ext uri="{FF2B5EF4-FFF2-40B4-BE49-F238E27FC236}">
                  <a16:creationId xmlns:a16="http://schemas.microsoft.com/office/drawing/2014/main" id="{5FCB3313-D2C8-421D-BD84-DFA804A4CCB5}"/>
                </a:ext>
              </a:extLst>
            </p:cNvPr>
            <p:cNvSpPr>
              <a:spLocks noChangeShapeType="1"/>
            </p:cNvSpPr>
            <p:nvPr/>
          </p:nvSpPr>
          <p:spPr bwMode="auto">
            <a:xfrm rot="5400000">
              <a:off x="5707567" y="5869015"/>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幼圆" panose="02010509060101010101" pitchFamily="49" charset="-122"/>
                <a:ea typeface="幼圆" panose="02010509060101010101" pitchFamily="49" charset="-122"/>
              </a:endParaRPr>
            </a:p>
          </p:txBody>
        </p:sp>
        <p:pic>
          <p:nvPicPr>
            <p:cNvPr id="29" name="Picture 14">
              <a:extLst>
                <a:ext uri="{FF2B5EF4-FFF2-40B4-BE49-F238E27FC236}">
                  <a16:creationId xmlns:a16="http://schemas.microsoft.com/office/drawing/2014/main" id="{D8E066FE-556B-4912-A359-19898DC4C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65" y="5982874"/>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 name="Group 93">
            <a:extLst>
              <a:ext uri="{FF2B5EF4-FFF2-40B4-BE49-F238E27FC236}">
                <a16:creationId xmlns:a16="http://schemas.microsoft.com/office/drawing/2014/main" id="{B43F6A95-E6F3-44FC-95E5-C077F7A66774}"/>
              </a:ext>
            </a:extLst>
          </p:cNvPr>
          <p:cNvGrpSpPr>
            <a:grpSpLocks/>
          </p:cNvGrpSpPr>
          <p:nvPr/>
        </p:nvGrpSpPr>
        <p:grpSpPr bwMode="auto">
          <a:xfrm>
            <a:off x="1037574" y="3479685"/>
            <a:ext cx="1204913" cy="369232"/>
            <a:chOff x="249" y="663"/>
            <a:chExt cx="759" cy="237"/>
          </a:xfrm>
        </p:grpSpPr>
        <p:sp>
          <p:nvSpPr>
            <p:cNvPr id="31" name="AutoShape 5">
              <a:extLst>
                <a:ext uri="{FF2B5EF4-FFF2-40B4-BE49-F238E27FC236}">
                  <a16:creationId xmlns:a16="http://schemas.microsoft.com/office/drawing/2014/main" id="{A454923D-4A0E-495E-A979-95FF57C9EC60}"/>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2" name="Text Box 54">
              <a:extLst>
                <a:ext uri="{FF2B5EF4-FFF2-40B4-BE49-F238E27FC236}">
                  <a16:creationId xmlns:a16="http://schemas.microsoft.com/office/drawing/2014/main" id="{80610B02-6D8B-4AF2-BA6F-21814C109565}"/>
                </a:ext>
              </a:extLst>
            </p:cNvPr>
            <p:cNvSpPr txBox="1">
              <a:spLocks noChangeArrowheads="1"/>
            </p:cNvSpPr>
            <p:nvPr/>
          </p:nvSpPr>
          <p:spPr bwMode="auto">
            <a:xfrm flipH="1">
              <a:off x="386" y="663"/>
              <a:ext cx="622" cy="237"/>
            </a:xfrm>
            <a:prstGeom prst="rect">
              <a:avLst/>
            </a:prstGeom>
            <a:solidFill>
              <a:srgbClr val="FFCCFF"/>
            </a:solidFill>
            <a:ln w="12700">
              <a:solidFill>
                <a:sysClr val="windowText" lastClr="000000"/>
              </a:solidFill>
              <a:miter lim="800000"/>
              <a:headEnd/>
              <a:tailEnd/>
            </a:ln>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33" name="Freeform 97">
            <a:extLst>
              <a:ext uri="{FF2B5EF4-FFF2-40B4-BE49-F238E27FC236}">
                <a16:creationId xmlns:a16="http://schemas.microsoft.com/office/drawing/2014/main" id="{8DE89E19-98CB-445D-B5BA-35B450DFFAE9}"/>
              </a:ext>
            </a:extLst>
          </p:cNvPr>
          <p:cNvSpPr>
            <a:spLocks/>
          </p:cNvSpPr>
          <p:nvPr/>
        </p:nvSpPr>
        <p:spPr bwMode="auto">
          <a:xfrm>
            <a:off x="2213317" y="4019016"/>
            <a:ext cx="1943100" cy="687388"/>
          </a:xfrm>
          <a:custGeom>
            <a:avLst/>
            <a:gdLst>
              <a:gd name="T0" fmla="*/ 15120938 w 1224"/>
              <a:gd name="T1" fmla="*/ 945060075 h 433"/>
              <a:gd name="T2" fmla="*/ 68045013 w 1224"/>
              <a:gd name="T3" fmla="*/ 317539918 h 433"/>
              <a:gd name="T4" fmla="*/ 430947513 w 1224"/>
              <a:gd name="T5" fmla="*/ 75604742 h 433"/>
              <a:gd name="T6" fmla="*/ 1292840950 w 1224"/>
              <a:gd name="T7" fmla="*/ 7561268 h 433"/>
              <a:gd name="T8" fmla="*/ 2147173125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4" name="Freeform 98">
            <a:extLst>
              <a:ext uri="{FF2B5EF4-FFF2-40B4-BE49-F238E27FC236}">
                <a16:creationId xmlns:a16="http://schemas.microsoft.com/office/drawing/2014/main" id="{3147D17A-BF7D-4B94-BF5D-516CA859B66D}"/>
              </a:ext>
            </a:extLst>
          </p:cNvPr>
          <p:cNvSpPr>
            <a:spLocks/>
          </p:cNvSpPr>
          <p:nvPr/>
        </p:nvSpPr>
        <p:spPr bwMode="auto">
          <a:xfrm>
            <a:off x="2211729" y="4019016"/>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5" name="Freeform 101">
            <a:extLst>
              <a:ext uri="{FF2B5EF4-FFF2-40B4-BE49-F238E27FC236}">
                <a16:creationId xmlns:a16="http://schemas.microsoft.com/office/drawing/2014/main" id="{0C78A917-20D6-4068-9525-62FB7D6195BD}"/>
              </a:ext>
            </a:extLst>
          </p:cNvPr>
          <p:cNvSpPr>
            <a:spLocks/>
          </p:cNvSpPr>
          <p:nvPr/>
        </p:nvSpPr>
        <p:spPr bwMode="auto">
          <a:xfrm>
            <a:off x="2241944" y="4006872"/>
            <a:ext cx="5834063" cy="687388"/>
          </a:xfrm>
          <a:custGeom>
            <a:avLst/>
            <a:gdLst>
              <a:gd name="T0" fmla="*/ 136309260 w 1224"/>
              <a:gd name="T1" fmla="*/ 945060075 h 433"/>
              <a:gd name="T2" fmla="*/ 613401201 w 1224"/>
              <a:gd name="T3" fmla="*/ 317539918 h 433"/>
              <a:gd name="T4" fmla="*/ 2147483646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6" name="Freeform 102">
            <a:extLst>
              <a:ext uri="{FF2B5EF4-FFF2-40B4-BE49-F238E27FC236}">
                <a16:creationId xmlns:a16="http://schemas.microsoft.com/office/drawing/2014/main" id="{8AD50F8E-B34D-41E4-9B2D-C91320FB2E40}"/>
              </a:ext>
            </a:extLst>
          </p:cNvPr>
          <p:cNvSpPr>
            <a:spLocks/>
          </p:cNvSpPr>
          <p:nvPr/>
        </p:nvSpPr>
        <p:spPr bwMode="auto">
          <a:xfrm flipH="1">
            <a:off x="844892" y="4019016"/>
            <a:ext cx="1366837" cy="687388"/>
          </a:xfrm>
          <a:custGeom>
            <a:avLst/>
            <a:gdLst>
              <a:gd name="T0" fmla="*/ 7481869 w 1224"/>
              <a:gd name="T1" fmla="*/ 945060075 h 433"/>
              <a:gd name="T2" fmla="*/ 33669528 w 1224"/>
              <a:gd name="T3" fmla="*/ 317539918 h 433"/>
              <a:gd name="T4" fmla="*/ 213238856 w 1224"/>
              <a:gd name="T5" fmla="*/ 75604742 h 433"/>
              <a:gd name="T6" fmla="*/ 639717684 w 1224"/>
              <a:gd name="T7" fmla="*/ 7561268 h 433"/>
              <a:gd name="T8" fmla="*/ 1062454460 w 1224"/>
              <a:gd name="T9" fmla="*/ 22682216 h 433"/>
              <a:gd name="T10" fmla="*/ 1298138924 w 1224"/>
              <a:gd name="T11" fmla="*/ 68045062 h 433"/>
              <a:gd name="T12" fmla="*/ 1455262644 w 1224"/>
              <a:gd name="T13" fmla="*/ 234375495 h 433"/>
              <a:gd name="T14" fmla="*/ 1515119831 w 1224"/>
              <a:gd name="T15" fmla="*/ 589716991 h 433"/>
              <a:gd name="T16" fmla="*/ 1526342634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grpSp>
        <p:nvGrpSpPr>
          <p:cNvPr id="37" name="组合 36">
            <a:extLst>
              <a:ext uri="{FF2B5EF4-FFF2-40B4-BE49-F238E27FC236}">
                <a16:creationId xmlns:a16="http://schemas.microsoft.com/office/drawing/2014/main" id="{F87D17F4-7171-41AF-8FA2-34A1D8F36228}"/>
              </a:ext>
            </a:extLst>
          </p:cNvPr>
          <p:cNvGrpSpPr/>
          <p:nvPr/>
        </p:nvGrpSpPr>
        <p:grpSpPr>
          <a:xfrm>
            <a:off x="4870088" y="3479684"/>
            <a:ext cx="1284521" cy="369332"/>
            <a:chOff x="4844906" y="4864235"/>
            <a:chExt cx="1284521" cy="369332"/>
          </a:xfrm>
        </p:grpSpPr>
        <p:sp>
          <p:nvSpPr>
            <p:cNvPr id="38" name="AutoShape 51">
              <a:extLst>
                <a:ext uri="{FF2B5EF4-FFF2-40B4-BE49-F238E27FC236}">
                  <a16:creationId xmlns:a16="http://schemas.microsoft.com/office/drawing/2014/main" id="{D90DCADC-DB62-409F-8930-F30D3A6C7936}"/>
                </a:ext>
              </a:extLst>
            </p:cNvPr>
            <p:cNvSpPr>
              <a:spLocks noChangeArrowheads="1"/>
            </p:cNvSpPr>
            <p:nvPr/>
          </p:nvSpPr>
          <p:spPr bwMode="auto">
            <a:xfrm>
              <a:off x="5911939" y="4931793"/>
              <a:ext cx="217488" cy="220662"/>
            </a:xfrm>
            <a:prstGeom prst="rightArrow">
              <a:avLst>
                <a:gd name="adj1" fmla="val 50000"/>
                <a:gd name="adj2" fmla="val 25000"/>
              </a:avLst>
            </a:prstGeom>
            <a:solidFill>
              <a:srgbClr val="FFCCFF"/>
            </a:solidFill>
            <a:ln w="9525">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39" name="Text Box 50">
              <a:extLst>
                <a:ext uri="{FF2B5EF4-FFF2-40B4-BE49-F238E27FC236}">
                  <a16:creationId xmlns:a16="http://schemas.microsoft.com/office/drawing/2014/main" id="{6391E8AF-EEEA-4A02-94C9-F65382E244DA}"/>
                </a:ext>
              </a:extLst>
            </p:cNvPr>
            <p:cNvSpPr txBox="1">
              <a:spLocks noChangeArrowheads="1"/>
            </p:cNvSpPr>
            <p:nvPr/>
          </p:nvSpPr>
          <p:spPr bwMode="auto">
            <a:xfrm>
              <a:off x="4844906" y="4864235"/>
              <a:ext cx="992579"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grpSp>
      <p:sp>
        <p:nvSpPr>
          <p:cNvPr id="40" name="AutoShape 59">
            <a:extLst>
              <a:ext uri="{FF2B5EF4-FFF2-40B4-BE49-F238E27FC236}">
                <a16:creationId xmlns:a16="http://schemas.microsoft.com/office/drawing/2014/main" id="{62619A5E-A9A7-46F5-BCF3-9361A51638DE}"/>
              </a:ext>
            </a:extLst>
          </p:cNvPr>
          <p:cNvSpPr>
            <a:spLocks noChangeArrowheads="1"/>
          </p:cNvSpPr>
          <p:nvPr/>
        </p:nvSpPr>
        <p:spPr bwMode="auto">
          <a:xfrm>
            <a:off x="3390828" y="2456798"/>
            <a:ext cx="5334416" cy="661987"/>
          </a:xfrm>
          <a:prstGeom prst="wedgeRoundRectCallout">
            <a:avLst>
              <a:gd name="adj1" fmla="val -63761"/>
              <a:gd name="adj2" fmla="val 250786"/>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 typeface="Wingdings" panose="05000000000000000000" pitchFamily="2" charset="2"/>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192.169.1.5</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黑体" panose="02010609060101010101" pitchFamily="49" charset="-122"/>
              </a:rPr>
              <a:t>AA-AA-AA-AA-AA-AA</a:t>
            </a:r>
          </a:p>
          <a:p>
            <a:pPr marL="0" marR="0" lvl="0" indent="0" defTabSz="4572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我想知道</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IP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主机的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a:t>
            </a:r>
          </a:p>
        </p:txBody>
      </p:sp>
      <p:grpSp>
        <p:nvGrpSpPr>
          <p:cNvPr id="41" name="组合 40">
            <a:extLst>
              <a:ext uri="{FF2B5EF4-FFF2-40B4-BE49-F238E27FC236}">
                <a16:creationId xmlns:a16="http://schemas.microsoft.com/office/drawing/2014/main" id="{74F418F4-C492-4287-8BFA-303EA9BC968A}"/>
              </a:ext>
            </a:extLst>
          </p:cNvPr>
          <p:cNvGrpSpPr/>
          <p:nvPr/>
        </p:nvGrpSpPr>
        <p:grpSpPr>
          <a:xfrm>
            <a:off x="2946039" y="3479684"/>
            <a:ext cx="1281816" cy="369332"/>
            <a:chOff x="2920857" y="4864235"/>
            <a:chExt cx="1281816" cy="369332"/>
          </a:xfrm>
        </p:grpSpPr>
        <p:sp>
          <p:nvSpPr>
            <p:cNvPr id="42" name="Text Box 48">
              <a:extLst>
                <a:ext uri="{FF2B5EF4-FFF2-40B4-BE49-F238E27FC236}">
                  <a16:creationId xmlns:a16="http://schemas.microsoft.com/office/drawing/2014/main" id="{DE3C3806-BE67-47E0-ACB8-69EDBBE333C5}"/>
                </a:ext>
              </a:extLst>
            </p:cNvPr>
            <p:cNvSpPr txBox="1">
              <a:spLocks noChangeArrowheads="1"/>
            </p:cNvSpPr>
            <p:nvPr/>
          </p:nvSpPr>
          <p:spPr bwMode="auto">
            <a:xfrm>
              <a:off x="2920857" y="4864235"/>
              <a:ext cx="1000850" cy="369332"/>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ARP</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请求</a:t>
              </a:r>
            </a:p>
          </p:txBody>
        </p:sp>
        <p:pic>
          <p:nvPicPr>
            <p:cNvPr id="43" name="图片 42">
              <a:extLst>
                <a:ext uri="{FF2B5EF4-FFF2-40B4-BE49-F238E27FC236}">
                  <a16:creationId xmlns:a16="http://schemas.microsoft.com/office/drawing/2014/main" id="{4200067D-60EA-4FED-952E-E1A97F861477}"/>
                </a:ext>
              </a:extLst>
            </p:cNvPr>
            <p:cNvPicPr>
              <a:picLocks noChangeAspect="1"/>
            </p:cNvPicPr>
            <p:nvPr/>
          </p:nvPicPr>
          <p:blipFill>
            <a:blip r:embed="rId3"/>
            <a:stretch>
              <a:fillRect/>
            </a:stretch>
          </p:blipFill>
          <p:spPr>
            <a:xfrm>
              <a:off x="3971005" y="4928538"/>
              <a:ext cx="231668" cy="280440"/>
            </a:xfrm>
            <a:prstGeom prst="rect">
              <a:avLst/>
            </a:prstGeom>
          </p:spPr>
        </p:pic>
      </p:grpSp>
      <p:sp>
        <p:nvSpPr>
          <p:cNvPr id="44" name="文本框 43">
            <a:extLst>
              <a:ext uri="{FF2B5EF4-FFF2-40B4-BE49-F238E27FC236}">
                <a16:creationId xmlns:a16="http://schemas.microsoft.com/office/drawing/2014/main" id="{DA2FBC18-E6B8-4D40-B7E6-0782362F6293}"/>
              </a:ext>
            </a:extLst>
          </p:cNvPr>
          <p:cNvSpPr txBox="1"/>
          <p:nvPr/>
        </p:nvSpPr>
        <p:spPr>
          <a:xfrm>
            <a:off x="3872275" y="4885556"/>
            <a:ext cx="2323305"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广播过程示意图</a:t>
            </a:r>
          </a:p>
        </p:txBody>
      </p:sp>
    </p:spTree>
    <p:extLst>
      <p:ext uri="{BB962C8B-B14F-4D97-AF65-F5344CB8AC3E}">
        <p14:creationId xmlns:p14="http://schemas.microsoft.com/office/powerpoint/2010/main" val="2449106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wipe(left)">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1000"/>
                                        <p:tgtEl>
                                          <p:spTgt spid="40"/>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1000"/>
                                        <p:tgtEl>
                                          <p:spTgt spid="33"/>
                                        </p:tgtEl>
                                      </p:cBhvr>
                                    </p:animEffect>
                                  </p:childTnLst>
                                </p:cTn>
                              </p:par>
                              <p:par>
                                <p:cTn id="24" presetID="22" presetClass="entr" presetSubtype="8" fill="hold"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1000"/>
                                        <p:tgtEl>
                                          <p:spTgt spid="41"/>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right)">
                                      <p:cBhvr>
                                        <p:cTn id="29" dur="1000"/>
                                        <p:tgtEl>
                                          <p:spTgt spid="36"/>
                                        </p:tgtEl>
                                      </p:cBhvr>
                                    </p:animEffect>
                                  </p:childTnLst>
                                </p:cTn>
                              </p:par>
                              <p:par>
                                <p:cTn id="30" presetID="22" presetClass="entr" presetSubtype="2"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right)">
                                      <p:cBhvr>
                                        <p:cTn id="32" dur="10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1000"/>
                                        <p:tgtEl>
                                          <p:spTgt spid="34"/>
                                        </p:tgtEl>
                                      </p:cBhvr>
                                    </p:animEffect>
                                  </p:childTnLst>
                                </p:cTn>
                              </p:par>
                              <p:par>
                                <p:cTn id="36" presetID="22" presetClass="entr" presetSubtype="8"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1000"/>
                                        <p:tgtEl>
                                          <p:spTgt spid="37"/>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1000"/>
                                        <p:tgtEl>
                                          <p:spTgt spid="35"/>
                                        </p:tgtEl>
                                      </p:cBhvr>
                                    </p:animEffect>
                                  </p:childTnLst>
                                </p:cTn>
                              </p:par>
                              <p:par>
                                <p:cTn id="42" presetID="22" presetClass="entr" presetSubtype="8"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animBg="1"/>
      <p:bldP spid="34" grpId="0" animBg="1"/>
      <p:bldP spid="35" grpId="0" animBg="1"/>
      <p:bldP spid="36" grpId="0" animBg="1"/>
      <p:bldP spid="40" grpId="0" animBg="1"/>
      <p:bldP spid="4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a:extLst>
              <a:ext uri="{FF2B5EF4-FFF2-40B4-BE49-F238E27FC236}">
                <a16:creationId xmlns:a16="http://schemas.microsoft.com/office/drawing/2014/main" id="{B8301E75-2345-4C07-AD3C-3DE81784FEF4}"/>
              </a:ext>
            </a:extLst>
          </p:cNvPr>
          <p:cNvSpPr txBox="1"/>
          <p:nvPr/>
        </p:nvSpPr>
        <p:spPr>
          <a:xfrm>
            <a:off x="1156566" y="1184564"/>
            <a:ext cx="7627315" cy="707886"/>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收到主机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请求报文后，向主机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发出单播的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响应包，并将主机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地址和</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地址填入自己的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a:t>
            </a:r>
          </a:p>
        </p:txBody>
      </p:sp>
      <p:sp>
        <p:nvSpPr>
          <p:cNvPr id="82" name="矩形 81">
            <a:extLst>
              <a:ext uri="{FF2B5EF4-FFF2-40B4-BE49-F238E27FC236}">
                <a16:creationId xmlns:a16="http://schemas.microsoft.com/office/drawing/2014/main" id="{FCFC7F0B-9401-4D4D-B2A6-47E1DB6E3C36}"/>
              </a:ext>
            </a:extLst>
          </p:cNvPr>
          <p:cNvSpPr/>
          <p:nvPr/>
        </p:nvSpPr>
        <p:spPr>
          <a:xfrm>
            <a:off x="1156565" y="1988840"/>
            <a:ext cx="7627316" cy="707886"/>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2000" b="0" dirty="0">
                <a:solidFill>
                  <a:prstClr val="black"/>
                </a:solidFill>
                <a:latin typeface="宋体" panose="02010600030101010101" pitchFamily="2" charset="-122"/>
              </a:rPr>
              <a:t>主机</a:t>
            </a:r>
            <a:r>
              <a:rPr kumimoji="0" lang="en-US" altLang="zh-CN" sz="2000" b="0" dirty="0">
                <a:solidFill>
                  <a:prstClr val="black"/>
                </a:solidFill>
                <a:latin typeface="宋体" panose="02010600030101010101" pitchFamily="2" charset="-122"/>
              </a:rPr>
              <a:t>A</a:t>
            </a:r>
            <a:r>
              <a:rPr kumimoji="0" lang="zh-CN" altLang="en-US" sz="2000" b="0" dirty="0">
                <a:solidFill>
                  <a:prstClr val="black"/>
                </a:solidFill>
                <a:latin typeface="宋体" panose="02010600030101010101" pitchFamily="2" charset="-122"/>
              </a:rPr>
              <a:t>在收到响应报文后，将主机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地址填写到自己的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表中，按照获得的</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地址将</a:t>
            </a:r>
            <a:r>
              <a:rPr kumimoji="0" lang="en-US" altLang="zh-CN" sz="2000" b="0" dirty="0">
                <a:solidFill>
                  <a:prstClr val="black"/>
                </a:solidFill>
                <a:latin typeface="宋体" panose="02010600030101010101" pitchFamily="2" charset="-122"/>
              </a:rPr>
              <a:t>IP</a:t>
            </a:r>
            <a:r>
              <a:rPr kumimoji="0" lang="zh-CN" altLang="en-US" sz="2000" b="0" dirty="0">
                <a:solidFill>
                  <a:prstClr val="black"/>
                </a:solidFill>
                <a:latin typeface="宋体" panose="02010600030101010101" pitchFamily="2" charset="-122"/>
              </a:rPr>
              <a:t>包封装到以太帧，并向主机</a:t>
            </a:r>
            <a:r>
              <a:rPr kumimoji="0" lang="en-US" altLang="zh-CN" sz="2000" b="0" dirty="0">
                <a:solidFill>
                  <a:prstClr val="black"/>
                </a:solidFill>
                <a:latin typeface="宋体" panose="02010600030101010101" pitchFamily="2" charset="-122"/>
              </a:rPr>
              <a:t>B</a:t>
            </a:r>
            <a:r>
              <a:rPr kumimoji="0" lang="zh-CN" altLang="en-US" sz="2000" b="0" dirty="0">
                <a:solidFill>
                  <a:prstClr val="black"/>
                </a:solidFill>
                <a:latin typeface="宋体" panose="02010600030101010101" pitchFamily="2" charset="-122"/>
              </a:rPr>
              <a:t>发送。</a:t>
            </a:r>
          </a:p>
        </p:txBody>
      </p:sp>
      <p:sp>
        <p:nvSpPr>
          <p:cNvPr id="110" name="矩形: 圆角 109">
            <a:extLst>
              <a:ext uri="{FF2B5EF4-FFF2-40B4-BE49-F238E27FC236}">
                <a16:creationId xmlns:a16="http://schemas.microsoft.com/office/drawing/2014/main" id="{B9DA2272-488F-4FC4-978B-F3E6464C69E8}"/>
              </a:ext>
            </a:extLst>
          </p:cNvPr>
          <p:cNvSpPr/>
          <p:nvPr/>
        </p:nvSpPr>
        <p:spPr bwMode="auto">
          <a:xfrm>
            <a:off x="0" y="2871784"/>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111" name="Group 94">
            <a:extLst>
              <a:ext uri="{FF2B5EF4-FFF2-40B4-BE49-F238E27FC236}">
                <a16:creationId xmlns:a16="http://schemas.microsoft.com/office/drawing/2014/main" id="{0030598B-4998-4E9F-BCAF-06C63CB8C633}"/>
              </a:ext>
            </a:extLst>
          </p:cNvPr>
          <p:cNvGrpSpPr>
            <a:grpSpLocks/>
          </p:cNvGrpSpPr>
          <p:nvPr/>
        </p:nvGrpSpPr>
        <p:grpSpPr bwMode="auto">
          <a:xfrm>
            <a:off x="4078536" y="3826926"/>
            <a:ext cx="1481138" cy="409575"/>
            <a:chOff x="249" y="663"/>
            <a:chExt cx="933" cy="258"/>
          </a:xfrm>
        </p:grpSpPr>
        <p:sp>
          <p:nvSpPr>
            <p:cNvPr id="112" name="AutoShape 95">
              <a:extLst>
                <a:ext uri="{FF2B5EF4-FFF2-40B4-BE49-F238E27FC236}">
                  <a16:creationId xmlns:a16="http://schemas.microsoft.com/office/drawing/2014/main" id="{D870464E-0F1F-4E61-9AB3-7DF571BFF7CE}"/>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13" name="Text Box 96">
              <a:extLst>
                <a:ext uri="{FF2B5EF4-FFF2-40B4-BE49-F238E27FC236}">
                  <a16:creationId xmlns:a16="http://schemas.microsoft.com/office/drawing/2014/main" id="{00DE1116-2789-4BCE-820C-BB8C1D5AB698}"/>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114" name="组合 113">
            <a:extLst>
              <a:ext uri="{FF2B5EF4-FFF2-40B4-BE49-F238E27FC236}">
                <a16:creationId xmlns:a16="http://schemas.microsoft.com/office/drawing/2014/main" id="{F8511821-5680-4B88-9687-37904BC32DCC}"/>
              </a:ext>
            </a:extLst>
          </p:cNvPr>
          <p:cNvGrpSpPr/>
          <p:nvPr/>
        </p:nvGrpSpPr>
        <p:grpSpPr>
          <a:xfrm>
            <a:off x="395536" y="4350801"/>
            <a:ext cx="8583612" cy="1352610"/>
            <a:chOff x="354879" y="4385591"/>
            <a:chExt cx="8583612" cy="1352610"/>
          </a:xfrm>
        </p:grpSpPr>
        <p:sp>
          <p:nvSpPr>
            <p:cNvPr id="115" name="Text Box 58">
              <a:extLst>
                <a:ext uri="{FF2B5EF4-FFF2-40B4-BE49-F238E27FC236}">
                  <a16:creationId xmlns:a16="http://schemas.microsoft.com/office/drawing/2014/main" id="{A82B55F0-D843-4239-9295-7A54549CA545}"/>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16" name="Line 74">
              <a:extLst>
                <a:ext uri="{FF2B5EF4-FFF2-40B4-BE49-F238E27FC236}">
                  <a16:creationId xmlns:a16="http://schemas.microsoft.com/office/drawing/2014/main" id="{0476FBF4-030E-4170-BEE7-CA465E7FFA84}"/>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7" name="Line 75">
              <a:extLst>
                <a:ext uri="{FF2B5EF4-FFF2-40B4-BE49-F238E27FC236}">
                  <a16:creationId xmlns:a16="http://schemas.microsoft.com/office/drawing/2014/main" id="{FAC4E1C7-3B50-4933-AAE1-7CC4D3FACD5C}"/>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8" name="Line 76">
              <a:extLst>
                <a:ext uri="{FF2B5EF4-FFF2-40B4-BE49-F238E27FC236}">
                  <a16:creationId xmlns:a16="http://schemas.microsoft.com/office/drawing/2014/main" id="{244F7C00-7C8D-4EA5-9D03-05E302ABDE67}"/>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9" name="Line 77">
              <a:extLst>
                <a:ext uri="{FF2B5EF4-FFF2-40B4-BE49-F238E27FC236}">
                  <a16:creationId xmlns:a16="http://schemas.microsoft.com/office/drawing/2014/main" id="{E2EB2468-44AF-48ED-A55C-BEEB6A377248}"/>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0" name="Line 78">
              <a:extLst>
                <a:ext uri="{FF2B5EF4-FFF2-40B4-BE49-F238E27FC236}">
                  <a16:creationId xmlns:a16="http://schemas.microsoft.com/office/drawing/2014/main" id="{8F44B6D4-27DD-4620-94DF-165F28DDD2C6}"/>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21" name="Picture 79">
              <a:extLst>
                <a:ext uri="{FF2B5EF4-FFF2-40B4-BE49-F238E27FC236}">
                  <a16:creationId xmlns:a16="http://schemas.microsoft.com/office/drawing/2014/main" id="{0823926B-ADB0-4C29-A6F3-144C60FBA4D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80">
              <a:extLst>
                <a:ext uri="{FF2B5EF4-FFF2-40B4-BE49-F238E27FC236}">
                  <a16:creationId xmlns:a16="http://schemas.microsoft.com/office/drawing/2014/main" id="{E3108324-D199-44DE-AD8A-C0E9E9F4DC5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81">
              <a:extLst>
                <a:ext uri="{FF2B5EF4-FFF2-40B4-BE49-F238E27FC236}">
                  <a16:creationId xmlns:a16="http://schemas.microsoft.com/office/drawing/2014/main" id="{3FA8097A-8934-408F-AD0A-7203D19D7B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4" name="Picture 82">
              <a:extLst>
                <a:ext uri="{FF2B5EF4-FFF2-40B4-BE49-F238E27FC236}">
                  <a16:creationId xmlns:a16="http://schemas.microsoft.com/office/drawing/2014/main" id="{22714283-4C55-47E8-A3FE-0858DC96915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Line 83">
              <a:extLst>
                <a:ext uri="{FF2B5EF4-FFF2-40B4-BE49-F238E27FC236}">
                  <a16:creationId xmlns:a16="http://schemas.microsoft.com/office/drawing/2014/main" id="{606439DB-78B2-459E-B914-B7CBAC4B9E2F}"/>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6" name="Text Box 84">
              <a:extLst>
                <a:ext uri="{FF2B5EF4-FFF2-40B4-BE49-F238E27FC236}">
                  <a16:creationId xmlns:a16="http://schemas.microsoft.com/office/drawing/2014/main" id="{EAFE3E0F-371C-4D32-9914-443FA477EDC3}"/>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127" name="Text Box 85">
              <a:extLst>
                <a:ext uri="{FF2B5EF4-FFF2-40B4-BE49-F238E27FC236}">
                  <a16:creationId xmlns:a16="http://schemas.microsoft.com/office/drawing/2014/main" id="{DE0F15BC-DD1C-4E5E-9224-76753A8E5862}"/>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128" name="Text Box 86">
              <a:extLst>
                <a:ext uri="{FF2B5EF4-FFF2-40B4-BE49-F238E27FC236}">
                  <a16:creationId xmlns:a16="http://schemas.microsoft.com/office/drawing/2014/main" id="{0F02986D-AD47-49D8-B4BA-03978CA83E89}"/>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129" name="Text Box 87">
              <a:extLst>
                <a:ext uri="{FF2B5EF4-FFF2-40B4-BE49-F238E27FC236}">
                  <a16:creationId xmlns:a16="http://schemas.microsoft.com/office/drawing/2014/main" id="{D821F46D-3818-4579-AE58-D699D63D4619}"/>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130" name="Text Box 88">
              <a:extLst>
                <a:ext uri="{FF2B5EF4-FFF2-40B4-BE49-F238E27FC236}">
                  <a16:creationId xmlns:a16="http://schemas.microsoft.com/office/drawing/2014/main" id="{1B7ED68D-B0F8-4B5A-B605-4C6247FDCAFD}"/>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131" name="Text Box 89">
              <a:extLst>
                <a:ext uri="{FF2B5EF4-FFF2-40B4-BE49-F238E27FC236}">
                  <a16:creationId xmlns:a16="http://schemas.microsoft.com/office/drawing/2014/main" id="{4A1AD090-72D5-4384-A03A-E58D9DD74096}"/>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132" name="Text Box 90">
              <a:extLst>
                <a:ext uri="{FF2B5EF4-FFF2-40B4-BE49-F238E27FC236}">
                  <a16:creationId xmlns:a16="http://schemas.microsoft.com/office/drawing/2014/main" id="{31F0FD79-343A-477D-AF3A-9C7D0B6DC304}"/>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133" name="Text Box 91">
              <a:extLst>
                <a:ext uri="{FF2B5EF4-FFF2-40B4-BE49-F238E27FC236}">
                  <a16:creationId xmlns:a16="http://schemas.microsoft.com/office/drawing/2014/main" id="{93916610-0C71-460E-BF2E-2714E6FA72BA}"/>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134" name="Picture 92">
              <a:extLst>
                <a:ext uri="{FF2B5EF4-FFF2-40B4-BE49-F238E27FC236}">
                  <a16:creationId xmlns:a16="http://schemas.microsoft.com/office/drawing/2014/main" id="{0D4702CB-6A22-4A21-B575-8D57BDF9749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5" name="Freeform 103">
            <a:extLst>
              <a:ext uri="{FF2B5EF4-FFF2-40B4-BE49-F238E27FC236}">
                <a16:creationId xmlns:a16="http://schemas.microsoft.com/office/drawing/2014/main" id="{06A6A9BA-9D5A-4707-BC52-467FC7F0DA59}"/>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6" name="AutoShape 61">
            <a:extLst>
              <a:ext uri="{FF2B5EF4-FFF2-40B4-BE49-F238E27FC236}">
                <a16:creationId xmlns:a16="http://schemas.microsoft.com/office/drawing/2014/main" id="{FCB1D574-B652-4AB9-929E-E61C68D01F9E}"/>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137" name="文本框 136">
            <a:extLst>
              <a:ext uri="{FF2B5EF4-FFF2-40B4-BE49-F238E27FC236}">
                <a16:creationId xmlns:a16="http://schemas.microsoft.com/office/drawing/2014/main" id="{2F156127-9947-414A-BEDE-E0D4C9B79612}"/>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479437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up)">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500"/>
                                        <p:tgtEl>
                                          <p:spTgt spid="11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animEffect transition="in" filter="wipe(left)">
                                      <p:cBhvr>
                                        <p:cTn id="15" dur="500"/>
                                        <p:tgtEl>
                                          <p:spTgt spid="13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6"/>
                                        </p:tgtEl>
                                        <p:attrNameLst>
                                          <p:attrName>style.visibility</p:attrName>
                                        </p:attrNameLst>
                                      </p:cBhvr>
                                      <p:to>
                                        <p:strVal val="visible"/>
                                      </p:to>
                                    </p:set>
                                    <p:animEffect transition="in" filter="wipe(down)">
                                      <p:cBhvr>
                                        <p:cTn id="20" dur="1000"/>
                                        <p:tgtEl>
                                          <p:spTgt spid="136"/>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Effect transition="in" filter="wipe(right)">
                                      <p:cBhvr>
                                        <p:cTn id="24" dur="1000"/>
                                        <p:tgtEl>
                                          <p:spTgt spid="135"/>
                                        </p:tgtEl>
                                      </p:cBhvr>
                                    </p:animEffect>
                                  </p:childTnLst>
                                </p:cTn>
                              </p:par>
                              <p:par>
                                <p:cTn id="25" presetID="22" presetClass="entr" presetSubtype="2" fill="hold" nodeType="with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wipe(right)">
                                      <p:cBhvr>
                                        <p:cTn id="2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35" grpId="0" animBg="1"/>
      <p:bldP spid="136" grpId="0" animBg="1"/>
      <p:bldP spid="137"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D7EF94A4-E0E8-4DBA-BD0E-F0098933DA15}"/>
              </a:ext>
            </a:extLst>
          </p:cNvPr>
          <p:cNvSpPr/>
          <p:nvPr/>
        </p:nvSpPr>
        <p:spPr bwMode="auto">
          <a:xfrm>
            <a:off x="169094" y="2420901"/>
            <a:ext cx="9036496" cy="3509543"/>
          </a:xfrm>
          <a:prstGeom prst="round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a:ln>
                <a:noFill/>
              </a:ln>
              <a:solidFill>
                <a:schemeClr val="tx1"/>
              </a:solidFill>
              <a:effectLst/>
              <a:latin typeface="Arial" pitchFamily="34" charset="0"/>
              <a:ea typeface="宋体" pitchFamily="2" charset="-122"/>
            </a:endParaRPr>
          </a:p>
        </p:txBody>
      </p:sp>
      <p:grpSp>
        <p:nvGrpSpPr>
          <p:cNvPr id="5" name="Group 94">
            <a:extLst>
              <a:ext uri="{FF2B5EF4-FFF2-40B4-BE49-F238E27FC236}">
                <a16:creationId xmlns:a16="http://schemas.microsoft.com/office/drawing/2014/main" id="{61331CE1-433E-46A7-B342-3A9943DC4803}"/>
              </a:ext>
            </a:extLst>
          </p:cNvPr>
          <p:cNvGrpSpPr>
            <a:grpSpLocks/>
          </p:cNvGrpSpPr>
          <p:nvPr/>
        </p:nvGrpSpPr>
        <p:grpSpPr bwMode="auto">
          <a:xfrm>
            <a:off x="4078536" y="3826926"/>
            <a:ext cx="1481138" cy="409575"/>
            <a:chOff x="249" y="663"/>
            <a:chExt cx="933" cy="258"/>
          </a:xfrm>
        </p:grpSpPr>
        <p:sp>
          <p:nvSpPr>
            <p:cNvPr id="6" name="AutoShape 95">
              <a:extLst>
                <a:ext uri="{FF2B5EF4-FFF2-40B4-BE49-F238E27FC236}">
                  <a16:creationId xmlns:a16="http://schemas.microsoft.com/office/drawing/2014/main" id="{1C27338D-8469-4777-97DE-B04AB11A440F}"/>
                </a:ext>
              </a:extLst>
            </p:cNvPr>
            <p:cNvSpPr>
              <a:spLocks noChangeArrowheads="1"/>
            </p:cNvSpPr>
            <p:nvPr/>
          </p:nvSpPr>
          <p:spPr bwMode="auto">
            <a:xfrm flipH="1">
              <a:off x="249" y="709"/>
              <a:ext cx="138" cy="139"/>
            </a:xfrm>
            <a:prstGeom prst="rightArrow">
              <a:avLst>
                <a:gd name="adj1" fmla="val 50000"/>
                <a:gd name="adj2" fmla="val 25000"/>
              </a:avLst>
            </a:prstGeom>
            <a:solidFill>
              <a:srgbClr val="FFCCFF"/>
            </a:solidFill>
            <a:ln w="127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7" name="Text Box 96">
              <a:extLst>
                <a:ext uri="{FF2B5EF4-FFF2-40B4-BE49-F238E27FC236}">
                  <a16:creationId xmlns:a16="http://schemas.microsoft.com/office/drawing/2014/main" id="{54420E28-7D37-4D79-9FDE-00FA5EAE8FBF}"/>
                </a:ext>
              </a:extLst>
            </p:cNvPr>
            <p:cNvSpPr txBox="1">
              <a:spLocks noChangeArrowheads="1"/>
            </p:cNvSpPr>
            <p:nvPr/>
          </p:nvSpPr>
          <p:spPr bwMode="auto">
            <a:xfrm flipH="1">
              <a:off x="386" y="663"/>
              <a:ext cx="796" cy="258"/>
            </a:xfrm>
            <a:prstGeom prst="rect">
              <a:avLst/>
            </a:prstGeom>
            <a:solidFill>
              <a:srgbClr val="FFCCFF"/>
            </a:solidFill>
            <a:ln w="12700">
              <a:solidFill>
                <a:sysClr val="windowText" lastClr="000000"/>
              </a:solidFill>
              <a:miter lim="800000"/>
              <a:headEnd/>
              <a:tailEnd/>
            </a:ln>
            <a:effectLst>
              <a:outerShdw dist="35921" dir="2700000" algn="ctr" rotWithShape="0">
                <a:srgbClr val="E3EACF"/>
              </a:outerShdw>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ARP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响应</a:t>
              </a:r>
            </a:p>
          </p:txBody>
        </p:sp>
      </p:grpSp>
      <p:grpSp>
        <p:nvGrpSpPr>
          <p:cNvPr id="8" name="组合 7">
            <a:extLst>
              <a:ext uri="{FF2B5EF4-FFF2-40B4-BE49-F238E27FC236}">
                <a16:creationId xmlns:a16="http://schemas.microsoft.com/office/drawing/2014/main" id="{F95DBB73-D39A-49C9-B715-EFED3476E2FF}"/>
              </a:ext>
            </a:extLst>
          </p:cNvPr>
          <p:cNvGrpSpPr/>
          <p:nvPr/>
        </p:nvGrpSpPr>
        <p:grpSpPr>
          <a:xfrm>
            <a:off x="395536" y="4350801"/>
            <a:ext cx="8583612" cy="1352610"/>
            <a:chOff x="354879" y="4385591"/>
            <a:chExt cx="8583612" cy="1352610"/>
          </a:xfrm>
        </p:grpSpPr>
        <p:sp>
          <p:nvSpPr>
            <p:cNvPr id="9" name="Text Box 58">
              <a:extLst>
                <a:ext uri="{FF2B5EF4-FFF2-40B4-BE49-F238E27FC236}">
                  <a16:creationId xmlns:a16="http://schemas.microsoft.com/office/drawing/2014/main" id="{ECB95FD9-9B20-45A7-95D1-34D7C76DC040}"/>
                </a:ext>
              </a:extLst>
            </p:cNvPr>
            <p:cNvSpPr txBox="1">
              <a:spLocks noChangeArrowheads="1"/>
            </p:cNvSpPr>
            <p:nvPr/>
          </p:nvSpPr>
          <p:spPr bwMode="auto">
            <a:xfrm>
              <a:off x="5050704" y="5304754"/>
              <a:ext cx="23647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r>
                <a:rPr lang="es-ES" altLang="zh-CN" sz="2000" b="0" dirty="0">
                  <a:latin typeface="幼圆" panose="02010509060101010101" pitchFamily="49" charset="-122"/>
                </a:rPr>
                <a:t>-</a:t>
              </a:r>
              <a:r>
                <a:rPr lang="en-US" altLang="zh-CN" sz="2000" b="0" dirty="0">
                  <a:latin typeface="幼圆" panose="02010509060101010101" pitchFamily="49" charset="-122"/>
                </a:rPr>
                <a:t>BB</a:t>
              </a:r>
              <a:endParaRPr lang="en-US" altLang="zh-CN" sz="2000" b="0" dirty="0">
                <a:ea typeface="宋体" panose="02010600030101010101" pitchFamily="2" charset="-122"/>
              </a:endParaRPr>
            </a:p>
          </p:txBody>
        </p:sp>
        <p:sp>
          <p:nvSpPr>
            <p:cNvPr id="10" name="Line 74">
              <a:extLst>
                <a:ext uri="{FF2B5EF4-FFF2-40B4-BE49-F238E27FC236}">
                  <a16:creationId xmlns:a16="http://schemas.microsoft.com/office/drawing/2014/main" id="{12633C17-1024-468D-8414-EAA1E2F77F3F}"/>
                </a:ext>
              </a:extLst>
            </p:cNvPr>
            <p:cNvSpPr>
              <a:spLocks noChangeShapeType="1"/>
            </p:cNvSpPr>
            <p:nvPr/>
          </p:nvSpPr>
          <p:spPr bwMode="auto">
            <a:xfrm rot="5400000">
              <a:off x="21312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1" name="Line 75">
              <a:extLst>
                <a:ext uri="{FF2B5EF4-FFF2-40B4-BE49-F238E27FC236}">
                  <a16:creationId xmlns:a16="http://schemas.microsoft.com/office/drawing/2014/main" id="{496C87AD-AAC2-455D-B02F-845CDAC8ECCF}"/>
                </a:ext>
              </a:extLst>
            </p:cNvPr>
            <p:cNvSpPr>
              <a:spLocks noChangeShapeType="1"/>
            </p:cNvSpPr>
            <p:nvPr/>
          </p:nvSpPr>
          <p:spPr bwMode="auto">
            <a:xfrm rot="5400000">
              <a:off x="4146622" y="4680073"/>
              <a:ext cx="588963"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2" name="Line 76">
              <a:extLst>
                <a:ext uri="{FF2B5EF4-FFF2-40B4-BE49-F238E27FC236}">
                  <a16:creationId xmlns:a16="http://schemas.microsoft.com/office/drawing/2014/main" id="{1692570C-2DB9-472E-8AF5-CAC0DF447A22}"/>
                </a:ext>
              </a:extLst>
            </p:cNvPr>
            <p:cNvSpPr>
              <a:spLocks noChangeShapeType="1"/>
            </p:cNvSpPr>
            <p:nvPr/>
          </p:nvSpPr>
          <p:spPr bwMode="auto">
            <a:xfrm rot="5400000">
              <a:off x="5879378"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3" name="Line 77">
              <a:extLst>
                <a:ext uri="{FF2B5EF4-FFF2-40B4-BE49-F238E27FC236}">
                  <a16:creationId xmlns:a16="http://schemas.microsoft.com/office/drawing/2014/main" id="{6584666C-E9FE-4864-8C0A-64DFF2F1D0CD}"/>
                </a:ext>
              </a:extLst>
            </p:cNvPr>
            <p:cNvSpPr>
              <a:spLocks noChangeShapeType="1"/>
            </p:cNvSpPr>
            <p:nvPr/>
          </p:nvSpPr>
          <p:spPr bwMode="auto">
            <a:xfrm rot="5400000">
              <a:off x="79224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14" name="Line 78">
              <a:extLst>
                <a:ext uri="{FF2B5EF4-FFF2-40B4-BE49-F238E27FC236}">
                  <a16:creationId xmlns:a16="http://schemas.microsoft.com/office/drawing/2014/main" id="{E1CED1DB-B223-417B-9305-E626F84AAA91}"/>
                </a:ext>
              </a:extLst>
            </p:cNvPr>
            <p:cNvSpPr>
              <a:spLocks noChangeShapeType="1"/>
            </p:cNvSpPr>
            <p:nvPr/>
          </p:nvSpPr>
          <p:spPr bwMode="auto">
            <a:xfrm rot="5400000">
              <a:off x="823191" y="4688804"/>
              <a:ext cx="587375"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pic>
          <p:nvPicPr>
            <p:cNvPr id="15" name="Picture 79">
              <a:extLst>
                <a:ext uri="{FF2B5EF4-FFF2-40B4-BE49-F238E27FC236}">
                  <a16:creationId xmlns:a16="http://schemas.microsoft.com/office/drawing/2014/main" id="{7D3CB246-1C5B-406E-87D1-00C0D1F14BA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879" y="4836441"/>
              <a:ext cx="5032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0">
              <a:extLst>
                <a:ext uri="{FF2B5EF4-FFF2-40B4-BE49-F238E27FC236}">
                  <a16:creationId xmlns:a16="http://schemas.microsoft.com/office/drawing/2014/main" id="{66373D2B-9F3A-4B19-89EC-427EC545646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04" y="4836441"/>
              <a:ext cx="50165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1">
              <a:extLst>
                <a:ext uri="{FF2B5EF4-FFF2-40B4-BE49-F238E27FC236}">
                  <a16:creationId xmlns:a16="http://schemas.microsoft.com/office/drawing/2014/main" id="{6A614CB1-CCC5-4106-8A1C-93D7B8875D3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0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82">
              <a:extLst>
                <a:ext uri="{FF2B5EF4-FFF2-40B4-BE49-F238E27FC236}">
                  <a16:creationId xmlns:a16="http://schemas.microsoft.com/office/drawing/2014/main" id="{FCC8742C-8FF6-4EE1-9A6C-E91395C9CB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6466"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83">
              <a:extLst>
                <a:ext uri="{FF2B5EF4-FFF2-40B4-BE49-F238E27FC236}">
                  <a16:creationId xmlns:a16="http://schemas.microsoft.com/office/drawing/2014/main" id="{F5FD8F5A-425E-423C-9835-EA55D5C7EFEA}"/>
                </a:ext>
              </a:extLst>
            </p:cNvPr>
            <p:cNvSpPr>
              <a:spLocks noChangeShapeType="1"/>
            </p:cNvSpPr>
            <p:nvPr/>
          </p:nvSpPr>
          <p:spPr bwMode="auto">
            <a:xfrm>
              <a:off x="354879" y="4395116"/>
              <a:ext cx="8583612" cy="2063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pPr defTabSz="457200"/>
              <a:endParaRPr kumimoji="0" lang="zh-CN" altLang="en-US" sz="1800" b="0">
                <a:solidFill>
                  <a:prstClr val="black"/>
                </a:solidFill>
                <a:latin typeface="Century Gothic" panose="020B0502020202020204" pitchFamily="34" charset="0"/>
                <a:ea typeface="幼圆" panose="02010509060101010101" pitchFamily="49" charset="-122"/>
              </a:endParaRPr>
            </a:p>
          </p:txBody>
        </p:sp>
        <p:sp>
          <p:nvSpPr>
            <p:cNvPr id="20" name="Text Box 84">
              <a:extLst>
                <a:ext uri="{FF2B5EF4-FFF2-40B4-BE49-F238E27FC236}">
                  <a16:creationId xmlns:a16="http://schemas.microsoft.com/office/drawing/2014/main" id="{21D5BB4D-595D-4733-B4B0-876C5C3164A5}"/>
                </a:ext>
              </a:extLst>
            </p:cNvPr>
            <p:cNvSpPr txBox="1">
              <a:spLocks noChangeArrowheads="1"/>
            </p:cNvSpPr>
            <p:nvPr/>
          </p:nvSpPr>
          <p:spPr bwMode="auto">
            <a:xfrm>
              <a:off x="2623416" y="4906291"/>
              <a:ext cx="35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A</a:t>
              </a:r>
            </a:p>
          </p:txBody>
        </p:sp>
        <p:sp>
          <p:nvSpPr>
            <p:cNvPr id="21" name="Text Box 85">
              <a:extLst>
                <a:ext uri="{FF2B5EF4-FFF2-40B4-BE49-F238E27FC236}">
                  <a16:creationId xmlns:a16="http://schemas.microsoft.com/office/drawing/2014/main" id="{313DBDB2-063F-4118-8978-6C49F556380A}"/>
                </a:ext>
              </a:extLst>
            </p:cNvPr>
            <p:cNvSpPr txBox="1">
              <a:spLocks noChangeArrowheads="1"/>
            </p:cNvSpPr>
            <p:nvPr/>
          </p:nvSpPr>
          <p:spPr bwMode="auto">
            <a:xfrm>
              <a:off x="4612554" y="4782466"/>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Y</a:t>
              </a:r>
            </a:p>
          </p:txBody>
        </p:sp>
        <p:sp>
          <p:nvSpPr>
            <p:cNvPr id="22" name="Text Box 86">
              <a:extLst>
                <a:ext uri="{FF2B5EF4-FFF2-40B4-BE49-F238E27FC236}">
                  <a16:creationId xmlns:a16="http://schemas.microsoft.com/office/drawing/2014/main" id="{3CBF2C38-BD72-46D7-90CC-FDF9ADDD8C17}"/>
                </a:ext>
              </a:extLst>
            </p:cNvPr>
            <p:cNvSpPr txBox="1">
              <a:spLocks noChangeArrowheads="1"/>
            </p:cNvSpPr>
            <p:nvPr/>
          </p:nvSpPr>
          <p:spPr bwMode="auto">
            <a:xfrm>
              <a:off x="1296266" y="4782466"/>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X</a:t>
              </a:r>
            </a:p>
          </p:txBody>
        </p:sp>
        <p:sp>
          <p:nvSpPr>
            <p:cNvPr id="23" name="Text Box 87">
              <a:extLst>
                <a:ext uri="{FF2B5EF4-FFF2-40B4-BE49-F238E27FC236}">
                  <a16:creationId xmlns:a16="http://schemas.microsoft.com/office/drawing/2014/main" id="{FDD47A1C-9249-49B3-BE9C-D267DE6CE78E}"/>
                </a:ext>
              </a:extLst>
            </p:cNvPr>
            <p:cNvSpPr txBox="1">
              <a:spLocks noChangeArrowheads="1"/>
            </p:cNvSpPr>
            <p:nvPr/>
          </p:nvSpPr>
          <p:spPr bwMode="auto">
            <a:xfrm>
              <a:off x="6352454" y="4906291"/>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B</a:t>
              </a:r>
            </a:p>
          </p:txBody>
        </p:sp>
        <p:sp>
          <p:nvSpPr>
            <p:cNvPr id="24" name="Text Box 88">
              <a:extLst>
                <a:ext uri="{FF2B5EF4-FFF2-40B4-BE49-F238E27FC236}">
                  <a16:creationId xmlns:a16="http://schemas.microsoft.com/office/drawing/2014/main" id="{8F87B6D7-666D-4765-AB0A-3C774B26429F}"/>
                </a:ext>
              </a:extLst>
            </p:cNvPr>
            <p:cNvSpPr txBox="1">
              <a:spLocks noChangeArrowheads="1"/>
            </p:cNvSpPr>
            <p:nvPr/>
          </p:nvSpPr>
          <p:spPr bwMode="auto">
            <a:xfrm>
              <a:off x="8401916" y="4782466"/>
              <a:ext cx="341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a:ea typeface="宋体" panose="02010600030101010101" pitchFamily="2" charset="-122"/>
                </a:rPr>
                <a:t>Z</a:t>
              </a:r>
            </a:p>
          </p:txBody>
        </p:sp>
        <p:sp>
          <p:nvSpPr>
            <p:cNvPr id="25" name="Text Box 89">
              <a:extLst>
                <a:ext uri="{FF2B5EF4-FFF2-40B4-BE49-F238E27FC236}">
                  <a16:creationId xmlns:a16="http://schemas.microsoft.com/office/drawing/2014/main" id="{7D3DC288-1510-4D9A-BDDB-E3FEF046089C}"/>
                </a:ext>
              </a:extLst>
            </p:cNvPr>
            <p:cNvSpPr txBox="1">
              <a:spLocks noChangeArrowheads="1"/>
            </p:cNvSpPr>
            <p:nvPr/>
          </p:nvSpPr>
          <p:spPr bwMode="auto">
            <a:xfrm>
              <a:off x="2461491" y="4618954"/>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latin typeface="幼圆" panose="02010509060101010101" pitchFamily="49" charset="-122"/>
                </a:rPr>
                <a:t>192.168.1.5</a:t>
              </a:r>
              <a:endParaRPr lang="en-US" altLang="zh-CN" sz="2000" b="0" dirty="0">
                <a:ea typeface="宋体" panose="02010600030101010101" pitchFamily="2" charset="-122"/>
              </a:endParaRPr>
            </a:p>
          </p:txBody>
        </p:sp>
        <p:sp>
          <p:nvSpPr>
            <p:cNvPr id="26" name="Text Box 90">
              <a:extLst>
                <a:ext uri="{FF2B5EF4-FFF2-40B4-BE49-F238E27FC236}">
                  <a16:creationId xmlns:a16="http://schemas.microsoft.com/office/drawing/2014/main" id="{4EB356C8-C6C4-45BC-84D8-412AE6F9D8EE}"/>
                </a:ext>
              </a:extLst>
            </p:cNvPr>
            <p:cNvSpPr txBox="1">
              <a:spLocks noChangeArrowheads="1"/>
            </p:cNvSpPr>
            <p:nvPr/>
          </p:nvSpPr>
          <p:spPr bwMode="auto">
            <a:xfrm>
              <a:off x="6412778" y="4524425"/>
              <a:ext cx="153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192.168.1.6</a:t>
              </a:r>
            </a:p>
          </p:txBody>
        </p:sp>
        <p:sp>
          <p:nvSpPr>
            <p:cNvPr id="27" name="Text Box 91">
              <a:extLst>
                <a:ext uri="{FF2B5EF4-FFF2-40B4-BE49-F238E27FC236}">
                  <a16:creationId xmlns:a16="http://schemas.microsoft.com/office/drawing/2014/main" id="{BDB68F88-D412-44E6-A135-4CDBDD92DF4B}"/>
                </a:ext>
              </a:extLst>
            </p:cNvPr>
            <p:cNvSpPr txBox="1">
              <a:spLocks noChangeArrowheads="1"/>
            </p:cNvSpPr>
            <p:nvPr/>
          </p:nvSpPr>
          <p:spPr bwMode="auto">
            <a:xfrm>
              <a:off x="1516929" y="5338091"/>
              <a:ext cx="26677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r>
                <a:rPr lang="en-US" altLang="zh-CN" sz="2000" b="0" dirty="0">
                  <a:ea typeface="宋体" panose="02010600030101010101" pitchFamily="2" charset="-122"/>
                </a:rPr>
                <a:t>AA-AA-AA-AA-AA-AA</a:t>
              </a:r>
            </a:p>
          </p:txBody>
        </p:sp>
        <p:pic>
          <p:nvPicPr>
            <p:cNvPr id="28" name="Picture 92">
              <a:extLst>
                <a:ext uri="{FF2B5EF4-FFF2-40B4-BE49-F238E27FC236}">
                  <a16:creationId xmlns:a16="http://schemas.microsoft.com/office/drawing/2014/main" id="{BE12F530-CAAF-4E26-B39F-BE433340884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741" y="4836441"/>
              <a:ext cx="50323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Freeform 103">
            <a:extLst>
              <a:ext uri="{FF2B5EF4-FFF2-40B4-BE49-F238E27FC236}">
                <a16:creationId xmlns:a16="http://schemas.microsoft.com/office/drawing/2014/main" id="{F295F7AC-2DF1-41C2-8E70-A50B55AABD80}"/>
              </a:ext>
            </a:extLst>
          </p:cNvPr>
          <p:cNvSpPr>
            <a:spLocks/>
          </p:cNvSpPr>
          <p:nvPr/>
        </p:nvSpPr>
        <p:spPr bwMode="auto">
          <a:xfrm flipH="1">
            <a:off x="2425948" y="4439701"/>
            <a:ext cx="3673475" cy="687388"/>
          </a:xfrm>
          <a:custGeom>
            <a:avLst/>
            <a:gdLst>
              <a:gd name="T0" fmla="*/ 54042700 w 1224"/>
              <a:gd name="T1" fmla="*/ 945060075 h 433"/>
              <a:gd name="T2" fmla="*/ 243196650 w 1224"/>
              <a:gd name="T3" fmla="*/ 317539918 h 433"/>
              <a:gd name="T4" fmla="*/ 1540236447 w 1224"/>
              <a:gd name="T5" fmla="*/ 75604742 h 433"/>
              <a:gd name="T6" fmla="*/ 2147483646 w 1224"/>
              <a:gd name="T7" fmla="*/ 7561268 h 433"/>
              <a:gd name="T8" fmla="*/ 2147483646 w 1224"/>
              <a:gd name="T9" fmla="*/ 22682216 h 433"/>
              <a:gd name="T10" fmla="*/ 2147483646 w 1224"/>
              <a:gd name="T11" fmla="*/ 68045062 h 433"/>
              <a:gd name="T12" fmla="*/ 2147483646 w 1224"/>
              <a:gd name="T13" fmla="*/ 234375495 h 433"/>
              <a:gd name="T14" fmla="*/ 2147483646 w 1224"/>
              <a:gd name="T15" fmla="*/ 589716991 h 433"/>
              <a:gd name="T16" fmla="*/ 2147483646 w 1224"/>
              <a:gd name="T17" fmla="*/ 1091229244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rgbClr val="FB4A18"/>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0" name="AutoShape 61">
            <a:extLst>
              <a:ext uri="{FF2B5EF4-FFF2-40B4-BE49-F238E27FC236}">
                <a16:creationId xmlns:a16="http://schemas.microsoft.com/office/drawing/2014/main" id="{77409323-3B55-4FBF-B5B0-78FF69CDCD69}"/>
              </a:ext>
            </a:extLst>
          </p:cNvPr>
          <p:cNvSpPr>
            <a:spLocks noChangeArrowheads="1"/>
          </p:cNvSpPr>
          <p:nvPr/>
        </p:nvSpPr>
        <p:spPr bwMode="auto">
          <a:xfrm>
            <a:off x="5429498" y="2942689"/>
            <a:ext cx="3204440" cy="727075"/>
          </a:xfrm>
          <a:prstGeom prst="wedgeRoundRectCallout">
            <a:avLst>
              <a:gd name="adj1" fmla="val -25354"/>
              <a:gd name="adj2" fmla="val 227429"/>
              <a:gd name="adj3" fmla="val 16667"/>
            </a:avLst>
          </a:prstGeom>
          <a:solidFill>
            <a:srgbClr val="92AA4C">
              <a:lumMod val="60000"/>
              <a:lumOff val="40000"/>
            </a:srgbClr>
          </a:solidFill>
          <a:ln w="9525">
            <a:solidFill>
              <a:sysClr val="windowText" lastClr="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我是</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192.168.1.6</a:t>
            </a:r>
            <a:r>
              <a:rPr kumimoji="0" lang="zh-CN" altLang="en-U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，我的</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MAC</a:t>
            </a:r>
            <a:r>
              <a:rPr kumimoji="0" lang="zh-CN" altLang="es-ES"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地址是</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r>
              <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a:t>
            </a:r>
            <a:r>
              <a:rPr kumimoji="0" lang="en-U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rPr>
              <a:t>BB</a:t>
            </a:r>
            <a:endParaRPr kumimoji="0" lang="es-ES" altLang="zh-CN" sz="1800" b="0" i="0" u="none" strike="noStrike" kern="0" cap="none" spc="0" normalizeH="0" baseline="0" noProof="0" dirty="0">
              <a:ln>
                <a:noFill/>
              </a:ln>
              <a:solidFill>
                <a:srgbClr val="333399"/>
              </a:solidFill>
              <a:effectLst/>
              <a:uLnTx/>
              <a:uFillTx/>
              <a:latin typeface="幼圆" panose="02010509060101010101" pitchFamily="49" charset="-122"/>
              <a:ea typeface="幼圆" panose="02010509060101010101" pitchFamily="49" charset="-122"/>
            </a:endParaRPr>
          </a:p>
        </p:txBody>
      </p:sp>
      <p:sp>
        <p:nvSpPr>
          <p:cNvPr id="31" name="文本框 30">
            <a:extLst>
              <a:ext uri="{FF2B5EF4-FFF2-40B4-BE49-F238E27FC236}">
                <a16:creationId xmlns:a16="http://schemas.microsoft.com/office/drawing/2014/main" id="{78965888-CAFE-4887-B1AE-D8FC8585B821}"/>
              </a:ext>
            </a:extLst>
          </p:cNvPr>
          <p:cNvSpPr txBox="1"/>
          <p:nvPr/>
        </p:nvSpPr>
        <p:spPr>
          <a:xfrm>
            <a:off x="3743573" y="5950486"/>
            <a:ext cx="228902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应答过程示意图</a:t>
            </a:r>
          </a:p>
        </p:txBody>
      </p:sp>
    </p:spTree>
    <p:extLst>
      <p:ext uri="{BB962C8B-B14F-4D97-AF65-F5344CB8AC3E}">
        <p14:creationId xmlns:p14="http://schemas.microsoft.com/office/powerpoint/2010/main" val="3031770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left)">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down)">
                                      <p:cBhvr>
                                        <p:cTn id="20" dur="1000"/>
                                        <p:tgtEl>
                                          <p:spTgt spid="30"/>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right)">
                                      <p:cBhvr>
                                        <p:cTn id="24" dur="1000"/>
                                        <p:tgtEl>
                                          <p:spTgt spid="29"/>
                                        </p:tgtEl>
                                      </p:cBhvr>
                                    </p:animEffect>
                                  </p:childTnLst>
                                </p:cTn>
                              </p:par>
                              <p:par>
                                <p:cTn id="25" presetID="22" presetClass="entr" presetSubtype="2"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5CD20BF-C791-4B6B-9CDE-7E6A59D86EA6}"/>
              </a:ext>
            </a:extLst>
          </p:cNvPr>
          <p:cNvSpPr txBox="1"/>
          <p:nvPr/>
        </p:nvSpPr>
        <p:spPr>
          <a:xfrm>
            <a:off x="784364" y="1256225"/>
            <a:ext cx="1932591"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3</a:t>
            </a:r>
            <a:r>
              <a:rPr kumimoji="0" lang="zh-CN" altLang="en-US" sz="1800" b="0" dirty="0">
                <a:solidFill>
                  <a:prstClr val="black"/>
                </a:solidFill>
                <a:latin typeface="Century Gothic" panose="020B0502020202020204" pitchFamily="34" charset="0"/>
                <a:ea typeface="幼圆" panose="02010509060101010101" pitchFamily="49" charset="-122"/>
              </a:rPr>
              <a:t>、</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报文格式</a:t>
            </a:r>
          </a:p>
        </p:txBody>
      </p:sp>
      <p:sp>
        <p:nvSpPr>
          <p:cNvPr id="5" name="矩形 4">
            <a:extLst>
              <a:ext uri="{FF2B5EF4-FFF2-40B4-BE49-F238E27FC236}">
                <a16:creationId xmlns:a16="http://schemas.microsoft.com/office/drawing/2014/main" id="{1D79F50E-28C9-4AD5-9BF2-540C96C2DD1A}"/>
              </a:ext>
            </a:extLst>
          </p:cNvPr>
          <p:cNvSpPr/>
          <p:nvPr/>
        </p:nvSpPr>
        <p:spPr>
          <a:xfrm>
            <a:off x="784364" y="1829828"/>
            <a:ext cx="4750260" cy="369332"/>
          </a:xfrm>
          <a:prstGeom prst="rect">
            <a:avLst/>
          </a:prstGeom>
        </p:spPr>
        <p:txBody>
          <a:bodyPr wrap="squar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协议和</a:t>
            </a:r>
            <a:r>
              <a:rPr kumimoji="0" lang="en-US" altLang="zh-CN" sz="1800" b="0" dirty="0">
                <a:solidFill>
                  <a:prstClr val="black"/>
                </a:solidFill>
                <a:latin typeface="Century Gothic" panose="020B0502020202020204" pitchFamily="34" charset="0"/>
                <a:ea typeface="幼圆" panose="02010509060101010101" pitchFamily="49" charset="-122"/>
              </a:rPr>
              <a:t>RARP</a:t>
            </a:r>
            <a:r>
              <a:rPr kumimoji="0" lang="zh-CN" altLang="en-US" sz="1800" b="0" dirty="0">
                <a:solidFill>
                  <a:prstClr val="black"/>
                </a:solidFill>
                <a:latin typeface="Century Gothic" panose="020B0502020202020204" pitchFamily="34" charset="0"/>
                <a:ea typeface="幼圆" panose="02010509060101010101" pitchFamily="49" charset="-122"/>
              </a:rPr>
              <a:t>协议有一致的数据包格式。</a:t>
            </a:r>
          </a:p>
        </p:txBody>
      </p:sp>
      <p:grpSp>
        <p:nvGrpSpPr>
          <p:cNvPr id="6" name="组合 5">
            <a:extLst>
              <a:ext uri="{FF2B5EF4-FFF2-40B4-BE49-F238E27FC236}">
                <a16:creationId xmlns:a16="http://schemas.microsoft.com/office/drawing/2014/main" id="{A9325A8C-158B-434A-A58A-DBC9AF44EF39}"/>
              </a:ext>
            </a:extLst>
          </p:cNvPr>
          <p:cNvGrpSpPr/>
          <p:nvPr/>
        </p:nvGrpSpPr>
        <p:grpSpPr>
          <a:xfrm>
            <a:off x="784364" y="2337596"/>
            <a:ext cx="8029575" cy="3457196"/>
            <a:chOff x="864643" y="2332476"/>
            <a:chExt cx="8029575" cy="3457196"/>
          </a:xfrm>
        </p:grpSpPr>
        <p:grpSp>
          <p:nvGrpSpPr>
            <p:cNvPr id="7" name="组合 6">
              <a:extLst>
                <a:ext uri="{FF2B5EF4-FFF2-40B4-BE49-F238E27FC236}">
                  <a16:creationId xmlns:a16="http://schemas.microsoft.com/office/drawing/2014/main" id="{6AB96946-E3A2-447B-9493-E81ED1B9D033}"/>
                </a:ext>
              </a:extLst>
            </p:cNvPr>
            <p:cNvGrpSpPr/>
            <p:nvPr/>
          </p:nvGrpSpPr>
          <p:grpSpPr>
            <a:xfrm>
              <a:off x="864643" y="2332476"/>
              <a:ext cx="8029575" cy="3457196"/>
              <a:chOff x="923636" y="1034618"/>
              <a:chExt cx="8029575" cy="3457196"/>
            </a:xfrm>
          </p:grpSpPr>
          <p:sp>
            <p:nvSpPr>
              <p:cNvPr id="12" name="Rectangle 8">
                <a:extLst>
                  <a:ext uri="{FF2B5EF4-FFF2-40B4-BE49-F238E27FC236}">
                    <a16:creationId xmlns:a16="http://schemas.microsoft.com/office/drawing/2014/main" id="{4F8765D0-C4F7-486D-8242-03B4149F4F6F}"/>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Arial" panose="020B0604020202020204" pitchFamily="34" charset="0"/>
                  <a:ea typeface="宋体" panose="02010600030101010101" pitchFamily="2" charset="-122"/>
                </a:endParaRPr>
              </a:p>
            </p:txBody>
          </p:sp>
          <p:sp>
            <p:nvSpPr>
              <p:cNvPr id="13" name="Rectangle 10">
                <a:extLst>
                  <a:ext uri="{FF2B5EF4-FFF2-40B4-BE49-F238E27FC236}">
                    <a16:creationId xmlns:a16="http://schemas.microsoft.com/office/drawing/2014/main" id="{11513761-25C9-4A15-84AB-6EB1FB4F90C6}"/>
                  </a:ext>
                </a:extLst>
              </p:cNvPr>
              <p:cNvSpPr>
                <a:spLocks noChangeArrowheads="1"/>
              </p:cNvSpPr>
              <p:nvPr/>
            </p:nvSpPr>
            <p:spPr bwMode="auto">
              <a:xfrm>
                <a:off x="979198" y="1444999"/>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14" name="Line 12">
                <a:extLst>
                  <a:ext uri="{FF2B5EF4-FFF2-40B4-BE49-F238E27FC236}">
                    <a16:creationId xmlns:a16="http://schemas.microsoft.com/office/drawing/2014/main" id="{088CA97D-23AC-4CD2-85B4-4889214081F8}"/>
                  </a:ext>
                </a:extLst>
              </p:cNvPr>
              <p:cNvSpPr>
                <a:spLocks noChangeShapeType="1"/>
              </p:cNvSpPr>
              <p:nvPr/>
            </p:nvSpPr>
            <p:spPr bwMode="auto">
              <a:xfrm>
                <a:off x="976024" y="186488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5" name="Line 13">
                <a:extLst>
                  <a:ext uri="{FF2B5EF4-FFF2-40B4-BE49-F238E27FC236}">
                    <a16:creationId xmlns:a16="http://schemas.microsoft.com/office/drawing/2014/main" id="{0A34FABD-8468-473D-92E0-3A58856B2703}"/>
                  </a:ext>
                </a:extLst>
              </p:cNvPr>
              <p:cNvSpPr>
                <a:spLocks noChangeShapeType="1"/>
              </p:cNvSpPr>
              <p:nvPr/>
            </p:nvSpPr>
            <p:spPr bwMode="auto">
              <a:xfrm>
                <a:off x="976024" y="23077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6" name="Line 14">
                <a:extLst>
                  <a:ext uri="{FF2B5EF4-FFF2-40B4-BE49-F238E27FC236}">
                    <a16:creationId xmlns:a16="http://schemas.microsoft.com/office/drawing/2014/main" id="{075DF85E-8B23-46CC-90ED-D67F0CE2A03C}"/>
                  </a:ext>
                </a:extLst>
              </p:cNvPr>
              <p:cNvSpPr>
                <a:spLocks noChangeShapeType="1"/>
              </p:cNvSpPr>
              <p:nvPr/>
            </p:nvSpPr>
            <p:spPr bwMode="auto">
              <a:xfrm>
                <a:off x="976024" y="275229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7" name="Line 15">
                <a:extLst>
                  <a:ext uri="{FF2B5EF4-FFF2-40B4-BE49-F238E27FC236}">
                    <a16:creationId xmlns:a16="http://schemas.microsoft.com/office/drawing/2014/main" id="{30F96E3E-2718-4BB3-AB47-44E328F696D3}"/>
                  </a:ext>
                </a:extLst>
              </p:cNvPr>
              <p:cNvSpPr>
                <a:spLocks noChangeShapeType="1"/>
              </p:cNvSpPr>
              <p:nvPr/>
            </p:nvSpPr>
            <p:spPr bwMode="auto">
              <a:xfrm>
                <a:off x="976024" y="31904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8" name="Line 16">
                <a:extLst>
                  <a:ext uri="{FF2B5EF4-FFF2-40B4-BE49-F238E27FC236}">
                    <a16:creationId xmlns:a16="http://schemas.microsoft.com/office/drawing/2014/main" id="{A59B2DF3-037C-42E2-964B-6654180FE1CA}"/>
                  </a:ext>
                </a:extLst>
              </p:cNvPr>
              <p:cNvSpPr>
                <a:spLocks noChangeShapeType="1"/>
              </p:cNvSpPr>
              <p:nvPr/>
            </p:nvSpPr>
            <p:spPr bwMode="auto">
              <a:xfrm>
                <a:off x="976024" y="363494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9" name="Line 20">
                <a:extLst>
                  <a:ext uri="{FF2B5EF4-FFF2-40B4-BE49-F238E27FC236}">
                    <a16:creationId xmlns:a16="http://schemas.microsoft.com/office/drawing/2014/main" id="{E0EB507D-8B31-4AD5-ACC8-BE8012208CAD}"/>
                  </a:ext>
                </a:extLst>
              </p:cNvPr>
              <p:cNvSpPr>
                <a:spLocks noChangeShapeType="1"/>
              </p:cNvSpPr>
              <p:nvPr/>
            </p:nvSpPr>
            <p:spPr bwMode="auto">
              <a:xfrm>
                <a:off x="4901911" y="1468004"/>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0" name="Line 21">
                <a:extLst>
                  <a:ext uri="{FF2B5EF4-FFF2-40B4-BE49-F238E27FC236}">
                    <a16:creationId xmlns:a16="http://schemas.microsoft.com/office/drawing/2014/main" id="{FDAEEF63-EC6D-4A12-9153-EF5642D75F33}"/>
                  </a:ext>
                </a:extLst>
              </p:cNvPr>
              <p:cNvSpPr>
                <a:spLocks noChangeShapeType="1"/>
              </p:cNvSpPr>
              <p:nvPr/>
            </p:nvSpPr>
            <p:spPr bwMode="auto">
              <a:xfrm flipV="1">
                <a:off x="4901911" y="2749007"/>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1" name="Line 22">
                <a:extLst>
                  <a:ext uri="{FF2B5EF4-FFF2-40B4-BE49-F238E27FC236}">
                    <a16:creationId xmlns:a16="http://schemas.microsoft.com/office/drawing/2014/main" id="{5681140A-FFC8-4750-9425-0B4CA86DDF24}"/>
                  </a:ext>
                </a:extLst>
              </p:cNvPr>
              <p:cNvSpPr>
                <a:spLocks noChangeShapeType="1"/>
              </p:cNvSpPr>
              <p:nvPr/>
            </p:nvSpPr>
            <p:spPr bwMode="auto">
              <a:xfrm>
                <a:off x="2930897" y="1874405"/>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22" name="Rectangle 23">
                <a:extLst>
                  <a:ext uri="{FF2B5EF4-FFF2-40B4-BE49-F238E27FC236}">
                    <a16:creationId xmlns:a16="http://schemas.microsoft.com/office/drawing/2014/main" id="{8AE67926-15F0-44A5-9730-3E367C4BAB0C}"/>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0</a:t>
                </a:r>
              </a:p>
            </p:txBody>
          </p:sp>
          <p:sp>
            <p:nvSpPr>
              <p:cNvPr id="23" name="Rectangle 25">
                <a:extLst>
                  <a:ext uri="{FF2B5EF4-FFF2-40B4-BE49-F238E27FC236}">
                    <a16:creationId xmlns:a16="http://schemas.microsoft.com/office/drawing/2014/main" id="{A4373865-67BD-4829-A05C-4FA28878BC7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8</a:t>
                </a:r>
              </a:p>
            </p:txBody>
          </p:sp>
          <p:sp>
            <p:nvSpPr>
              <p:cNvPr id="24" name="Rectangle 26">
                <a:extLst>
                  <a:ext uri="{FF2B5EF4-FFF2-40B4-BE49-F238E27FC236}">
                    <a16:creationId xmlns:a16="http://schemas.microsoft.com/office/drawing/2014/main" id="{97E0D733-9E1C-43A9-BE8A-500CBCB50E67}"/>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16</a:t>
                </a:r>
              </a:p>
            </p:txBody>
          </p:sp>
          <p:sp>
            <p:nvSpPr>
              <p:cNvPr id="25" name="Rectangle 28">
                <a:extLst>
                  <a:ext uri="{FF2B5EF4-FFF2-40B4-BE49-F238E27FC236}">
                    <a16:creationId xmlns:a16="http://schemas.microsoft.com/office/drawing/2014/main" id="{FCFE3044-20ED-44BE-AE0A-6F170534AA20}"/>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24</a:t>
                </a:r>
              </a:p>
            </p:txBody>
          </p:sp>
          <p:sp>
            <p:nvSpPr>
              <p:cNvPr id="26" name="Rectangle 29">
                <a:extLst>
                  <a:ext uri="{FF2B5EF4-FFF2-40B4-BE49-F238E27FC236}">
                    <a16:creationId xmlns:a16="http://schemas.microsoft.com/office/drawing/2014/main" id="{81FB611F-335A-4FF1-8639-E49AFB7CF77A}"/>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762000" eaLnBrk="1" fontAlgn="auto" latinLnBrk="0" hangingPunct="1">
                  <a:lnSpc>
                    <a:spcPct val="100000"/>
                  </a:lnSpc>
                  <a:spcBef>
                    <a:spcPct val="0"/>
                  </a:spcBef>
                  <a:spcAft>
                    <a:spcPts val="0"/>
                  </a:spcAft>
                  <a:buClrTx/>
                  <a:buSzTx/>
                  <a:buFontTx/>
                  <a:buNone/>
                  <a:tabLst/>
                  <a:defRPr/>
                </a:pPr>
                <a:r>
                  <a:rPr kumimoji="0" lang="en-US" altLang="zh-CN" sz="2000" b="0" i="0" u="none" strike="noStrike" kern="0" cap="none" spc="0" normalizeH="0" baseline="0" noProof="0">
                    <a:ln>
                      <a:noFill/>
                    </a:ln>
                    <a:solidFill>
                      <a:srgbClr val="333399"/>
                    </a:solidFill>
                    <a:effectLst/>
                    <a:uLnTx/>
                    <a:uFillTx/>
                    <a:latin typeface="Arial" panose="020B0604020202020204" pitchFamily="34" charset="0"/>
                    <a:ea typeface="宋体" panose="02010600030101010101" pitchFamily="2" charset="-122"/>
                  </a:rPr>
                  <a:t>31</a:t>
                </a:r>
              </a:p>
            </p:txBody>
          </p:sp>
          <p:sp>
            <p:nvSpPr>
              <p:cNvPr id="27" name="Rectangle 31">
                <a:extLst>
                  <a:ext uri="{FF2B5EF4-FFF2-40B4-BE49-F238E27FC236}">
                    <a16:creationId xmlns:a16="http://schemas.microsoft.com/office/drawing/2014/main" id="{65EE7B1E-B0F5-4288-9A52-D01BBD77AEAD}"/>
                  </a:ext>
                </a:extLst>
              </p:cNvPr>
              <p:cNvSpPr>
                <a:spLocks noChangeArrowheads="1"/>
              </p:cNvSpPr>
              <p:nvPr/>
            </p:nvSpPr>
            <p:spPr bwMode="auto">
              <a:xfrm>
                <a:off x="2934072" y="1888448"/>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协议长度</a:t>
                </a:r>
              </a:p>
            </p:txBody>
          </p:sp>
          <p:sp>
            <p:nvSpPr>
              <p:cNvPr id="28" name="Rectangle 34">
                <a:extLst>
                  <a:ext uri="{FF2B5EF4-FFF2-40B4-BE49-F238E27FC236}">
                    <a16:creationId xmlns:a16="http://schemas.microsoft.com/office/drawing/2014/main" id="{00191757-800D-4ECD-B07F-9EE49570D6FB}"/>
                  </a:ext>
                </a:extLst>
              </p:cNvPr>
              <p:cNvSpPr>
                <a:spLocks noChangeArrowheads="1"/>
              </p:cNvSpPr>
              <p:nvPr/>
            </p:nvSpPr>
            <p:spPr bwMode="auto">
              <a:xfrm>
                <a:off x="973566" y="1888141"/>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硬件地址长度</a:t>
                </a:r>
              </a:p>
            </p:txBody>
          </p:sp>
          <p:sp>
            <p:nvSpPr>
              <p:cNvPr id="29" name="Rectangle 35">
                <a:extLst>
                  <a:ext uri="{FF2B5EF4-FFF2-40B4-BE49-F238E27FC236}">
                    <a16:creationId xmlns:a16="http://schemas.microsoft.com/office/drawing/2014/main" id="{6FE36BFB-F641-46E2-BC1E-0E219997B7C1}"/>
                  </a:ext>
                </a:extLst>
              </p:cNvPr>
              <p:cNvSpPr>
                <a:spLocks noChangeArrowheads="1"/>
              </p:cNvSpPr>
              <p:nvPr/>
            </p:nvSpPr>
            <p:spPr bwMode="auto">
              <a:xfrm>
                <a:off x="973566" y="1434901"/>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硬件类型</a:t>
                </a:r>
              </a:p>
            </p:txBody>
          </p:sp>
          <p:sp>
            <p:nvSpPr>
              <p:cNvPr id="30" name="Rectangle 36">
                <a:extLst>
                  <a:ext uri="{FF2B5EF4-FFF2-40B4-BE49-F238E27FC236}">
                    <a16:creationId xmlns:a16="http://schemas.microsoft.com/office/drawing/2014/main" id="{35887419-A6E3-483E-9CDF-4D6287A8000B}"/>
                  </a:ext>
                </a:extLst>
              </p:cNvPr>
              <p:cNvSpPr>
                <a:spLocks noChangeArrowheads="1"/>
              </p:cNvSpPr>
              <p:nvPr/>
            </p:nvSpPr>
            <p:spPr bwMode="auto">
              <a:xfrm>
                <a:off x="4805074" y="1448955"/>
                <a:ext cx="405534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协议类型</a:t>
                </a:r>
              </a:p>
            </p:txBody>
          </p:sp>
          <p:sp>
            <p:nvSpPr>
              <p:cNvPr id="31" name="Rectangle 37">
                <a:extLst>
                  <a:ext uri="{FF2B5EF4-FFF2-40B4-BE49-F238E27FC236}">
                    <a16:creationId xmlns:a16="http://schemas.microsoft.com/office/drawing/2014/main" id="{3AA933E2-4D79-4F7F-87DC-1C311EC1C486}"/>
                  </a:ext>
                </a:extLst>
              </p:cNvPr>
              <p:cNvSpPr>
                <a:spLocks noChangeArrowheads="1"/>
              </p:cNvSpPr>
              <p:nvPr/>
            </p:nvSpPr>
            <p:spPr bwMode="auto">
              <a:xfrm>
                <a:off x="4905086" y="1895709"/>
                <a:ext cx="394724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操作类型</a:t>
                </a:r>
              </a:p>
            </p:txBody>
          </p:sp>
          <p:sp>
            <p:nvSpPr>
              <p:cNvPr id="32" name="Rectangle 39">
                <a:extLst>
                  <a:ext uri="{FF2B5EF4-FFF2-40B4-BE49-F238E27FC236}">
                    <a16:creationId xmlns:a16="http://schemas.microsoft.com/office/drawing/2014/main" id="{4AE08632-3321-40E7-B5AB-15ACD7236F13}"/>
                  </a:ext>
                </a:extLst>
              </p:cNvPr>
              <p:cNvSpPr>
                <a:spLocks noChangeArrowheads="1"/>
              </p:cNvSpPr>
              <p:nvPr/>
            </p:nvSpPr>
            <p:spPr bwMode="auto">
              <a:xfrm>
                <a:off x="973566" y="2322644"/>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3" name="Rectangle 40">
                <a:extLst>
                  <a:ext uri="{FF2B5EF4-FFF2-40B4-BE49-F238E27FC236}">
                    <a16:creationId xmlns:a16="http://schemas.microsoft.com/office/drawing/2014/main" id="{0CD9A62F-800E-4580-99BA-4AE1241F00AE}"/>
                  </a:ext>
                </a:extLst>
              </p:cNvPr>
              <p:cNvSpPr>
                <a:spLocks noChangeArrowheads="1"/>
              </p:cNvSpPr>
              <p:nvPr/>
            </p:nvSpPr>
            <p:spPr bwMode="auto">
              <a:xfrm>
                <a:off x="979198" y="2780475"/>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4" name="Rectangle 41">
                <a:extLst>
                  <a:ext uri="{FF2B5EF4-FFF2-40B4-BE49-F238E27FC236}">
                    <a16:creationId xmlns:a16="http://schemas.microsoft.com/office/drawing/2014/main" id="{3C4F4BEE-446D-48DB-B856-BA45445847D8}"/>
                  </a:ext>
                </a:extLst>
              </p:cNvPr>
              <p:cNvSpPr>
                <a:spLocks noChangeArrowheads="1"/>
              </p:cNvSpPr>
              <p:nvPr/>
            </p:nvSpPr>
            <p:spPr bwMode="auto">
              <a:xfrm>
                <a:off x="4905085" y="3219121"/>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35" name="Rectangle 75">
                <a:extLst>
                  <a:ext uri="{FF2B5EF4-FFF2-40B4-BE49-F238E27FC236}">
                    <a16:creationId xmlns:a16="http://schemas.microsoft.com/office/drawing/2014/main" id="{36DE1993-49AE-4792-9A09-D241BC596DDC}"/>
                  </a:ext>
                </a:extLst>
              </p:cNvPr>
              <p:cNvSpPr>
                <a:spLocks noChangeArrowheads="1"/>
              </p:cNvSpPr>
              <p:nvPr/>
            </p:nvSpPr>
            <p:spPr bwMode="auto">
              <a:xfrm>
                <a:off x="973566" y="4098114"/>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a:t>
                </a:r>
              </a:p>
            </p:txBody>
          </p:sp>
        </p:grpSp>
        <p:sp>
          <p:nvSpPr>
            <p:cNvPr id="8" name="Rectangle 40">
              <a:extLst>
                <a:ext uri="{FF2B5EF4-FFF2-40B4-BE49-F238E27FC236}">
                  <a16:creationId xmlns:a16="http://schemas.microsoft.com/office/drawing/2014/main" id="{9BB4F0E1-698E-4CC4-A247-F3DD5FBD5219}"/>
                </a:ext>
              </a:extLst>
            </p:cNvPr>
            <p:cNvSpPr>
              <a:spLocks noChangeArrowheads="1"/>
            </p:cNvSpPr>
            <p:nvPr/>
          </p:nvSpPr>
          <p:spPr bwMode="auto">
            <a:xfrm>
              <a:off x="4846092" y="4059459"/>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地址（前</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9" name="Rectangle 40">
              <a:extLst>
                <a:ext uri="{FF2B5EF4-FFF2-40B4-BE49-F238E27FC236}">
                  <a16:creationId xmlns:a16="http://schemas.microsoft.com/office/drawing/2014/main" id="{7FC4C6B9-E4D5-47C7-ACA6-DC5C78F125C4}"/>
                </a:ext>
              </a:extLst>
            </p:cNvPr>
            <p:cNvSpPr>
              <a:spLocks noChangeArrowheads="1"/>
            </p:cNvSpPr>
            <p:nvPr/>
          </p:nvSpPr>
          <p:spPr bwMode="auto">
            <a:xfrm>
              <a:off x="914573" y="4506729"/>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发送方</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IP</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2</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0" name="Rectangle 41">
              <a:extLst>
                <a:ext uri="{FF2B5EF4-FFF2-40B4-BE49-F238E27FC236}">
                  <a16:creationId xmlns:a16="http://schemas.microsoft.com/office/drawing/2014/main" id="{5520B6DD-7819-493F-9970-F06A7D135182}"/>
                </a:ext>
              </a:extLst>
            </p:cNvPr>
            <p:cNvSpPr>
              <a:spLocks noChangeArrowheads="1"/>
            </p:cNvSpPr>
            <p:nvPr/>
          </p:nvSpPr>
          <p:spPr bwMode="auto">
            <a:xfrm>
              <a:off x="917031" y="4956931"/>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algn="ctr" defTabSz="762000" eaLnBrk="1" fontAlgn="auto" latinLnBrk="0" hangingPunct="1">
                <a:lnSpc>
                  <a:spcPct val="100000"/>
                </a:lnSpc>
                <a:spcBef>
                  <a:spcPct val="0"/>
                </a:spcBef>
                <a:spcAft>
                  <a:spcPts val="0"/>
                </a:spcAft>
                <a:buClrTx/>
                <a:buSzTx/>
                <a:buFontTx/>
                <a:buNone/>
                <a:tabLst/>
                <a:defRPr/>
              </a:pP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接收方硬件地址（后</a:t>
              </a:r>
              <a:r>
                <a:rPr kumimoji="0" lang="en-US" altLang="zh-CN"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4</a:t>
              </a:r>
              <a:r>
                <a:rPr kumimoji="0" lang="zh-CN" altLang="en-US" sz="2000" b="0" i="0" u="none" strike="noStrike" kern="0" cap="none" spc="0" normalizeH="0" baseline="0" noProof="0" dirty="0">
                  <a:ln>
                    <a:noFill/>
                  </a:ln>
                  <a:solidFill>
                    <a:srgbClr val="333399"/>
                  </a:solidFill>
                  <a:effectLst/>
                  <a:uLnTx/>
                  <a:uFillTx/>
                  <a:latin typeface="Arial" panose="020B0604020202020204" pitchFamily="34" charset="0"/>
                  <a:ea typeface="宋体" panose="02010600030101010101" pitchFamily="2" charset="-122"/>
                </a:rPr>
                <a:t>个字节）</a:t>
              </a:r>
            </a:p>
          </p:txBody>
        </p:sp>
        <p:sp>
          <p:nvSpPr>
            <p:cNvPr id="11" name="Line 16">
              <a:extLst>
                <a:ext uri="{FF2B5EF4-FFF2-40B4-BE49-F238E27FC236}">
                  <a16:creationId xmlns:a16="http://schemas.microsoft.com/office/drawing/2014/main" id="{85076C7C-4D19-4E27-8F9E-9DE910CA11C0}"/>
                </a:ext>
              </a:extLst>
            </p:cNvPr>
            <p:cNvSpPr>
              <a:spLocks noChangeShapeType="1"/>
            </p:cNvSpPr>
            <p:nvPr/>
          </p:nvSpPr>
          <p:spPr bwMode="auto">
            <a:xfrm>
              <a:off x="914573" y="5372797"/>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grpSp>
    </p:spTree>
    <p:extLst>
      <p:ext uri="{BB962C8B-B14F-4D97-AF65-F5344CB8AC3E}">
        <p14:creationId xmlns:p14="http://schemas.microsoft.com/office/powerpoint/2010/main" val="2865138571"/>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4F9F4F6B-8F77-49CB-8D3F-83E3E7A4EA4A}"/>
              </a:ext>
            </a:extLst>
          </p:cNvPr>
          <p:cNvSpPr>
            <a:spLocks noChangeArrowheads="1"/>
          </p:cNvSpPr>
          <p:nvPr/>
        </p:nvSpPr>
        <p:spPr bwMode="auto">
          <a:xfrm>
            <a:off x="3141540" y="1002178"/>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78D06563-3806-4629-875F-5A4F89E450BA}"/>
              </a:ext>
            </a:extLst>
          </p:cNvPr>
          <p:cNvSpPr>
            <a:spLocks noChangeArrowheads="1"/>
          </p:cNvSpPr>
          <p:nvPr/>
        </p:nvSpPr>
        <p:spPr bwMode="auto">
          <a:xfrm>
            <a:off x="1182564" y="1023622"/>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CD1D75E1-A767-40A2-A9D7-8A11A21C9861}"/>
              </a:ext>
            </a:extLst>
          </p:cNvPr>
          <p:cNvSpPr>
            <a:spLocks noChangeShapeType="1"/>
          </p:cNvSpPr>
          <p:nvPr/>
        </p:nvSpPr>
        <p:spPr bwMode="auto">
          <a:xfrm>
            <a:off x="1179390" y="1443503"/>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49895A18-110A-44A3-99F2-8F8F13FA516D}"/>
              </a:ext>
            </a:extLst>
          </p:cNvPr>
          <p:cNvSpPr>
            <a:spLocks noChangeShapeType="1"/>
          </p:cNvSpPr>
          <p:nvPr/>
        </p:nvSpPr>
        <p:spPr bwMode="auto">
          <a:xfrm>
            <a:off x="1179390" y="18716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70E645DA-19C7-4547-A10D-DA9FE38BB06B}"/>
              </a:ext>
            </a:extLst>
          </p:cNvPr>
          <p:cNvSpPr>
            <a:spLocks noChangeShapeType="1"/>
          </p:cNvSpPr>
          <p:nvPr/>
        </p:nvSpPr>
        <p:spPr bwMode="auto">
          <a:xfrm>
            <a:off x="1179390" y="233091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11151ACB-FC23-4688-9106-A6C0991139C2}"/>
              </a:ext>
            </a:extLst>
          </p:cNvPr>
          <p:cNvSpPr>
            <a:spLocks noChangeShapeType="1"/>
          </p:cNvSpPr>
          <p:nvPr/>
        </p:nvSpPr>
        <p:spPr bwMode="auto">
          <a:xfrm>
            <a:off x="1179390" y="27690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85425908-0E9C-4C83-AF51-D0684FCA27D2}"/>
              </a:ext>
            </a:extLst>
          </p:cNvPr>
          <p:cNvSpPr>
            <a:spLocks noChangeShapeType="1"/>
          </p:cNvSpPr>
          <p:nvPr/>
        </p:nvSpPr>
        <p:spPr bwMode="auto">
          <a:xfrm>
            <a:off x="1179390" y="3213566"/>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0D06F3D8-A199-4A54-9466-10429496297D}"/>
              </a:ext>
            </a:extLst>
          </p:cNvPr>
          <p:cNvSpPr>
            <a:spLocks noChangeShapeType="1"/>
          </p:cNvSpPr>
          <p:nvPr/>
        </p:nvSpPr>
        <p:spPr bwMode="auto">
          <a:xfrm>
            <a:off x="5105277" y="1046627"/>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AE44CAC2-4CCC-493E-9E7B-6687008DE3EB}"/>
              </a:ext>
            </a:extLst>
          </p:cNvPr>
          <p:cNvSpPr>
            <a:spLocks noChangeShapeType="1"/>
          </p:cNvSpPr>
          <p:nvPr/>
        </p:nvSpPr>
        <p:spPr bwMode="auto">
          <a:xfrm flipV="1">
            <a:off x="5105277" y="2327630"/>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767C1AAB-2168-460A-BB71-3EF483C4E396}"/>
              </a:ext>
            </a:extLst>
          </p:cNvPr>
          <p:cNvSpPr>
            <a:spLocks noChangeShapeType="1"/>
          </p:cNvSpPr>
          <p:nvPr/>
        </p:nvSpPr>
        <p:spPr bwMode="auto">
          <a:xfrm>
            <a:off x="3134263" y="1453028"/>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7526C54E-B17C-422D-8361-F8848EEABE86}"/>
              </a:ext>
            </a:extLst>
          </p:cNvPr>
          <p:cNvSpPr>
            <a:spLocks noChangeArrowheads="1"/>
          </p:cNvSpPr>
          <p:nvPr/>
        </p:nvSpPr>
        <p:spPr bwMode="auto">
          <a:xfrm>
            <a:off x="11270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112DA472-E533-424A-A40C-81221D2D7CE7}"/>
              </a:ext>
            </a:extLst>
          </p:cNvPr>
          <p:cNvSpPr>
            <a:spLocks noChangeArrowheads="1"/>
          </p:cNvSpPr>
          <p:nvPr/>
        </p:nvSpPr>
        <p:spPr bwMode="auto">
          <a:xfrm>
            <a:off x="3057402" y="613241"/>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8128B381-2EB4-42BD-8868-FEAAEAD2EE23}"/>
              </a:ext>
            </a:extLst>
          </p:cNvPr>
          <p:cNvSpPr>
            <a:spLocks noChangeArrowheads="1"/>
          </p:cNvSpPr>
          <p:nvPr/>
        </p:nvSpPr>
        <p:spPr bwMode="auto">
          <a:xfrm>
            <a:off x="5008440"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9F0A3461-4040-4706-8A2B-DEA3E590E5E9}"/>
              </a:ext>
            </a:extLst>
          </p:cNvPr>
          <p:cNvSpPr>
            <a:spLocks noChangeArrowheads="1"/>
          </p:cNvSpPr>
          <p:nvPr/>
        </p:nvSpPr>
        <p:spPr bwMode="auto">
          <a:xfrm>
            <a:off x="6980115"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1C29D9CA-C600-451C-8184-28FA4DCB9534}"/>
              </a:ext>
            </a:extLst>
          </p:cNvPr>
          <p:cNvSpPr>
            <a:spLocks noChangeArrowheads="1"/>
          </p:cNvSpPr>
          <p:nvPr/>
        </p:nvSpPr>
        <p:spPr bwMode="auto">
          <a:xfrm>
            <a:off x="8693027" y="613241"/>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F97FE05D-8BAE-4500-973B-D693A9241C3A}"/>
              </a:ext>
            </a:extLst>
          </p:cNvPr>
          <p:cNvSpPr>
            <a:spLocks noChangeArrowheads="1"/>
          </p:cNvSpPr>
          <p:nvPr/>
        </p:nvSpPr>
        <p:spPr bwMode="auto">
          <a:xfrm>
            <a:off x="3137438" y="1467071"/>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5026A0D5-CDC4-4910-B0E5-1A4271305441}"/>
              </a:ext>
            </a:extLst>
          </p:cNvPr>
          <p:cNvSpPr>
            <a:spLocks noChangeArrowheads="1"/>
          </p:cNvSpPr>
          <p:nvPr/>
        </p:nvSpPr>
        <p:spPr bwMode="auto">
          <a:xfrm>
            <a:off x="1176932" y="1466764"/>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53CDE69D-EF69-4FBD-84C0-34A79CB0E12F}"/>
              </a:ext>
            </a:extLst>
          </p:cNvPr>
          <p:cNvSpPr>
            <a:spLocks noChangeArrowheads="1"/>
          </p:cNvSpPr>
          <p:nvPr/>
        </p:nvSpPr>
        <p:spPr bwMode="auto">
          <a:xfrm>
            <a:off x="1176932" y="1041032"/>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DE4B308F-6DF9-48C7-8816-A34AAB409B07}"/>
              </a:ext>
            </a:extLst>
          </p:cNvPr>
          <p:cNvSpPr>
            <a:spLocks noChangeArrowheads="1"/>
          </p:cNvSpPr>
          <p:nvPr/>
        </p:nvSpPr>
        <p:spPr bwMode="auto">
          <a:xfrm>
            <a:off x="5008440" y="1027578"/>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9BAF80F2-857A-4CD1-8DC5-818A31D617A2}"/>
              </a:ext>
            </a:extLst>
          </p:cNvPr>
          <p:cNvSpPr>
            <a:spLocks noChangeArrowheads="1"/>
          </p:cNvSpPr>
          <p:nvPr/>
        </p:nvSpPr>
        <p:spPr bwMode="auto">
          <a:xfrm>
            <a:off x="5108452" y="1474332"/>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4C968E62-75D0-4031-8858-4338E362FE4E}"/>
              </a:ext>
            </a:extLst>
          </p:cNvPr>
          <p:cNvSpPr>
            <a:spLocks noChangeArrowheads="1"/>
          </p:cNvSpPr>
          <p:nvPr/>
        </p:nvSpPr>
        <p:spPr bwMode="auto">
          <a:xfrm>
            <a:off x="1176932" y="1901267"/>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796CFCA8-D542-4F13-880A-9D1990768EDC}"/>
              </a:ext>
            </a:extLst>
          </p:cNvPr>
          <p:cNvSpPr>
            <a:spLocks noChangeArrowheads="1"/>
          </p:cNvSpPr>
          <p:nvPr/>
        </p:nvSpPr>
        <p:spPr bwMode="auto">
          <a:xfrm>
            <a:off x="1182564" y="2359098"/>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C8DA593A-EA7E-458A-B787-E52581721F1A}"/>
              </a:ext>
            </a:extLst>
          </p:cNvPr>
          <p:cNvSpPr>
            <a:spLocks noChangeArrowheads="1"/>
          </p:cNvSpPr>
          <p:nvPr/>
        </p:nvSpPr>
        <p:spPr bwMode="auto">
          <a:xfrm>
            <a:off x="5108451" y="2797744"/>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8C081295-995C-4A7B-9DBD-1D925DD9E08F}"/>
              </a:ext>
            </a:extLst>
          </p:cNvPr>
          <p:cNvSpPr>
            <a:spLocks noChangeArrowheads="1"/>
          </p:cNvSpPr>
          <p:nvPr/>
        </p:nvSpPr>
        <p:spPr bwMode="auto">
          <a:xfrm>
            <a:off x="1176932" y="3676737"/>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18195D57-F8EA-45E8-B0E6-0A66D24031BE}"/>
              </a:ext>
            </a:extLst>
          </p:cNvPr>
          <p:cNvSpPr>
            <a:spLocks noChangeArrowheads="1"/>
          </p:cNvSpPr>
          <p:nvPr/>
        </p:nvSpPr>
        <p:spPr bwMode="auto">
          <a:xfrm>
            <a:off x="5108451" y="2340224"/>
            <a:ext cx="395533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60909D07-3584-4829-93A0-58980B3F5BFD}"/>
              </a:ext>
            </a:extLst>
          </p:cNvPr>
          <p:cNvSpPr>
            <a:spLocks noChangeArrowheads="1"/>
          </p:cNvSpPr>
          <p:nvPr/>
        </p:nvSpPr>
        <p:spPr bwMode="auto">
          <a:xfrm>
            <a:off x="1176932" y="2787494"/>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CE074B3E-494A-4311-A4C3-04536C726015}"/>
              </a:ext>
            </a:extLst>
          </p:cNvPr>
          <p:cNvSpPr>
            <a:spLocks noChangeArrowheads="1"/>
          </p:cNvSpPr>
          <p:nvPr/>
        </p:nvSpPr>
        <p:spPr bwMode="auto">
          <a:xfrm>
            <a:off x="1179390" y="3237696"/>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114677A3-5CFA-4245-8A74-D9B6D4A5EBAC}"/>
              </a:ext>
            </a:extLst>
          </p:cNvPr>
          <p:cNvSpPr>
            <a:spLocks noChangeShapeType="1"/>
          </p:cNvSpPr>
          <p:nvPr/>
        </p:nvSpPr>
        <p:spPr bwMode="auto">
          <a:xfrm>
            <a:off x="1176932" y="3653562"/>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文本框 31">
            <a:extLst>
              <a:ext uri="{FF2B5EF4-FFF2-40B4-BE49-F238E27FC236}">
                <a16:creationId xmlns:a16="http://schemas.microsoft.com/office/drawing/2014/main" id="{88DD6A55-C553-4960-A4F8-372929DFCE53}"/>
              </a:ext>
            </a:extLst>
          </p:cNvPr>
          <p:cNvSpPr txBox="1"/>
          <p:nvPr/>
        </p:nvSpPr>
        <p:spPr>
          <a:xfrm>
            <a:off x="1122463" y="4222924"/>
            <a:ext cx="5164611"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硬件类型：发送方硬件接口类型，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为以太网。</a:t>
            </a:r>
          </a:p>
        </p:txBody>
      </p:sp>
      <p:sp>
        <p:nvSpPr>
          <p:cNvPr id="33" name="文本框 32">
            <a:extLst>
              <a:ext uri="{FF2B5EF4-FFF2-40B4-BE49-F238E27FC236}">
                <a16:creationId xmlns:a16="http://schemas.microsoft.com/office/drawing/2014/main" id="{C577842D-5E8C-46F6-AC2D-A78DA0C0ED95}"/>
              </a:ext>
            </a:extLst>
          </p:cNvPr>
          <p:cNvSpPr txBox="1"/>
          <p:nvPr/>
        </p:nvSpPr>
        <p:spPr>
          <a:xfrm>
            <a:off x="1140661" y="4653136"/>
            <a:ext cx="7487483"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协议类型：发送方请求解析的协议地址类型，</a:t>
            </a:r>
            <a:r>
              <a:rPr kumimoji="0" lang="en-US" altLang="zh-CN" sz="1800" b="0" dirty="0">
                <a:solidFill>
                  <a:prstClr val="black"/>
                </a:solidFill>
                <a:latin typeface="幼圆" panose="02010509060101010101" pitchFamily="49" charset="-122"/>
                <a:ea typeface="幼圆" panose="02010509060101010101" pitchFamily="49" charset="-122"/>
              </a:rPr>
              <a:t>0x0800</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协议地址。</a:t>
            </a:r>
          </a:p>
        </p:txBody>
      </p:sp>
      <p:sp>
        <p:nvSpPr>
          <p:cNvPr id="34" name="Rectangle 35">
            <a:extLst>
              <a:ext uri="{FF2B5EF4-FFF2-40B4-BE49-F238E27FC236}">
                <a16:creationId xmlns:a16="http://schemas.microsoft.com/office/drawing/2014/main" id="{13F76F32-E5AB-460A-A2EC-C262886019B3}"/>
              </a:ext>
            </a:extLst>
          </p:cNvPr>
          <p:cNvSpPr>
            <a:spLocks noChangeArrowheads="1"/>
          </p:cNvSpPr>
          <p:nvPr/>
        </p:nvSpPr>
        <p:spPr bwMode="auto">
          <a:xfrm>
            <a:off x="1171299" y="1032224"/>
            <a:ext cx="3928345" cy="401520"/>
          </a:xfrm>
          <a:prstGeom prst="rect">
            <a:avLst/>
          </a:prstGeom>
          <a:solidFill>
            <a:srgbClr val="00B05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硬件类型</a:t>
            </a:r>
          </a:p>
        </p:txBody>
      </p:sp>
      <p:sp>
        <p:nvSpPr>
          <p:cNvPr id="35" name="Rectangle 36">
            <a:extLst>
              <a:ext uri="{FF2B5EF4-FFF2-40B4-BE49-F238E27FC236}">
                <a16:creationId xmlns:a16="http://schemas.microsoft.com/office/drawing/2014/main" id="{5AFEEAED-44A4-4978-8A2A-6B9144A75CD3}"/>
              </a:ext>
            </a:extLst>
          </p:cNvPr>
          <p:cNvSpPr>
            <a:spLocks noChangeArrowheads="1"/>
          </p:cNvSpPr>
          <p:nvPr/>
        </p:nvSpPr>
        <p:spPr bwMode="auto">
          <a:xfrm>
            <a:off x="5106711" y="1032626"/>
            <a:ext cx="394969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协议类型</a:t>
            </a:r>
          </a:p>
        </p:txBody>
      </p:sp>
      <p:sp>
        <p:nvSpPr>
          <p:cNvPr id="36" name="Rectangle 34">
            <a:extLst>
              <a:ext uri="{FF2B5EF4-FFF2-40B4-BE49-F238E27FC236}">
                <a16:creationId xmlns:a16="http://schemas.microsoft.com/office/drawing/2014/main" id="{BEB4DA52-B592-4166-AEBA-1DBDA137F664}"/>
              </a:ext>
            </a:extLst>
          </p:cNvPr>
          <p:cNvSpPr>
            <a:spLocks noChangeArrowheads="1"/>
          </p:cNvSpPr>
          <p:nvPr/>
        </p:nvSpPr>
        <p:spPr bwMode="auto">
          <a:xfrm>
            <a:off x="1184153" y="1455425"/>
            <a:ext cx="1944478"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硬件地址长度</a:t>
            </a:r>
          </a:p>
        </p:txBody>
      </p:sp>
      <p:sp>
        <p:nvSpPr>
          <p:cNvPr id="37" name="文本框 36">
            <a:extLst>
              <a:ext uri="{FF2B5EF4-FFF2-40B4-BE49-F238E27FC236}">
                <a16:creationId xmlns:a16="http://schemas.microsoft.com/office/drawing/2014/main" id="{C1F1BE97-EC2F-4295-AF70-5DD999B264AE}"/>
              </a:ext>
            </a:extLst>
          </p:cNvPr>
          <p:cNvSpPr txBox="1"/>
          <p:nvPr/>
        </p:nvSpPr>
        <p:spPr>
          <a:xfrm>
            <a:off x="1140661" y="5022468"/>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硬件地址长度：发送方硬件地址长度，以太网地址为</a:t>
            </a:r>
            <a:r>
              <a:rPr kumimoji="0" lang="en-US" altLang="zh-CN" sz="1800" b="0" dirty="0">
                <a:solidFill>
                  <a:prstClr val="black"/>
                </a:solidFill>
                <a:latin typeface="幼圆" panose="02010509060101010101" pitchFamily="49" charset="-122"/>
                <a:ea typeface="幼圆" panose="02010509060101010101" pitchFamily="49" charset="-122"/>
              </a:rPr>
              <a:t>48</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38" name="Rectangle 31">
            <a:extLst>
              <a:ext uri="{FF2B5EF4-FFF2-40B4-BE49-F238E27FC236}">
                <a16:creationId xmlns:a16="http://schemas.microsoft.com/office/drawing/2014/main" id="{1AC6C6C0-04D4-4E02-ABBC-D823C005DA23}"/>
              </a:ext>
            </a:extLst>
          </p:cNvPr>
          <p:cNvSpPr>
            <a:spLocks noChangeArrowheads="1"/>
          </p:cNvSpPr>
          <p:nvPr/>
        </p:nvSpPr>
        <p:spPr bwMode="auto">
          <a:xfrm>
            <a:off x="3143893" y="1456481"/>
            <a:ext cx="1936437" cy="397545"/>
          </a:xfrm>
          <a:prstGeom prst="rect">
            <a:avLst/>
          </a:prstGeom>
          <a:solidFill>
            <a:srgbClr val="00B050"/>
          </a:solidFill>
          <a:ln>
            <a:solidFill>
              <a:srgbClr val="002060"/>
            </a:solid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协议地址长度</a:t>
            </a:r>
          </a:p>
        </p:txBody>
      </p:sp>
      <p:sp>
        <p:nvSpPr>
          <p:cNvPr id="39" name="文本框 38">
            <a:extLst>
              <a:ext uri="{FF2B5EF4-FFF2-40B4-BE49-F238E27FC236}">
                <a16:creationId xmlns:a16="http://schemas.microsoft.com/office/drawing/2014/main" id="{4DCF150D-9AC7-4AE2-B6EB-34E55679EDE4}"/>
              </a:ext>
            </a:extLst>
          </p:cNvPr>
          <p:cNvSpPr txBox="1"/>
          <p:nvPr/>
        </p:nvSpPr>
        <p:spPr>
          <a:xfrm>
            <a:off x="1140661" y="5416947"/>
            <a:ext cx="6303004"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协议地址长度：请求解析的协议地址长度，</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地址为</a:t>
            </a:r>
            <a:r>
              <a:rPr kumimoji="0" lang="en-US" altLang="zh-CN" sz="1800" b="0" dirty="0">
                <a:solidFill>
                  <a:prstClr val="black"/>
                </a:solidFill>
                <a:latin typeface="幼圆" panose="02010509060101010101" pitchFamily="49" charset="-122"/>
                <a:ea typeface="幼圆" panose="02010509060101010101" pitchFamily="49" charset="-122"/>
              </a:rPr>
              <a:t>32</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40" name="Rectangle 37">
            <a:extLst>
              <a:ext uri="{FF2B5EF4-FFF2-40B4-BE49-F238E27FC236}">
                <a16:creationId xmlns:a16="http://schemas.microsoft.com/office/drawing/2014/main" id="{2E54873F-5DD0-4441-8B0A-133CFBF6A57E}"/>
              </a:ext>
            </a:extLst>
          </p:cNvPr>
          <p:cNvSpPr>
            <a:spLocks noChangeArrowheads="1"/>
          </p:cNvSpPr>
          <p:nvPr/>
        </p:nvSpPr>
        <p:spPr bwMode="auto">
          <a:xfrm>
            <a:off x="5120538" y="1456993"/>
            <a:ext cx="39310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操作类型</a:t>
            </a:r>
          </a:p>
        </p:txBody>
      </p:sp>
      <p:sp>
        <p:nvSpPr>
          <p:cNvPr id="41" name="文本框 40">
            <a:extLst>
              <a:ext uri="{FF2B5EF4-FFF2-40B4-BE49-F238E27FC236}">
                <a16:creationId xmlns:a16="http://schemas.microsoft.com/office/drawing/2014/main" id="{1138A952-1F67-4737-B0C4-5DDAE56CA471}"/>
              </a:ext>
            </a:extLst>
          </p:cNvPr>
          <p:cNvSpPr txBox="1"/>
          <p:nvPr/>
        </p:nvSpPr>
        <p:spPr>
          <a:xfrm>
            <a:off x="1122462" y="5827512"/>
            <a:ext cx="6447722"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操作类型：表示本报文的类型，</a:t>
            </a:r>
            <a:r>
              <a:rPr kumimoji="0" lang="en-US" altLang="zh-CN" sz="1800" b="0" dirty="0">
                <a:solidFill>
                  <a:prstClr val="black"/>
                </a:solidFill>
                <a:latin typeface="幼圆" panose="02010509060101010101" pitchFamily="49" charset="-122"/>
                <a:ea typeface="幼圆" panose="02010509060101010101" pitchFamily="49" charset="-122"/>
              </a:rPr>
              <a:t>1</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响应，</a:t>
            </a:r>
            <a:r>
              <a:rPr kumimoji="0" lang="en-US" altLang="zh-CN" sz="1800" b="0" dirty="0">
                <a:solidFill>
                  <a:prstClr val="black"/>
                </a:solidFill>
                <a:latin typeface="幼圆" panose="02010509060101010101" pitchFamily="49" charset="-122"/>
                <a:ea typeface="幼圆" panose="02010509060101010101" pitchFamily="49" charset="-122"/>
              </a:rPr>
              <a:t>3</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请求，</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为</a:t>
            </a:r>
            <a:r>
              <a:rPr kumimoji="0" lang="en-US" altLang="zh-CN" sz="1800" b="0" dirty="0">
                <a:solidFill>
                  <a:prstClr val="black"/>
                </a:solidFill>
                <a:latin typeface="幼圆" panose="02010509060101010101" pitchFamily="49" charset="-122"/>
                <a:ea typeface="幼圆" panose="02010509060101010101" pitchFamily="49" charset="-122"/>
              </a:rPr>
              <a:t>RARP</a:t>
            </a:r>
            <a:r>
              <a:rPr kumimoji="0" lang="zh-CN" altLang="en-US" sz="1800" b="0" dirty="0">
                <a:solidFill>
                  <a:prstClr val="black"/>
                </a:solidFill>
                <a:latin typeface="幼圆" panose="02010509060101010101" pitchFamily="49" charset="-122"/>
                <a:ea typeface="幼圆" panose="02010509060101010101" pitchFamily="49" charset="-122"/>
              </a:rPr>
              <a:t>响应。</a:t>
            </a:r>
          </a:p>
        </p:txBody>
      </p:sp>
    </p:spTree>
    <p:extLst>
      <p:ext uri="{BB962C8B-B14F-4D97-AF65-F5344CB8AC3E}">
        <p14:creationId xmlns:p14="http://schemas.microsoft.com/office/powerpoint/2010/main" val="3008167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circle(in)">
                                      <p:cBhvr>
                                        <p:cTn id="10" dur="20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34"/>
                                        </p:tgtEl>
                                      </p:cBhvr>
                                    </p:animEffect>
                                    <p:set>
                                      <p:cBhvr>
                                        <p:cTn id="15" dur="1" fill="hold">
                                          <p:stCondLst>
                                            <p:cond delay="1999"/>
                                          </p:stCondLst>
                                        </p:cTn>
                                        <p:tgtEl>
                                          <p:spTgt spid="34"/>
                                        </p:tgtEl>
                                        <p:attrNameLst>
                                          <p:attrName>style.visibility</p:attrName>
                                        </p:attrNameLst>
                                      </p:cBhvr>
                                      <p:to>
                                        <p:strVal val="hidden"/>
                                      </p:to>
                                    </p:set>
                                  </p:childTnLst>
                                </p:cTn>
                              </p:par>
                            </p:childTnLst>
                          </p:cTn>
                        </p:par>
                        <p:par>
                          <p:cTn id="16" fill="hold">
                            <p:stCondLst>
                              <p:cond delay="2000"/>
                            </p:stCondLst>
                            <p:childTnLst>
                              <p:par>
                                <p:cTn id="17" presetID="21"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heel(1)">
                                      <p:cBhvr>
                                        <p:cTn id="19" dur="2000"/>
                                        <p:tgtEl>
                                          <p:spTgt spid="3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ircle(in)">
                                      <p:cBhvr>
                                        <p:cTn id="22" dur="2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xit" presetSubtype="1" fill="hold" grpId="1" nodeType="clickEffect">
                                  <p:stCondLst>
                                    <p:cond delay="0"/>
                                  </p:stCondLst>
                                  <p:childTnLst>
                                    <p:animEffect transition="out" filter="wheel(1)">
                                      <p:cBhvr>
                                        <p:cTn id="26" dur="2000"/>
                                        <p:tgtEl>
                                          <p:spTgt spid="35"/>
                                        </p:tgtEl>
                                      </p:cBhvr>
                                    </p:animEffect>
                                    <p:set>
                                      <p:cBhvr>
                                        <p:cTn id="27" dur="1" fill="hold">
                                          <p:stCondLst>
                                            <p:cond delay="1999"/>
                                          </p:stCondLst>
                                        </p:cTn>
                                        <p:tgtEl>
                                          <p:spTgt spid="35"/>
                                        </p:tgtEl>
                                        <p:attrNameLst>
                                          <p:attrName>style.visibility</p:attrName>
                                        </p:attrNameLst>
                                      </p:cBhvr>
                                      <p:to>
                                        <p:strVal val="hidden"/>
                                      </p:to>
                                    </p:set>
                                  </p:childTnLst>
                                </p:cTn>
                              </p:par>
                            </p:childTnLst>
                          </p:cTn>
                        </p:par>
                        <p:par>
                          <p:cTn id="28" fill="hold">
                            <p:stCondLst>
                              <p:cond delay="2000"/>
                            </p:stCondLst>
                            <p:childTnLst>
                              <p:par>
                                <p:cTn id="29" presetID="16" presetClass="entr" presetSubtype="21"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barn(inVertical)">
                                      <p:cBhvr>
                                        <p:cTn id="31" dur="500"/>
                                        <p:tgtEl>
                                          <p:spTgt spid="36"/>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circle(in)">
                                      <p:cBhvr>
                                        <p:cTn id="34" dur="20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xit" presetSubtype="1" fill="hold" grpId="1" nodeType="click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heel(1)">
                                      <p:cBhvr>
                                        <p:cTn id="43" dur="2000"/>
                                        <p:tgtEl>
                                          <p:spTgt spid="38"/>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circle(in)">
                                      <p:cBhvr>
                                        <p:cTn id="46" dur="2000"/>
                                        <p:tgtEl>
                                          <p:spTgt spid="3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xit" presetSubtype="1" fill="hold" grpId="1" nodeType="clickEffect">
                                  <p:stCondLst>
                                    <p:cond delay="0"/>
                                  </p:stCondLst>
                                  <p:childTnLst>
                                    <p:animEffect transition="out" filter="wheel(1)">
                                      <p:cBhvr>
                                        <p:cTn id="50" dur="2000"/>
                                        <p:tgtEl>
                                          <p:spTgt spid="38"/>
                                        </p:tgtEl>
                                      </p:cBhvr>
                                    </p:animEffect>
                                    <p:set>
                                      <p:cBhvr>
                                        <p:cTn id="51" dur="1" fill="hold">
                                          <p:stCondLst>
                                            <p:cond delay="1999"/>
                                          </p:stCondLst>
                                        </p:cTn>
                                        <p:tgtEl>
                                          <p:spTgt spid="38"/>
                                        </p:tgtEl>
                                        <p:attrNameLst>
                                          <p:attrName>style.visibility</p:attrName>
                                        </p:attrNameLst>
                                      </p:cBhvr>
                                      <p:to>
                                        <p:strVal val="hidden"/>
                                      </p:to>
                                    </p:set>
                                  </p:childTnLst>
                                </p:cTn>
                              </p:par>
                            </p:childTnLst>
                          </p:cTn>
                        </p:par>
                        <p:par>
                          <p:cTn id="52" fill="hold">
                            <p:stCondLst>
                              <p:cond delay="2000"/>
                            </p:stCondLst>
                            <p:childTnLst>
                              <p:par>
                                <p:cTn id="53" presetID="21" presetClass="entr" presetSubtype="1"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heel(1)">
                                      <p:cBhvr>
                                        <p:cTn id="55" dur="2000"/>
                                        <p:tgtEl>
                                          <p:spTgt spid="40"/>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circle(in)">
                                      <p:cBhvr>
                                        <p:cTn id="58" dur="2000"/>
                                        <p:tgtEl>
                                          <p:spTgt spid="41"/>
                                        </p:tgtEl>
                                      </p:cBhvr>
                                    </p:animEffect>
                                  </p:childTnLst>
                                </p:cTn>
                              </p:par>
                            </p:childTnLst>
                          </p:cTn>
                        </p:par>
                      </p:childTnLst>
                    </p:cTn>
                  </p:par>
                  <p:par>
                    <p:cTn id="59" fill="hold">
                      <p:stCondLst>
                        <p:cond delay="indefinite"/>
                      </p:stCondLst>
                      <p:childTnLst>
                        <p:par>
                          <p:cTn id="60" fill="hold">
                            <p:stCondLst>
                              <p:cond delay="0"/>
                            </p:stCondLst>
                            <p:childTnLst>
                              <p:par>
                                <p:cTn id="61" presetID="21" presetClass="exit" presetSubtype="1" fill="hold" grpId="1" nodeType="clickEffect">
                                  <p:stCondLst>
                                    <p:cond delay="0"/>
                                  </p:stCondLst>
                                  <p:childTnLst>
                                    <p:animEffect transition="out" filter="wheel(1)">
                                      <p:cBhvr>
                                        <p:cTn id="62" dur="2000"/>
                                        <p:tgtEl>
                                          <p:spTgt spid="40"/>
                                        </p:tgtEl>
                                      </p:cBhvr>
                                    </p:animEffect>
                                    <p:set>
                                      <p:cBhvr>
                                        <p:cTn id="63" dur="1" fill="hold">
                                          <p:stCondLst>
                                            <p:cond delay="19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p:bldP spid="40" grpId="0" animBg="1"/>
      <p:bldP spid="40" grpId="1" animBg="1"/>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9353322-E761-46BA-B532-70CB812504B6}"/>
              </a:ext>
            </a:extLst>
          </p:cNvPr>
          <p:cNvSpPr>
            <a:spLocks noGrp="1" noChangeArrowheads="1"/>
          </p:cNvSpPr>
          <p:nvPr>
            <p:ph type="title"/>
          </p:nvPr>
        </p:nvSpPr>
        <p:spPr/>
        <p:txBody>
          <a:bodyPr/>
          <a:lstStyle/>
          <a:p>
            <a:pPr marL="609600" indent="-609600" eaLnBrk="1" hangingPunct="1"/>
            <a:r>
              <a:rPr lang="en-US" altLang="zh-CN"/>
              <a:t>5.2 </a:t>
            </a:r>
            <a:r>
              <a:rPr lang="zh-CN" altLang="en-US"/>
              <a:t>虚电路和数据报 </a:t>
            </a:r>
          </a:p>
        </p:txBody>
      </p:sp>
      <p:sp>
        <p:nvSpPr>
          <p:cNvPr id="28675" name="Rectangle 4">
            <a:extLst>
              <a:ext uri="{FF2B5EF4-FFF2-40B4-BE49-F238E27FC236}">
                <a16:creationId xmlns:a16="http://schemas.microsoft.com/office/drawing/2014/main" id="{491877FE-28EE-4706-98FC-0CC00A19D0F3}"/>
              </a:ext>
            </a:extLst>
          </p:cNvPr>
          <p:cNvSpPr>
            <a:spLocks noChangeArrowheads="1"/>
          </p:cNvSpPr>
          <p:nvPr/>
        </p:nvSpPr>
        <p:spPr bwMode="auto">
          <a:xfrm>
            <a:off x="1403350" y="1125538"/>
            <a:ext cx="7104063"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3400" indent="-5334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842963" indent="-4572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a:t> </a:t>
            </a:r>
            <a:r>
              <a:rPr lang="zh-CN" altLang="en-US"/>
              <a:t>分组交换技术的两种实现方式 </a:t>
            </a:r>
          </a:p>
          <a:p>
            <a:pPr lvl="1" eaLnBrk="1" hangingPunct="1"/>
            <a:r>
              <a:rPr lang="zh-CN" altLang="en-US"/>
              <a:t>虚电路</a:t>
            </a:r>
          </a:p>
          <a:p>
            <a:pPr lvl="1" eaLnBrk="1" hangingPunct="1"/>
            <a:r>
              <a:rPr lang="zh-CN" altLang="en-US"/>
              <a:t>数据报</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8682D567-7699-4AB9-9F4C-64F14CCE2ED1}"/>
              </a:ext>
            </a:extLst>
          </p:cNvPr>
          <p:cNvSpPr>
            <a:spLocks noChangeArrowheads="1"/>
          </p:cNvSpPr>
          <p:nvPr/>
        </p:nvSpPr>
        <p:spPr bwMode="auto">
          <a:xfrm>
            <a:off x="3108396" y="957830"/>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defTabSz="457200" eaLnBrk="1" hangingPunct="1">
              <a:spcBef>
                <a:spcPct val="0"/>
              </a:spcBef>
              <a:buClrTx/>
              <a:buSzTx/>
              <a:buFontTx/>
              <a:buNone/>
            </a:pPr>
            <a:endParaRPr kumimoji="0" lang="zh-CN" altLang="en-US" sz="1800" b="0">
              <a:solidFill>
                <a:prstClr val="black"/>
              </a:solidFill>
              <a:ea typeface="宋体" panose="02010600030101010101" pitchFamily="2" charset="-122"/>
            </a:endParaRPr>
          </a:p>
        </p:txBody>
      </p:sp>
      <p:sp>
        <p:nvSpPr>
          <p:cNvPr id="5" name="Rectangle 10">
            <a:extLst>
              <a:ext uri="{FF2B5EF4-FFF2-40B4-BE49-F238E27FC236}">
                <a16:creationId xmlns:a16="http://schemas.microsoft.com/office/drawing/2014/main" id="{6C4EDB8A-83D8-424E-85D7-4DC40748BC97}"/>
              </a:ext>
            </a:extLst>
          </p:cNvPr>
          <p:cNvSpPr>
            <a:spLocks noChangeArrowheads="1"/>
          </p:cNvSpPr>
          <p:nvPr/>
        </p:nvSpPr>
        <p:spPr bwMode="auto">
          <a:xfrm>
            <a:off x="1149420" y="979274"/>
            <a:ext cx="7875588" cy="3045886"/>
          </a:xfrm>
          <a:prstGeom prst="rect">
            <a:avLst/>
          </a:prstGeom>
          <a:solidFill>
            <a:srgbClr val="CCECFF"/>
          </a:solidFill>
          <a:ln w="25400">
            <a:solidFill>
              <a:sysClr val="windowText" lastClr="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Arial" panose="020B0604020202020204" pitchFamily="34" charset="0"/>
              <a:ea typeface="宋体" panose="02010600030101010101" pitchFamily="2" charset="-122"/>
            </a:endParaRPr>
          </a:p>
        </p:txBody>
      </p:sp>
      <p:sp>
        <p:nvSpPr>
          <p:cNvPr id="6" name="Line 12">
            <a:extLst>
              <a:ext uri="{FF2B5EF4-FFF2-40B4-BE49-F238E27FC236}">
                <a16:creationId xmlns:a16="http://schemas.microsoft.com/office/drawing/2014/main" id="{89F87B0C-C04A-46BB-8022-AC06ACAC23ED}"/>
              </a:ext>
            </a:extLst>
          </p:cNvPr>
          <p:cNvSpPr>
            <a:spLocks noChangeShapeType="1"/>
          </p:cNvSpPr>
          <p:nvPr/>
        </p:nvSpPr>
        <p:spPr bwMode="auto">
          <a:xfrm>
            <a:off x="1146246" y="1399155"/>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7" name="Line 13">
            <a:extLst>
              <a:ext uri="{FF2B5EF4-FFF2-40B4-BE49-F238E27FC236}">
                <a16:creationId xmlns:a16="http://schemas.microsoft.com/office/drawing/2014/main" id="{099488DA-0BEF-4D28-9020-47E51C7791F7}"/>
              </a:ext>
            </a:extLst>
          </p:cNvPr>
          <p:cNvSpPr>
            <a:spLocks noChangeShapeType="1"/>
          </p:cNvSpPr>
          <p:nvPr/>
        </p:nvSpPr>
        <p:spPr bwMode="auto">
          <a:xfrm>
            <a:off x="1146246" y="1827320"/>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8" name="Line 14">
            <a:extLst>
              <a:ext uri="{FF2B5EF4-FFF2-40B4-BE49-F238E27FC236}">
                <a16:creationId xmlns:a16="http://schemas.microsoft.com/office/drawing/2014/main" id="{9A98EA6A-A750-44D7-82FF-DAA6B1CDEC41}"/>
              </a:ext>
            </a:extLst>
          </p:cNvPr>
          <p:cNvSpPr>
            <a:spLocks noChangeShapeType="1"/>
          </p:cNvSpPr>
          <p:nvPr/>
        </p:nvSpPr>
        <p:spPr bwMode="auto">
          <a:xfrm>
            <a:off x="1146246" y="228656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9" name="Line 15">
            <a:extLst>
              <a:ext uri="{FF2B5EF4-FFF2-40B4-BE49-F238E27FC236}">
                <a16:creationId xmlns:a16="http://schemas.microsoft.com/office/drawing/2014/main" id="{BEEC0130-2606-4900-85ED-79F5A15BED2C}"/>
              </a:ext>
            </a:extLst>
          </p:cNvPr>
          <p:cNvSpPr>
            <a:spLocks noChangeShapeType="1"/>
          </p:cNvSpPr>
          <p:nvPr/>
        </p:nvSpPr>
        <p:spPr bwMode="auto">
          <a:xfrm>
            <a:off x="1146246" y="27247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0" name="Line 16">
            <a:extLst>
              <a:ext uri="{FF2B5EF4-FFF2-40B4-BE49-F238E27FC236}">
                <a16:creationId xmlns:a16="http://schemas.microsoft.com/office/drawing/2014/main" id="{5C072B11-176C-4F81-8616-6CDDF033768A}"/>
              </a:ext>
            </a:extLst>
          </p:cNvPr>
          <p:cNvSpPr>
            <a:spLocks noChangeShapeType="1"/>
          </p:cNvSpPr>
          <p:nvPr/>
        </p:nvSpPr>
        <p:spPr bwMode="auto">
          <a:xfrm>
            <a:off x="1146246" y="3169218"/>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1" name="Line 20">
            <a:extLst>
              <a:ext uri="{FF2B5EF4-FFF2-40B4-BE49-F238E27FC236}">
                <a16:creationId xmlns:a16="http://schemas.microsoft.com/office/drawing/2014/main" id="{682B63D3-BAB9-4988-AD09-E8A8CA7B1A76}"/>
              </a:ext>
            </a:extLst>
          </p:cNvPr>
          <p:cNvSpPr>
            <a:spLocks noChangeShapeType="1"/>
          </p:cNvSpPr>
          <p:nvPr/>
        </p:nvSpPr>
        <p:spPr bwMode="auto">
          <a:xfrm>
            <a:off x="5072133" y="1002279"/>
            <a:ext cx="3174" cy="823914"/>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2" name="Line 21">
            <a:extLst>
              <a:ext uri="{FF2B5EF4-FFF2-40B4-BE49-F238E27FC236}">
                <a16:creationId xmlns:a16="http://schemas.microsoft.com/office/drawing/2014/main" id="{193EC9D0-CF70-49F1-A49E-9AB22010BEED}"/>
              </a:ext>
            </a:extLst>
          </p:cNvPr>
          <p:cNvSpPr>
            <a:spLocks noChangeShapeType="1"/>
          </p:cNvSpPr>
          <p:nvPr/>
        </p:nvSpPr>
        <p:spPr bwMode="auto">
          <a:xfrm flipV="1">
            <a:off x="5072133" y="2283282"/>
            <a:ext cx="0" cy="874015"/>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3" name="Line 22">
            <a:extLst>
              <a:ext uri="{FF2B5EF4-FFF2-40B4-BE49-F238E27FC236}">
                <a16:creationId xmlns:a16="http://schemas.microsoft.com/office/drawing/2014/main" id="{C212E061-255F-48C6-A053-ECAE816AD502}"/>
              </a:ext>
            </a:extLst>
          </p:cNvPr>
          <p:cNvSpPr>
            <a:spLocks noChangeShapeType="1"/>
          </p:cNvSpPr>
          <p:nvPr/>
        </p:nvSpPr>
        <p:spPr bwMode="auto">
          <a:xfrm>
            <a:off x="3101119" y="1408680"/>
            <a:ext cx="0" cy="433388"/>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14" name="Rectangle 23">
            <a:extLst>
              <a:ext uri="{FF2B5EF4-FFF2-40B4-BE49-F238E27FC236}">
                <a16:creationId xmlns:a16="http://schemas.microsoft.com/office/drawing/2014/main" id="{97BB78D9-3AE9-4B74-8FD9-76518EF92BD8}"/>
              </a:ext>
            </a:extLst>
          </p:cNvPr>
          <p:cNvSpPr>
            <a:spLocks noChangeArrowheads="1"/>
          </p:cNvSpPr>
          <p:nvPr/>
        </p:nvSpPr>
        <p:spPr bwMode="auto">
          <a:xfrm>
            <a:off x="10938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0</a:t>
            </a:r>
          </a:p>
        </p:txBody>
      </p:sp>
      <p:sp>
        <p:nvSpPr>
          <p:cNvPr id="15" name="Rectangle 25">
            <a:extLst>
              <a:ext uri="{FF2B5EF4-FFF2-40B4-BE49-F238E27FC236}">
                <a16:creationId xmlns:a16="http://schemas.microsoft.com/office/drawing/2014/main" id="{B95EBB27-DFEB-47CA-B78D-4C3407ABF07B}"/>
              </a:ext>
            </a:extLst>
          </p:cNvPr>
          <p:cNvSpPr>
            <a:spLocks noChangeArrowheads="1"/>
          </p:cNvSpPr>
          <p:nvPr/>
        </p:nvSpPr>
        <p:spPr bwMode="auto">
          <a:xfrm>
            <a:off x="3024258" y="568893"/>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8</a:t>
            </a:r>
          </a:p>
        </p:txBody>
      </p:sp>
      <p:sp>
        <p:nvSpPr>
          <p:cNvPr id="16" name="Rectangle 26">
            <a:extLst>
              <a:ext uri="{FF2B5EF4-FFF2-40B4-BE49-F238E27FC236}">
                <a16:creationId xmlns:a16="http://schemas.microsoft.com/office/drawing/2014/main" id="{73BA4FCF-704A-4DCD-920A-6D6B2FFC4C7B}"/>
              </a:ext>
            </a:extLst>
          </p:cNvPr>
          <p:cNvSpPr>
            <a:spLocks noChangeArrowheads="1"/>
          </p:cNvSpPr>
          <p:nvPr/>
        </p:nvSpPr>
        <p:spPr bwMode="auto">
          <a:xfrm>
            <a:off x="4975296"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16</a:t>
            </a:r>
          </a:p>
        </p:txBody>
      </p:sp>
      <p:sp>
        <p:nvSpPr>
          <p:cNvPr id="17" name="Rectangle 28">
            <a:extLst>
              <a:ext uri="{FF2B5EF4-FFF2-40B4-BE49-F238E27FC236}">
                <a16:creationId xmlns:a16="http://schemas.microsoft.com/office/drawing/2014/main" id="{F03C868D-7F3C-493B-835F-B8BF153F58C0}"/>
              </a:ext>
            </a:extLst>
          </p:cNvPr>
          <p:cNvSpPr>
            <a:spLocks noChangeArrowheads="1"/>
          </p:cNvSpPr>
          <p:nvPr/>
        </p:nvSpPr>
        <p:spPr bwMode="auto">
          <a:xfrm>
            <a:off x="6946971"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24</a:t>
            </a:r>
          </a:p>
        </p:txBody>
      </p:sp>
      <p:sp>
        <p:nvSpPr>
          <p:cNvPr id="18" name="Rectangle 29">
            <a:extLst>
              <a:ext uri="{FF2B5EF4-FFF2-40B4-BE49-F238E27FC236}">
                <a16:creationId xmlns:a16="http://schemas.microsoft.com/office/drawing/2014/main" id="{70D218A0-DB09-441A-9616-5BF46D8A7463}"/>
              </a:ext>
            </a:extLst>
          </p:cNvPr>
          <p:cNvSpPr>
            <a:spLocks noChangeArrowheads="1"/>
          </p:cNvSpPr>
          <p:nvPr/>
        </p:nvSpPr>
        <p:spPr bwMode="auto">
          <a:xfrm>
            <a:off x="8659883" y="568893"/>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0">
                <a:ea typeface="宋体" panose="02010600030101010101" pitchFamily="2" charset="-122"/>
              </a:rPr>
              <a:t>31</a:t>
            </a:r>
          </a:p>
        </p:txBody>
      </p:sp>
      <p:sp>
        <p:nvSpPr>
          <p:cNvPr id="19" name="Rectangle 31">
            <a:extLst>
              <a:ext uri="{FF2B5EF4-FFF2-40B4-BE49-F238E27FC236}">
                <a16:creationId xmlns:a16="http://schemas.microsoft.com/office/drawing/2014/main" id="{5D68DCA1-3CC2-4CE6-A48B-B135DFD98942}"/>
              </a:ext>
            </a:extLst>
          </p:cNvPr>
          <p:cNvSpPr>
            <a:spLocks noChangeArrowheads="1"/>
          </p:cNvSpPr>
          <p:nvPr/>
        </p:nvSpPr>
        <p:spPr bwMode="auto">
          <a:xfrm>
            <a:off x="3104294" y="1422723"/>
            <a:ext cx="1962206"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协议地址长度</a:t>
            </a:r>
          </a:p>
        </p:txBody>
      </p:sp>
      <p:sp>
        <p:nvSpPr>
          <p:cNvPr id="20" name="Rectangle 34">
            <a:extLst>
              <a:ext uri="{FF2B5EF4-FFF2-40B4-BE49-F238E27FC236}">
                <a16:creationId xmlns:a16="http://schemas.microsoft.com/office/drawing/2014/main" id="{659928FD-AB70-41A5-BBF1-694F5C5B1F52}"/>
              </a:ext>
            </a:extLst>
          </p:cNvPr>
          <p:cNvSpPr>
            <a:spLocks noChangeArrowheads="1"/>
          </p:cNvSpPr>
          <p:nvPr/>
        </p:nvSpPr>
        <p:spPr bwMode="auto">
          <a:xfrm>
            <a:off x="1143788" y="1422416"/>
            <a:ext cx="1951699"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硬件地址长度</a:t>
            </a:r>
          </a:p>
        </p:txBody>
      </p:sp>
      <p:sp>
        <p:nvSpPr>
          <p:cNvPr id="21" name="Rectangle 35">
            <a:extLst>
              <a:ext uri="{FF2B5EF4-FFF2-40B4-BE49-F238E27FC236}">
                <a16:creationId xmlns:a16="http://schemas.microsoft.com/office/drawing/2014/main" id="{1065E271-DF1D-4A8C-B2A4-943D37D5A7E7}"/>
              </a:ext>
            </a:extLst>
          </p:cNvPr>
          <p:cNvSpPr>
            <a:spLocks noChangeArrowheads="1"/>
          </p:cNvSpPr>
          <p:nvPr/>
        </p:nvSpPr>
        <p:spPr bwMode="auto">
          <a:xfrm>
            <a:off x="1143788" y="996684"/>
            <a:ext cx="3928345" cy="401520"/>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硬件类型</a:t>
            </a:r>
          </a:p>
        </p:txBody>
      </p:sp>
      <p:sp>
        <p:nvSpPr>
          <p:cNvPr id="22" name="Rectangle 36">
            <a:extLst>
              <a:ext uri="{FF2B5EF4-FFF2-40B4-BE49-F238E27FC236}">
                <a16:creationId xmlns:a16="http://schemas.microsoft.com/office/drawing/2014/main" id="{93A5F10B-91B3-42E9-8236-B870C97E3E4F}"/>
              </a:ext>
            </a:extLst>
          </p:cNvPr>
          <p:cNvSpPr>
            <a:spLocks noChangeArrowheads="1"/>
          </p:cNvSpPr>
          <p:nvPr/>
        </p:nvSpPr>
        <p:spPr bwMode="auto">
          <a:xfrm>
            <a:off x="4975296" y="983230"/>
            <a:ext cx="4055343" cy="397545"/>
          </a:xfrm>
          <a:prstGeom prst="rect">
            <a:avLst/>
          </a:prstGeom>
          <a:no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协议类型</a:t>
            </a:r>
          </a:p>
        </p:txBody>
      </p:sp>
      <p:sp>
        <p:nvSpPr>
          <p:cNvPr id="23" name="Rectangle 37">
            <a:extLst>
              <a:ext uri="{FF2B5EF4-FFF2-40B4-BE49-F238E27FC236}">
                <a16:creationId xmlns:a16="http://schemas.microsoft.com/office/drawing/2014/main" id="{A67E392A-06EE-460B-8A72-18543AE8DA11}"/>
              </a:ext>
            </a:extLst>
          </p:cNvPr>
          <p:cNvSpPr>
            <a:spLocks noChangeArrowheads="1"/>
          </p:cNvSpPr>
          <p:nvPr/>
        </p:nvSpPr>
        <p:spPr bwMode="auto">
          <a:xfrm>
            <a:off x="5075308" y="1429984"/>
            <a:ext cx="39472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操作类型</a:t>
            </a:r>
          </a:p>
        </p:txBody>
      </p:sp>
      <p:sp>
        <p:nvSpPr>
          <p:cNvPr id="24" name="Rectangle 39">
            <a:extLst>
              <a:ext uri="{FF2B5EF4-FFF2-40B4-BE49-F238E27FC236}">
                <a16:creationId xmlns:a16="http://schemas.microsoft.com/office/drawing/2014/main" id="{B877A445-02A9-4638-95B4-A193D0FA6CE3}"/>
              </a:ext>
            </a:extLst>
          </p:cNvPr>
          <p:cNvSpPr>
            <a:spLocks noChangeArrowheads="1"/>
          </p:cNvSpPr>
          <p:nvPr/>
        </p:nvSpPr>
        <p:spPr bwMode="auto">
          <a:xfrm>
            <a:off x="1143788" y="1856919"/>
            <a:ext cx="787876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发送方硬件地址（前</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25" name="Rectangle 40">
            <a:extLst>
              <a:ext uri="{FF2B5EF4-FFF2-40B4-BE49-F238E27FC236}">
                <a16:creationId xmlns:a16="http://schemas.microsoft.com/office/drawing/2014/main" id="{5F23C562-C9BF-44E1-9742-A241C1E6D92C}"/>
              </a:ext>
            </a:extLst>
          </p:cNvPr>
          <p:cNvSpPr>
            <a:spLocks noChangeArrowheads="1"/>
          </p:cNvSpPr>
          <p:nvPr/>
        </p:nvSpPr>
        <p:spPr bwMode="auto">
          <a:xfrm>
            <a:off x="1149420" y="2314750"/>
            <a:ext cx="3922713"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发送方硬件地址（后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6" name="Rectangle 41">
            <a:extLst>
              <a:ext uri="{FF2B5EF4-FFF2-40B4-BE49-F238E27FC236}">
                <a16:creationId xmlns:a16="http://schemas.microsoft.com/office/drawing/2014/main" id="{F23CBE28-D5D4-4AF1-8CC3-F5FAEFE2F333}"/>
              </a:ext>
            </a:extLst>
          </p:cNvPr>
          <p:cNvSpPr>
            <a:spLocks noChangeArrowheads="1"/>
          </p:cNvSpPr>
          <p:nvPr/>
        </p:nvSpPr>
        <p:spPr bwMode="auto">
          <a:xfrm>
            <a:off x="5075307" y="2753396"/>
            <a:ext cx="395533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7" name="Rectangle 75">
            <a:extLst>
              <a:ext uri="{FF2B5EF4-FFF2-40B4-BE49-F238E27FC236}">
                <a16:creationId xmlns:a16="http://schemas.microsoft.com/office/drawing/2014/main" id="{438C04FD-9717-41E1-8183-836419238D80}"/>
              </a:ext>
            </a:extLst>
          </p:cNvPr>
          <p:cNvSpPr>
            <a:spLocks noChangeArrowheads="1"/>
          </p:cNvSpPr>
          <p:nvPr/>
        </p:nvSpPr>
        <p:spPr bwMode="auto">
          <a:xfrm>
            <a:off x="1143788" y="3632389"/>
            <a:ext cx="7878761"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a:t>
            </a:r>
            <a:r>
              <a:rPr lang="en-US" altLang="zh-CN" sz="2000" b="0" dirty="0">
                <a:ea typeface="宋体" panose="02010600030101010101" pitchFamily="2" charset="-122"/>
              </a:rPr>
              <a:t>IP</a:t>
            </a:r>
            <a:r>
              <a:rPr lang="zh-CN" altLang="en-US" sz="2000" b="0" dirty="0">
                <a:ea typeface="宋体" panose="02010600030101010101" pitchFamily="2" charset="-122"/>
              </a:rPr>
              <a:t>地址</a:t>
            </a:r>
          </a:p>
        </p:txBody>
      </p:sp>
      <p:sp>
        <p:nvSpPr>
          <p:cNvPr id="28" name="Rectangle 40">
            <a:extLst>
              <a:ext uri="{FF2B5EF4-FFF2-40B4-BE49-F238E27FC236}">
                <a16:creationId xmlns:a16="http://schemas.microsoft.com/office/drawing/2014/main" id="{EE13F8B9-4A4C-4F28-AA07-69CF49574F82}"/>
              </a:ext>
            </a:extLst>
          </p:cNvPr>
          <p:cNvSpPr>
            <a:spLocks noChangeArrowheads="1"/>
          </p:cNvSpPr>
          <p:nvPr/>
        </p:nvSpPr>
        <p:spPr bwMode="auto">
          <a:xfrm>
            <a:off x="5075307" y="2295876"/>
            <a:ext cx="39528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地址（前</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29" name="Rectangle 40">
            <a:extLst>
              <a:ext uri="{FF2B5EF4-FFF2-40B4-BE49-F238E27FC236}">
                <a16:creationId xmlns:a16="http://schemas.microsoft.com/office/drawing/2014/main" id="{D7D64DC8-E595-4563-A7EF-9AE8F38F444A}"/>
              </a:ext>
            </a:extLst>
          </p:cNvPr>
          <p:cNvSpPr>
            <a:spLocks noChangeArrowheads="1"/>
          </p:cNvSpPr>
          <p:nvPr/>
        </p:nvSpPr>
        <p:spPr bwMode="auto">
          <a:xfrm>
            <a:off x="1143788" y="2743146"/>
            <a:ext cx="392834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发送方</a:t>
            </a:r>
            <a:r>
              <a:rPr lang="en-US" altLang="zh-CN" sz="2000" b="0" dirty="0">
                <a:ea typeface="宋体" panose="02010600030101010101" pitchFamily="2" charset="-122"/>
              </a:rPr>
              <a:t>IP</a:t>
            </a:r>
            <a:r>
              <a:rPr lang="zh-CN" altLang="en-US" sz="2000" b="0" dirty="0">
                <a:ea typeface="宋体" panose="02010600030101010101" pitchFamily="2" charset="-122"/>
              </a:rPr>
              <a:t>地址（后</a:t>
            </a:r>
            <a:r>
              <a:rPr lang="en-US" altLang="zh-CN" sz="2000" b="0" dirty="0">
                <a:ea typeface="宋体" panose="02010600030101010101" pitchFamily="2" charset="-122"/>
              </a:rPr>
              <a:t>2</a:t>
            </a:r>
            <a:r>
              <a:rPr lang="zh-CN" altLang="en-US" sz="2000" b="0" dirty="0">
                <a:ea typeface="宋体" panose="02010600030101010101" pitchFamily="2" charset="-122"/>
              </a:rPr>
              <a:t>个字节）</a:t>
            </a:r>
          </a:p>
        </p:txBody>
      </p:sp>
      <p:sp>
        <p:nvSpPr>
          <p:cNvPr id="30" name="Rectangle 41">
            <a:extLst>
              <a:ext uri="{FF2B5EF4-FFF2-40B4-BE49-F238E27FC236}">
                <a16:creationId xmlns:a16="http://schemas.microsoft.com/office/drawing/2014/main" id="{51FF5E40-21DA-4015-AD7A-6FCE69FAB987}"/>
              </a:ext>
            </a:extLst>
          </p:cNvPr>
          <p:cNvSpPr>
            <a:spLocks noChangeArrowheads="1"/>
          </p:cNvSpPr>
          <p:nvPr/>
        </p:nvSpPr>
        <p:spPr bwMode="auto">
          <a:xfrm>
            <a:off x="1146246" y="3193348"/>
            <a:ext cx="787630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ea typeface="宋体" panose="02010600030101010101" pitchFamily="2" charset="-122"/>
              </a:rPr>
              <a:t>接收方硬件地址（后</a:t>
            </a:r>
            <a:r>
              <a:rPr lang="en-US" altLang="zh-CN" sz="2000" b="0" dirty="0">
                <a:ea typeface="宋体" panose="02010600030101010101" pitchFamily="2" charset="-122"/>
              </a:rPr>
              <a:t>4</a:t>
            </a:r>
            <a:r>
              <a:rPr lang="zh-CN" altLang="en-US" sz="2000" b="0" dirty="0">
                <a:ea typeface="宋体" panose="02010600030101010101" pitchFamily="2" charset="-122"/>
              </a:rPr>
              <a:t>个字节）</a:t>
            </a:r>
          </a:p>
        </p:txBody>
      </p:sp>
      <p:sp>
        <p:nvSpPr>
          <p:cNvPr id="31" name="Line 16">
            <a:extLst>
              <a:ext uri="{FF2B5EF4-FFF2-40B4-BE49-F238E27FC236}">
                <a16:creationId xmlns:a16="http://schemas.microsoft.com/office/drawing/2014/main" id="{D3F1DDC5-F1F0-4E32-8A20-BDCB80F72489}"/>
              </a:ext>
            </a:extLst>
          </p:cNvPr>
          <p:cNvSpPr>
            <a:spLocks noChangeShapeType="1"/>
          </p:cNvSpPr>
          <p:nvPr/>
        </p:nvSpPr>
        <p:spPr bwMode="auto">
          <a:xfrm>
            <a:off x="1143788" y="3609214"/>
            <a:ext cx="7878762" cy="0"/>
          </a:xfrm>
          <a:prstGeom prst="line">
            <a:avLst/>
          </a:prstGeom>
          <a:noFill/>
          <a:ln w="12700">
            <a:solidFill>
              <a:sysClr val="windowText" lastClr="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entury Gothic" panose="020B0502020202020204" pitchFamily="34" charset="0"/>
              <a:ea typeface="幼圆" panose="02010509060101010101" pitchFamily="49" charset="-122"/>
            </a:endParaRPr>
          </a:p>
        </p:txBody>
      </p:sp>
      <p:sp>
        <p:nvSpPr>
          <p:cNvPr id="32" name="Rectangle 39">
            <a:extLst>
              <a:ext uri="{FF2B5EF4-FFF2-40B4-BE49-F238E27FC236}">
                <a16:creationId xmlns:a16="http://schemas.microsoft.com/office/drawing/2014/main" id="{558105C8-1B00-41D1-B383-C22297F68153}"/>
              </a:ext>
            </a:extLst>
          </p:cNvPr>
          <p:cNvSpPr>
            <a:spLocks noChangeArrowheads="1"/>
          </p:cNvSpPr>
          <p:nvPr/>
        </p:nvSpPr>
        <p:spPr bwMode="auto">
          <a:xfrm>
            <a:off x="1141330" y="1855990"/>
            <a:ext cx="7878762"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发送方硬件地址（前</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33" name="文本框 32">
            <a:extLst>
              <a:ext uri="{FF2B5EF4-FFF2-40B4-BE49-F238E27FC236}">
                <a16:creationId xmlns:a16="http://schemas.microsoft.com/office/drawing/2014/main" id="{E9F47F14-761F-42DF-928F-7A3ACE59FC54}"/>
              </a:ext>
            </a:extLst>
          </p:cNvPr>
          <p:cNvSpPr txBox="1"/>
          <p:nvPr/>
        </p:nvSpPr>
        <p:spPr>
          <a:xfrm>
            <a:off x="1089319" y="4149080"/>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4" name="Rectangle 40">
            <a:extLst>
              <a:ext uri="{FF2B5EF4-FFF2-40B4-BE49-F238E27FC236}">
                <a16:creationId xmlns:a16="http://schemas.microsoft.com/office/drawing/2014/main" id="{AC6BF59F-29C3-46EE-B32E-0E0714C8E761}"/>
              </a:ext>
            </a:extLst>
          </p:cNvPr>
          <p:cNvSpPr>
            <a:spLocks noChangeArrowheads="1"/>
          </p:cNvSpPr>
          <p:nvPr/>
        </p:nvSpPr>
        <p:spPr bwMode="auto">
          <a:xfrm>
            <a:off x="1164501" y="2298490"/>
            <a:ext cx="3922713"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发送方硬件地址（后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5" name="Rectangle 40">
            <a:extLst>
              <a:ext uri="{FF2B5EF4-FFF2-40B4-BE49-F238E27FC236}">
                <a16:creationId xmlns:a16="http://schemas.microsoft.com/office/drawing/2014/main" id="{5F8CF6EA-3DA7-4DB6-95A8-2E2E7676C447}"/>
              </a:ext>
            </a:extLst>
          </p:cNvPr>
          <p:cNvSpPr>
            <a:spLocks noChangeArrowheads="1"/>
          </p:cNvSpPr>
          <p:nvPr/>
        </p:nvSpPr>
        <p:spPr bwMode="auto">
          <a:xfrm>
            <a:off x="5080223" y="2309077"/>
            <a:ext cx="395287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6" name="Rectangle 40">
            <a:extLst>
              <a:ext uri="{FF2B5EF4-FFF2-40B4-BE49-F238E27FC236}">
                <a16:creationId xmlns:a16="http://schemas.microsoft.com/office/drawing/2014/main" id="{4105C516-AABF-4BE5-8FDD-CFBCB560DEBF}"/>
              </a:ext>
            </a:extLst>
          </p:cNvPr>
          <p:cNvSpPr>
            <a:spLocks noChangeArrowheads="1"/>
          </p:cNvSpPr>
          <p:nvPr/>
        </p:nvSpPr>
        <p:spPr bwMode="auto">
          <a:xfrm>
            <a:off x="1147547" y="2741802"/>
            <a:ext cx="3928345"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发送方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地址（后</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7" name="文本框 36">
            <a:extLst>
              <a:ext uri="{FF2B5EF4-FFF2-40B4-BE49-F238E27FC236}">
                <a16:creationId xmlns:a16="http://schemas.microsoft.com/office/drawing/2014/main" id="{B35C3D36-D9A3-415B-8D8C-792F51121199}"/>
              </a:ext>
            </a:extLst>
          </p:cNvPr>
          <p:cNvSpPr txBox="1"/>
          <p:nvPr/>
        </p:nvSpPr>
        <p:spPr>
          <a:xfrm>
            <a:off x="1095840" y="4800662"/>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地址：发送方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38" name="Rectangle 41">
            <a:extLst>
              <a:ext uri="{FF2B5EF4-FFF2-40B4-BE49-F238E27FC236}">
                <a16:creationId xmlns:a16="http://schemas.microsoft.com/office/drawing/2014/main" id="{078482B3-DDEA-4C79-9B63-60CBB6BB9B62}"/>
              </a:ext>
            </a:extLst>
          </p:cNvPr>
          <p:cNvSpPr>
            <a:spLocks noChangeArrowheads="1"/>
          </p:cNvSpPr>
          <p:nvPr/>
        </p:nvSpPr>
        <p:spPr bwMode="auto">
          <a:xfrm>
            <a:off x="5084398" y="2736564"/>
            <a:ext cx="3955331"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接收方硬件地址（前</a:t>
            </a:r>
            <a:r>
              <a:rPr lang="en-US" altLang="zh-CN" sz="2000" b="0" dirty="0">
                <a:solidFill>
                  <a:prstClr val="white"/>
                </a:solidFill>
                <a:ea typeface="宋体" panose="02010600030101010101" pitchFamily="2" charset="-122"/>
              </a:rPr>
              <a:t>2</a:t>
            </a:r>
            <a:r>
              <a:rPr lang="zh-CN" altLang="en-US" sz="2000" b="0" dirty="0">
                <a:solidFill>
                  <a:prstClr val="white"/>
                </a:solidFill>
                <a:ea typeface="宋体" panose="02010600030101010101" pitchFamily="2" charset="-122"/>
              </a:rPr>
              <a:t>个字节）</a:t>
            </a:r>
          </a:p>
        </p:txBody>
      </p:sp>
      <p:sp>
        <p:nvSpPr>
          <p:cNvPr id="39" name="Rectangle 41">
            <a:extLst>
              <a:ext uri="{FF2B5EF4-FFF2-40B4-BE49-F238E27FC236}">
                <a16:creationId xmlns:a16="http://schemas.microsoft.com/office/drawing/2014/main" id="{B3517639-9114-4C35-8C62-6B6AA652E66E}"/>
              </a:ext>
            </a:extLst>
          </p:cNvPr>
          <p:cNvSpPr>
            <a:spLocks noChangeArrowheads="1"/>
          </p:cNvSpPr>
          <p:nvPr/>
        </p:nvSpPr>
        <p:spPr bwMode="auto">
          <a:xfrm>
            <a:off x="1164501" y="3185246"/>
            <a:ext cx="7876304" cy="397545"/>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接收方硬件地址（后</a:t>
            </a:r>
            <a:r>
              <a:rPr lang="en-US" altLang="zh-CN" sz="2000" b="0" dirty="0">
                <a:solidFill>
                  <a:prstClr val="white"/>
                </a:solidFill>
                <a:ea typeface="宋体" panose="02010600030101010101" pitchFamily="2" charset="-122"/>
              </a:rPr>
              <a:t>4</a:t>
            </a:r>
            <a:r>
              <a:rPr lang="zh-CN" altLang="en-US" sz="2000" b="0" dirty="0">
                <a:solidFill>
                  <a:prstClr val="white"/>
                </a:solidFill>
                <a:ea typeface="宋体" panose="02010600030101010101" pitchFamily="2" charset="-122"/>
              </a:rPr>
              <a:t>个字节）</a:t>
            </a:r>
          </a:p>
        </p:txBody>
      </p:sp>
      <p:sp>
        <p:nvSpPr>
          <p:cNvPr id="40" name="文本框 39">
            <a:extLst>
              <a:ext uri="{FF2B5EF4-FFF2-40B4-BE49-F238E27FC236}">
                <a16:creationId xmlns:a16="http://schemas.microsoft.com/office/drawing/2014/main" id="{2440063A-E8DD-47F4-ADE8-0220FB92A580}"/>
              </a:ext>
            </a:extLst>
          </p:cNvPr>
          <p:cNvSpPr txBox="1"/>
          <p:nvPr/>
        </p:nvSpPr>
        <p:spPr>
          <a:xfrm>
            <a:off x="1094360" y="5459836"/>
            <a:ext cx="7941319" cy="646331"/>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接收方硬件地址：发送方硬件地址的前</a:t>
            </a:r>
            <a:r>
              <a:rPr kumimoji="0" lang="en-US" altLang="zh-CN" sz="1800" b="0" dirty="0">
                <a:solidFill>
                  <a:prstClr val="black"/>
                </a:solidFill>
                <a:latin typeface="幼圆" panose="02010509060101010101" pitchFamily="49" charset="-122"/>
                <a:ea typeface="幼圆" panose="02010509060101010101" pitchFamily="49" charset="-122"/>
              </a:rPr>
              <a:t>2</a:t>
            </a:r>
            <a:r>
              <a:rPr kumimoji="0" lang="zh-CN" altLang="en-US" sz="1800" b="0" dirty="0">
                <a:solidFill>
                  <a:prstClr val="black"/>
                </a:solidFill>
                <a:latin typeface="幼圆" panose="02010509060101010101" pitchFamily="49" charset="-122"/>
                <a:ea typeface="幼圆" panose="02010509060101010101" pitchFamily="49" charset="-122"/>
              </a:rPr>
              <a:t>个字节和后</a:t>
            </a:r>
            <a:r>
              <a:rPr kumimoji="0" lang="en-US" altLang="zh-CN" sz="1800" b="0" dirty="0">
                <a:solidFill>
                  <a:prstClr val="black"/>
                </a:solidFill>
                <a:latin typeface="幼圆" panose="02010509060101010101" pitchFamily="49" charset="-122"/>
                <a:ea typeface="幼圆" panose="02010509060101010101" pitchFamily="49" charset="-122"/>
              </a:rPr>
              <a:t>4</a:t>
            </a:r>
            <a:r>
              <a:rPr kumimoji="0" lang="zh-CN" altLang="en-US" sz="1800" b="0" dirty="0">
                <a:solidFill>
                  <a:prstClr val="black"/>
                </a:solidFill>
                <a:latin typeface="幼圆" panose="02010509060101010101" pitchFamily="49" charset="-122"/>
                <a:ea typeface="幼圆" panose="02010509060101010101" pitchFamily="49" charset="-122"/>
              </a:rPr>
              <a:t>个字节分别在不同字段中表达。</a:t>
            </a:r>
          </a:p>
        </p:txBody>
      </p:sp>
      <p:sp>
        <p:nvSpPr>
          <p:cNvPr id="41" name="Rectangle 75">
            <a:extLst>
              <a:ext uri="{FF2B5EF4-FFF2-40B4-BE49-F238E27FC236}">
                <a16:creationId xmlns:a16="http://schemas.microsoft.com/office/drawing/2014/main" id="{28D8582A-E64C-4362-8A72-7BA29967F95F}"/>
              </a:ext>
            </a:extLst>
          </p:cNvPr>
          <p:cNvSpPr>
            <a:spLocks noChangeArrowheads="1"/>
          </p:cNvSpPr>
          <p:nvPr/>
        </p:nvSpPr>
        <p:spPr bwMode="auto">
          <a:xfrm>
            <a:off x="1157127" y="3621976"/>
            <a:ext cx="7878761" cy="393700"/>
          </a:xfrm>
          <a:prstGeom prst="rect">
            <a:avLst/>
          </a:prstGeom>
          <a:solidFill>
            <a:srgbClr val="00B050"/>
          </a:solidFill>
          <a:ln>
            <a:noFill/>
          </a:ln>
        </p:spPr>
        <p:txBody>
          <a:bodyPr wrap="squar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000" b="0" dirty="0">
                <a:solidFill>
                  <a:prstClr val="white"/>
                </a:solidFill>
                <a:ea typeface="宋体" panose="02010600030101010101" pitchFamily="2" charset="-122"/>
              </a:rPr>
              <a:t>接收方</a:t>
            </a:r>
            <a:r>
              <a:rPr lang="en-US" altLang="zh-CN" sz="2000" b="0" dirty="0">
                <a:solidFill>
                  <a:prstClr val="white"/>
                </a:solidFill>
                <a:ea typeface="宋体" panose="02010600030101010101" pitchFamily="2" charset="-122"/>
              </a:rPr>
              <a:t>IP</a:t>
            </a:r>
            <a:r>
              <a:rPr lang="zh-CN" altLang="en-US" sz="2000" b="0" dirty="0">
                <a:solidFill>
                  <a:prstClr val="white"/>
                </a:solidFill>
                <a:ea typeface="宋体" panose="02010600030101010101" pitchFamily="2" charset="-122"/>
              </a:rPr>
              <a:t>地址</a:t>
            </a:r>
          </a:p>
        </p:txBody>
      </p:sp>
      <p:sp>
        <p:nvSpPr>
          <p:cNvPr id="42" name="文本框 41">
            <a:extLst>
              <a:ext uri="{FF2B5EF4-FFF2-40B4-BE49-F238E27FC236}">
                <a16:creationId xmlns:a16="http://schemas.microsoft.com/office/drawing/2014/main" id="{FE0AC7D3-EAC8-4053-AB34-33ECBF768714}"/>
              </a:ext>
            </a:extLst>
          </p:cNvPr>
          <p:cNvSpPr txBox="1"/>
          <p:nvPr/>
        </p:nvSpPr>
        <p:spPr>
          <a:xfrm>
            <a:off x="1085065" y="6083861"/>
            <a:ext cx="4151228" cy="369332"/>
          </a:xfrm>
          <a:prstGeom prst="rect">
            <a:avLst/>
          </a:prstGeom>
          <a:noFill/>
        </p:spPr>
        <p:txBody>
          <a:bodyPr wrap="square" rtlCol="0">
            <a:spAutoFit/>
          </a:bodyPr>
          <a:lstStyle/>
          <a:p>
            <a:pPr marL="285750" indent="-285750" defTabSz="457200">
              <a:buClr>
                <a:srgbClr val="A53010"/>
              </a:buClr>
              <a:buFont typeface="Wingdings" panose="05000000000000000000" pitchFamily="2" charset="2"/>
              <a:buChar char="q"/>
            </a:pPr>
            <a:r>
              <a:rPr kumimoji="0" lang="zh-CN" altLang="en-US" sz="1800" b="0" dirty="0">
                <a:solidFill>
                  <a:prstClr val="black"/>
                </a:solidFill>
                <a:latin typeface="幼圆" panose="02010509060101010101" pitchFamily="49" charset="-122"/>
                <a:ea typeface="幼圆" panose="02010509060101010101" pitchFamily="49" charset="-122"/>
              </a:rPr>
              <a:t>接收方</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地址：接收发</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Tree>
    <p:extLst>
      <p:ext uri="{BB962C8B-B14F-4D97-AF65-F5344CB8AC3E}">
        <p14:creationId xmlns:p14="http://schemas.microsoft.com/office/powerpoint/2010/main" val="3121402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heel(1)">
                                      <p:cBhvr>
                                        <p:cTn id="7" dur="2000"/>
                                        <p:tgtEl>
                                          <p:spTgt spid="3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heel(1)">
                                      <p:cBhvr>
                                        <p:cTn id="10" dur="2000"/>
                                        <p:tgtEl>
                                          <p:spTgt spid="3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ircle(in)">
                                      <p:cBhvr>
                                        <p:cTn id="13" dur="20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xit" presetSubtype="1" fill="hold" grpId="1" nodeType="clickEffect">
                                  <p:stCondLst>
                                    <p:cond delay="0"/>
                                  </p:stCondLst>
                                  <p:childTnLst>
                                    <p:animEffect transition="out" filter="wheel(1)">
                                      <p:cBhvr>
                                        <p:cTn id="17" dur="2000"/>
                                        <p:tgtEl>
                                          <p:spTgt spid="32"/>
                                        </p:tgtEl>
                                      </p:cBhvr>
                                    </p:animEffect>
                                    <p:set>
                                      <p:cBhvr>
                                        <p:cTn id="18" dur="1" fill="hold">
                                          <p:stCondLst>
                                            <p:cond delay="1999"/>
                                          </p:stCondLst>
                                        </p:cTn>
                                        <p:tgtEl>
                                          <p:spTgt spid="32"/>
                                        </p:tgtEl>
                                        <p:attrNameLst>
                                          <p:attrName>style.visibility</p:attrName>
                                        </p:attrNameLst>
                                      </p:cBhvr>
                                      <p:to>
                                        <p:strVal val="hidden"/>
                                      </p:to>
                                    </p:set>
                                  </p:childTnLst>
                                </p:cTn>
                              </p:par>
                              <p:par>
                                <p:cTn id="19" presetID="21" presetClass="exit" presetSubtype="1" fill="hold" grpId="1" nodeType="withEffect">
                                  <p:stCondLst>
                                    <p:cond delay="0"/>
                                  </p:stCondLst>
                                  <p:childTnLst>
                                    <p:animEffect transition="out" filter="wheel(1)">
                                      <p:cBhvr>
                                        <p:cTn id="20" dur="2000"/>
                                        <p:tgtEl>
                                          <p:spTgt spid="34"/>
                                        </p:tgtEl>
                                      </p:cBhvr>
                                    </p:animEffect>
                                    <p:set>
                                      <p:cBhvr>
                                        <p:cTn id="21" dur="1" fill="hold">
                                          <p:stCondLst>
                                            <p:cond delay="1999"/>
                                          </p:stCondLst>
                                        </p:cTn>
                                        <p:tgtEl>
                                          <p:spTgt spid="34"/>
                                        </p:tgtEl>
                                        <p:attrNameLst>
                                          <p:attrName>style.visibility</p:attrName>
                                        </p:attrNameLst>
                                      </p:cBhvr>
                                      <p:to>
                                        <p:strVal val="hidden"/>
                                      </p:to>
                                    </p:set>
                                  </p:childTnLst>
                                </p:cTn>
                              </p:par>
                            </p:childTnLst>
                          </p:cTn>
                        </p:par>
                        <p:par>
                          <p:cTn id="22" fill="hold">
                            <p:stCondLst>
                              <p:cond delay="2000"/>
                            </p:stCondLst>
                            <p:childTnLst>
                              <p:par>
                                <p:cTn id="23" presetID="21" presetClass="entr" presetSubtype="1" fill="hold" grpId="0" nodeType="after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wheel(1)">
                                      <p:cBhvr>
                                        <p:cTn id="25" dur="2000"/>
                                        <p:tgtEl>
                                          <p:spTgt spid="35"/>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heel(1)">
                                      <p:cBhvr>
                                        <p:cTn id="28" dur="2000"/>
                                        <p:tgtEl>
                                          <p:spTgt spid="3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circle(in)">
                                      <p:cBhvr>
                                        <p:cTn id="31" dur="20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xit" presetSubtype="1" fill="hold" grpId="1" nodeType="clickEffect">
                                  <p:stCondLst>
                                    <p:cond delay="0"/>
                                  </p:stCondLst>
                                  <p:childTnLst>
                                    <p:animEffect transition="out" filter="wheel(1)">
                                      <p:cBhvr>
                                        <p:cTn id="35" dur="2000"/>
                                        <p:tgtEl>
                                          <p:spTgt spid="35"/>
                                        </p:tgtEl>
                                      </p:cBhvr>
                                    </p:animEffect>
                                    <p:set>
                                      <p:cBhvr>
                                        <p:cTn id="36" dur="1" fill="hold">
                                          <p:stCondLst>
                                            <p:cond delay="1999"/>
                                          </p:stCondLst>
                                        </p:cTn>
                                        <p:tgtEl>
                                          <p:spTgt spid="35"/>
                                        </p:tgtEl>
                                        <p:attrNameLst>
                                          <p:attrName>style.visibility</p:attrName>
                                        </p:attrNameLst>
                                      </p:cBhvr>
                                      <p:to>
                                        <p:strVal val="hidden"/>
                                      </p:to>
                                    </p:set>
                                  </p:childTnLst>
                                </p:cTn>
                              </p:par>
                              <p:par>
                                <p:cTn id="37" presetID="21" presetClass="exit" presetSubtype="1" fill="hold" grpId="1" nodeType="withEffect">
                                  <p:stCondLst>
                                    <p:cond delay="0"/>
                                  </p:stCondLst>
                                  <p:childTnLst>
                                    <p:animEffect transition="out" filter="wheel(1)">
                                      <p:cBhvr>
                                        <p:cTn id="38" dur="2000"/>
                                        <p:tgtEl>
                                          <p:spTgt spid="36"/>
                                        </p:tgtEl>
                                      </p:cBhvr>
                                    </p:animEffect>
                                    <p:set>
                                      <p:cBhvr>
                                        <p:cTn id="39" dur="1" fill="hold">
                                          <p:stCondLst>
                                            <p:cond delay="1999"/>
                                          </p:stCondLst>
                                        </p:cTn>
                                        <p:tgtEl>
                                          <p:spTgt spid="36"/>
                                        </p:tgtEl>
                                        <p:attrNameLst>
                                          <p:attrName>style.visibility</p:attrName>
                                        </p:attrNameLst>
                                      </p:cBhvr>
                                      <p:to>
                                        <p:strVal val="hidden"/>
                                      </p:to>
                                    </p:set>
                                  </p:childTnLst>
                                </p:cTn>
                              </p:par>
                            </p:childTnLst>
                          </p:cTn>
                        </p:par>
                        <p:par>
                          <p:cTn id="40" fill="hold">
                            <p:stCondLst>
                              <p:cond delay="2000"/>
                            </p:stCondLst>
                            <p:childTnLst>
                              <p:par>
                                <p:cTn id="41" presetID="21"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heel(1)">
                                      <p:cBhvr>
                                        <p:cTn id="43" dur="2000"/>
                                        <p:tgtEl>
                                          <p:spTgt spid="39"/>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heel(1)">
                                      <p:cBhvr>
                                        <p:cTn id="46" dur="2000"/>
                                        <p:tgtEl>
                                          <p:spTgt spid="38"/>
                                        </p:tgtEl>
                                      </p:cBhvr>
                                    </p:animEffect>
                                  </p:childTnLst>
                                </p:cTn>
                              </p:par>
                              <p:par>
                                <p:cTn id="47" presetID="6" presetClass="entr" presetSubtype="16"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circle(in)">
                                      <p:cBhvr>
                                        <p:cTn id="49" dur="20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xit" presetSubtype="1" fill="hold" grpId="1" nodeType="clickEffect">
                                  <p:stCondLst>
                                    <p:cond delay="0"/>
                                  </p:stCondLst>
                                  <p:childTnLst>
                                    <p:animEffect transition="out" filter="wheel(1)">
                                      <p:cBhvr>
                                        <p:cTn id="53" dur="2000"/>
                                        <p:tgtEl>
                                          <p:spTgt spid="39"/>
                                        </p:tgtEl>
                                      </p:cBhvr>
                                    </p:animEffect>
                                    <p:set>
                                      <p:cBhvr>
                                        <p:cTn id="54" dur="1" fill="hold">
                                          <p:stCondLst>
                                            <p:cond delay="1999"/>
                                          </p:stCondLst>
                                        </p:cTn>
                                        <p:tgtEl>
                                          <p:spTgt spid="39"/>
                                        </p:tgtEl>
                                        <p:attrNameLst>
                                          <p:attrName>style.visibility</p:attrName>
                                        </p:attrNameLst>
                                      </p:cBhvr>
                                      <p:to>
                                        <p:strVal val="hidden"/>
                                      </p:to>
                                    </p:set>
                                  </p:childTnLst>
                                </p:cTn>
                              </p:par>
                              <p:par>
                                <p:cTn id="55" presetID="21" presetClass="exit" presetSubtype="1" fill="hold" grpId="1" nodeType="withEffect">
                                  <p:stCondLst>
                                    <p:cond delay="0"/>
                                  </p:stCondLst>
                                  <p:childTnLst>
                                    <p:animEffect transition="out" filter="wheel(1)">
                                      <p:cBhvr>
                                        <p:cTn id="56" dur="2000"/>
                                        <p:tgtEl>
                                          <p:spTgt spid="38"/>
                                        </p:tgtEl>
                                      </p:cBhvr>
                                    </p:animEffect>
                                    <p:set>
                                      <p:cBhvr>
                                        <p:cTn id="57" dur="1" fill="hold">
                                          <p:stCondLst>
                                            <p:cond delay="1999"/>
                                          </p:stCondLst>
                                        </p:cTn>
                                        <p:tgtEl>
                                          <p:spTgt spid="38"/>
                                        </p:tgtEl>
                                        <p:attrNameLst>
                                          <p:attrName>style.visibility</p:attrName>
                                        </p:attrNameLst>
                                      </p:cBhvr>
                                      <p:to>
                                        <p:strVal val="hidden"/>
                                      </p:to>
                                    </p:set>
                                  </p:childTnLst>
                                </p:cTn>
                              </p:par>
                            </p:childTnLst>
                          </p:cTn>
                        </p:par>
                        <p:par>
                          <p:cTn id="58" fill="hold">
                            <p:stCondLst>
                              <p:cond delay="2000"/>
                            </p:stCondLst>
                            <p:childTnLst>
                              <p:par>
                                <p:cTn id="59" presetID="21" presetClass="entr" presetSubtype="1"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heel(1)">
                                      <p:cBhvr>
                                        <p:cTn id="61" dur="2000"/>
                                        <p:tgtEl>
                                          <p:spTgt spid="41"/>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circle(in)">
                                      <p:cBhvr>
                                        <p:cTn id="64" dur="20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xit" presetSubtype="1" fill="hold" grpId="1" nodeType="clickEffect">
                                  <p:stCondLst>
                                    <p:cond delay="0"/>
                                  </p:stCondLst>
                                  <p:childTnLst>
                                    <p:animEffect transition="out" filter="wheel(1)">
                                      <p:cBhvr>
                                        <p:cTn id="68" dur="2000"/>
                                        <p:tgtEl>
                                          <p:spTgt spid="41"/>
                                        </p:tgtEl>
                                      </p:cBhvr>
                                    </p:animEffect>
                                    <p:set>
                                      <p:cBhvr>
                                        <p:cTn id="69"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p:bldP spid="34" grpId="0" animBg="1"/>
      <p:bldP spid="34" grpId="1" animBg="1"/>
      <p:bldP spid="35" grpId="0" animBg="1"/>
      <p:bldP spid="35" grpId="1" animBg="1"/>
      <p:bldP spid="36" grpId="0" animBg="1"/>
      <p:bldP spid="36" grpId="1" animBg="1"/>
      <p:bldP spid="37" grpId="0"/>
      <p:bldP spid="38" grpId="0" animBg="1"/>
      <p:bldP spid="38" grpId="1" animBg="1"/>
      <p:bldP spid="39" grpId="0" animBg="1"/>
      <p:bldP spid="39" grpId="1" animBg="1"/>
      <p:bldP spid="40" grpId="0"/>
      <p:bldP spid="41" grpId="0" animBg="1"/>
      <p:bldP spid="41" grpId="1" animBg="1"/>
      <p:bldP spid="4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BE4595F-F64B-4280-BC6A-7CFEB4E20C06}"/>
              </a:ext>
            </a:extLst>
          </p:cNvPr>
          <p:cNvSpPr txBox="1"/>
          <p:nvPr/>
        </p:nvSpPr>
        <p:spPr>
          <a:xfrm>
            <a:off x="1187627" y="1237667"/>
            <a:ext cx="7249560" cy="646331"/>
          </a:xfrm>
          <a:prstGeom prst="rect">
            <a:avLst/>
          </a:prstGeom>
          <a:noFill/>
        </p:spPr>
        <p:txBody>
          <a:bodyPr wrap="square" rtlCol="0">
            <a:spAutoFit/>
          </a:bodyPr>
          <a:lstStyle/>
          <a:p>
            <a:pPr defTabSz="457200"/>
            <a:r>
              <a:rPr kumimoji="0" lang="zh-CN" altLang="en-US" sz="1800" b="0" dirty="0">
                <a:solidFill>
                  <a:prstClr val="black"/>
                </a:solidFill>
                <a:latin typeface="Century Gothic" panose="020B0502020202020204" pitchFamily="34" charset="0"/>
                <a:ea typeface="幼圆" panose="02010509060101010101" pitchFamily="49" charset="-122"/>
              </a:rPr>
              <a:t>根据报文中地址项的填写内容，</a:t>
            </a:r>
            <a:r>
              <a:rPr kumimoji="0" lang="en-US" altLang="zh-CN" sz="1800" b="0" dirty="0">
                <a:solidFill>
                  <a:prstClr val="black"/>
                </a:solidFill>
                <a:latin typeface="Century Gothic" panose="020B0502020202020204" pitchFamily="34" charset="0"/>
                <a:ea typeface="幼圆" panose="02010509060101010101" pitchFamily="49" charset="-122"/>
              </a:rPr>
              <a:t>ARP</a:t>
            </a:r>
            <a:r>
              <a:rPr kumimoji="0" lang="zh-CN" altLang="en-US" sz="1800" b="0" dirty="0">
                <a:solidFill>
                  <a:prstClr val="black"/>
                </a:solidFill>
                <a:latin typeface="Century Gothic" panose="020B0502020202020204" pitchFamily="34" charset="0"/>
                <a:ea typeface="幼圆" panose="02010509060101010101" pitchFamily="49" charset="-122"/>
              </a:rPr>
              <a:t>分为标准（也称有偿）和无偿（</a:t>
            </a:r>
            <a:r>
              <a:rPr kumimoji="0" lang="en-US" altLang="zh-CN" sz="1800" b="0" dirty="0">
                <a:solidFill>
                  <a:prstClr val="black"/>
                </a:solidFill>
                <a:latin typeface="Century Gothic" panose="020B0502020202020204" pitchFamily="34" charset="0"/>
                <a:ea typeface="幼圆" panose="02010509060101010101" pitchFamily="49" charset="-122"/>
              </a:rPr>
              <a:t>gratuitous</a:t>
            </a:r>
            <a:r>
              <a:rPr kumimoji="0" lang="zh-CN" altLang="en-US" sz="1800" b="0" dirty="0">
                <a:solidFill>
                  <a:prstClr val="black"/>
                </a:solidFill>
                <a:latin typeface="Century Gothic" panose="020B0502020202020204" pitchFamily="34" charset="0"/>
                <a:ea typeface="幼圆" panose="02010509060101010101" pitchFamily="49" charset="-122"/>
              </a:rPr>
              <a:t>，也称免费）两种类型：</a:t>
            </a:r>
          </a:p>
        </p:txBody>
      </p:sp>
      <p:sp>
        <p:nvSpPr>
          <p:cNvPr id="5" name="矩形 4">
            <a:extLst>
              <a:ext uri="{FF2B5EF4-FFF2-40B4-BE49-F238E27FC236}">
                <a16:creationId xmlns:a16="http://schemas.microsoft.com/office/drawing/2014/main" id="{4C6BEC69-E6B6-473A-B84B-CE7F191FB266}"/>
              </a:ext>
            </a:extLst>
          </p:cNvPr>
          <p:cNvSpPr/>
          <p:nvPr/>
        </p:nvSpPr>
        <p:spPr>
          <a:xfrm>
            <a:off x="1187624" y="4278292"/>
            <a:ext cx="7595197" cy="646331"/>
          </a:xfrm>
          <a:prstGeom prst="rect">
            <a:avLst/>
          </a:prstGeom>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也称为免费</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，是一种特殊的</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请求报文，当一个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请求报文满足以下条件时：</a:t>
            </a:r>
          </a:p>
        </p:txBody>
      </p:sp>
      <p:sp>
        <p:nvSpPr>
          <p:cNvPr id="6" name="矩形 5">
            <a:extLst>
              <a:ext uri="{FF2B5EF4-FFF2-40B4-BE49-F238E27FC236}">
                <a16:creationId xmlns:a16="http://schemas.microsoft.com/office/drawing/2014/main" id="{68CD024B-382D-47C3-ACF7-C6F27F4F22E5}"/>
              </a:ext>
            </a:extLst>
          </p:cNvPr>
          <p:cNvSpPr/>
          <p:nvPr/>
        </p:nvSpPr>
        <p:spPr>
          <a:xfrm>
            <a:off x="1187626" y="2070900"/>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标准</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7" name="矩形 6">
            <a:extLst>
              <a:ext uri="{FF2B5EF4-FFF2-40B4-BE49-F238E27FC236}">
                <a16:creationId xmlns:a16="http://schemas.microsoft.com/office/drawing/2014/main" id="{EB76DF8D-53A1-4251-A78F-9DC565761EFC}"/>
              </a:ext>
            </a:extLst>
          </p:cNvPr>
          <p:cNvSpPr/>
          <p:nvPr/>
        </p:nvSpPr>
        <p:spPr>
          <a:xfrm>
            <a:off x="1187625" y="2627134"/>
            <a:ext cx="7352109" cy="923330"/>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请求报文的各相关地址项：源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和源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为发出</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请求的主机的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为希望获得其</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地址，目标</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为全“</a:t>
            </a:r>
            <a:r>
              <a:rPr kumimoji="0" lang="en-US" altLang="zh-CN" sz="1800" b="0" dirty="0">
                <a:solidFill>
                  <a:prstClr val="black"/>
                </a:solidFill>
                <a:latin typeface="幼圆" panose="02010509060101010101" pitchFamily="49" charset="-122"/>
                <a:ea typeface="幼圆" panose="02010509060101010101" pitchFamily="49" charset="-122"/>
              </a:rPr>
              <a:t>0</a:t>
            </a:r>
            <a:r>
              <a:rPr kumimoji="0" lang="zh-CN" altLang="en-US" sz="1800" b="0" dirty="0">
                <a:solidFill>
                  <a:prstClr val="black"/>
                </a:solidFill>
                <a:latin typeface="幼圆" panose="02010509060101010101" pitchFamily="49" charset="-122"/>
                <a:ea typeface="幼圆" panose="02010509060101010101" pitchFamily="49" charset="-122"/>
              </a:rPr>
              <a:t>”。</a:t>
            </a:r>
          </a:p>
        </p:txBody>
      </p:sp>
      <p:sp>
        <p:nvSpPr>
          <p:cNvPr id="8" name="矩形 7">
            <a:extLst>
              <a:ext uri="{FF2B5EF4-FFF2-40B4-BE49-F238E27FC236}">
                <a16:creationId xmlns:a16="http://schemas.microsoft.com/office/drawing/2014/main" id="{93AFF885-8C16-4BA0-A3CC-6E911EF988ED}"/>
              </a:ext>
            </a:extLst>
          </p:cNvPr>
          <p:cNvSpPr/>
          <p:nvPr/>
        </p:nvSpPr>
        <p:spPr>
          <a:xfrm>
            <a:off x="1187624" y="3722058"/>
            <a:ext cx="1718099" cy="369332"/>
          </a:xfrm>
          <a:prstGeom prst="rect">
            <a:avLst/>
          </a:prstGeom>
          <a:noFill/>
        </p:spPr>
        <p:txBody>
          <a:bodyPr wrap="square">
            <a:spAutoFit/>
          </a:bodyPr>
          <a:lstStyle/>
          <a:p>
            <a:pPr defTabSz="457200">
              <a:buClr>
                <a:srgbClr val="A53010"/>
              </a:buClr>
            </a:pPr>
            <a:r>
              <a:rPr kumimoji="0" lang="zh-CN" altLang="en-US" sz="1800" b="0" dirty="0">
                <a:solidFill>
                  <a:prstClr val="black"/>
                </a:solidFill>
                <a:latin typeface="幼圆" panose="02010509060101010101" pitchFamily="49" charset="-122"/>
                <a:ea typeface="幼圆" panose="02010509060101010101" pitchFamily="49" charset="-122"/>
              </a:rPr>
              <a:t>无偿</a:t>
            </a:r>
            <a:r>
              <a:rPr kumimoji="0" lang="en-US" altLang="zh-CN" sz="1800" b="0" dirty="0">
                <a:solidFill>
                  <a:prstClr val="black"/>
                </a:solidFill>
                <a:latin typeface="幼圆" panose="02010509060101010101" pitchFamily="49" charset="-122"/>
                <a:ea typeface="幼圆" panose="02010509060101010101" pitchFamily="49" charset="-122"/>
              </a:rPr>
              <a:t>ARP</a:t>
            </a:r>
            <a:endParaRPr kumimoji="0" lang="zh-CN" altLang="en-US" sz="1800" b="0" dirty="0">
              <a:solidFill>
                <a:prstClr val="black"/>
              </a:solidFill>
              <a:latin typeface="幼圆" panose="02010509060101010101" pitchFamily="49" charset="-122"/>
              <a:ea typeface="幼圆" panose="02010509060101010101" pitchFamily="49" charset="-122"/>
            </a:endParaRPr>
          </a:p>
        </p:txBody>
      </p:sp>
      <p:sp>
        <p:nvSpPr>
          <p:cNvPr id="9" name="矩形 8">
            <a:extLst>
              <a:ext uri="{FF2B5EF4-FFF2-40B4-BE49-F238E27FC236}">
                <a16:creationId xmlns:a16="http://schemas.microsoft.com/office/drawing/2014/main" id="{DBD8A10E-F5EF-42CB-9F4F-42F87DECEB96}"/>
              </a:ext>
            </a:extLst>
          </p:cNvPr>
          <p:cNvSpPr/>
          <p:nvPr/>
        </p:nvSpPr>
        <p:spPr>
          <a:xfrm>
            <a:off x="1187624" y="5030756"/>
            <a:ext cx="6938495"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地址和目标</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地址都是发出这个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报文的主机的</a:t>
            </a:r>
            <a:r>
              <a:rPr kumimoji="0" lang="en-US" altLang="zh-CN" sz="1800" b="0" dirty="0">
                <a:solidFill>
                  <a:prstClr val="black"/>
                </a:solidFill>
                <a:latin typeface="幼圆" panose="02010509060101010101" pitchFamily="49" charset="-122"/>
                <a:ea typeface="幼圆" panose="02010509060101010101" pitchFamily="49" charset="-122"/>
              </a:rPr>
              <a:t>IP</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0" name="矩形 9">
            <a:extLst>
              <a:ext uri="{FF2B5EF4-FFF2-40B4-BE49-F238E27FC236}">
                <a16:creationId xmlns:a16="http://schemas.microsoft.com/office/drawing/2014/main" id="{F07AEEC1-88DF-4925-9548-D7FEB7B317B1}"/>
              </a:ext>
            </a:extLst>
          </p:cNvPr>
          <p:cNvSpPr/>
          <p:nvPr/>
        </p:nvSpPr>
        <p:spPr>
          <a:xfrm>
            <a:off x="1187624" y="5478621"/>
            <a:ext cx="7520386" cy="369332"/>
          </a:xfrm>
          <a:prstGeom prst="rect">
            <a:avLst/>
          </a:prstGeom>
        </p:spPr>
        <p:txBody>
          <a:bodyPr wrap="squar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源</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地址是发出这个</a:t>
            </a:r>
            <a:r>
              <a:rPr kumimoji="0" lang="en-US" altLang="zh-CN" sz="1800" b="0" dirty="0">
                <a:solidFill>
                  <a:prstClr val="black"/>
                </a:solidFill>
                <a:latin typeface="幼圆" panose="02010509060101010101" pitchFamily="49" charset="-122"/>
                <a:ea typeface="幼圆" panose="02010509060101010101" pitchFamily="49" charset="-122"/>
              </a:rPr>
              <a:t>ARP</a:t>
            </a:r>
            <a:r>
              <a:rPr kumimoji="0" lang="zh-CN" altLang="en-US" sz="1800" b="0" dirty="0">
                <a:solidFill>
                  <a:prstClr val="black"/>
                </a:solidFill>
                <a:latin typeface="幼圆" panose="02010509060101010101" pitchFamily="49" charset="-122"/>
                <a:ea typeface="幼圆" panose="02010509060101010101" pitchFamily="49" charset="-122"/>
              </a:rPr>
              <a:t>报文的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a:t>
            </a:r>
          </a:p>
        </p:txBody>
      </p:sp>
      <p:sp>
        <p:nvSpPr>
          <p:cNvPr id="11" name="矩形 10">
            <a:extLst>
              <a:ext uri="{FF2B5EF4-FFF2-40B4-BE49-F238E27FC236}">
                <a16:creationId xmlns:a16="http://schemas.microsoft.com/office/drawing/2014/main" id="{C8BDBCB0-A365-4C68-8FDB-527F0323EA4E}"/>
              </a:ext>
            </a:extLst>
          </p:cNvPr>
          <p:cNvSpPr/>
          <p:nvPr/>
        </p:nvSpPr>
        <p:spPr>
          <a:xfrm>
            <a:off x="1187624" y="5927214"/>
            <a:ext cx="3127779" cy="369332"/>
          </a:xfrm>
          <a:prstGeom prst="rect">
            <a:avLst/>
          </a:prstGeom>
        </p:spPr>
        <p:txBody>
          <a:bodyPr wrap="none">
            <a:spAutoFit/>
          </a:bodyPr>
          <a:lstStyle/>
          <a:p>
            <a:pPr marL="285750" indent="-285750" defTabSz="457200">
              <a:buClr>
                <a:srgbClr val="A53010"/>
              </a:buClr>
              <a:buFont typeface="Arial Unicode MS" panose="020B0604020202020204" pitchFamily="34" charset="-122"/>
              <a:buChar char="❏"/>
            </a:pPr>
            <a:r>
              <a:rPr kumimoji="0" lang="zh-CN" altLang="en-US" sz="1800" b="0" dirty="0">
                <a:solidFill>
                  <a:prstClr val="black"/>
                </a:solidFill>
                <a:latin typeface="幼圆" panose="02010509060101010101" pitchFamily="49" charset="-122"/>
                <a:ea typeface="幼圆" panose="02010509060101010101" pitchFamily="49" charset="-122"/>
              </a:rPr>
              <a:t>目的</a:t>
            </a:r>
            <a:r>
              <a:rPr kumimoji="0" lang="en-US" altLang="zh-CN" sz="1800" b="0" dirty="0">
                <a:solidFill>
                  <a:prstClr val="black"/>
                </a:solidFill>
                <a:latin typeface="幼圆" panose="02010509060101010101" pitchFamily="49" charset="-122"/>
                <a:ea typeface="幼圆" panose="02010509060101010101" pitchFamily="49" charset="-122"/>
              </a:rPr>
              <a:t>MAC</a:t>
            </a:r>
            <a:r>
              <a:rPr kumimoji="0" lang="zh-CN" altLang="en-US" sz="1800" b="0" dirty="0">
                <a:solidFill>
                  <a:prstClr val="black"/>
                </a:solidFill>
                <a:latin typeface="幼圆" panose="02010509060101010101" pitchFamily="49" charset="-122"/>
                <a:ea typeface="幼圆" panose="02010509060101010101" pitchFamily="49" charset="-122"/>
              </a:rPr>
              <a:t>地址是广播地址。</a:t>
            </a:r>
          </a:p>
        </p:txBody>
      </p:sp>
      <p:sp>
        <p:nvSpPr>
          <p:cNvPr id="12" name="爆炸形 1 14">
            <a:extLst>
              <a:ext uri="{FF2B5EF4-FFF2-40B4-BE49-F238E27FC236}">
                <a16:creationId xmlns:a16="http://schemas.microsoft.com/office/drawing/2014/main" id="{88BD963F-7F10-46D5-AABF-BA33C893B769}"/>
              </a:ext>
            </a:extLst>
          </p:cNvPr>
          <p:cNvSpPr/>
          <p:nvPr/>
        </p:nvSpPr>
        <p:spPr>
          <a:xfrm>
            <a:off x="5433574" y="3096023"/>
            <a:ext cx="3602922" cy="1701129"/>
          </a:xfrm>
          <a:prstGeom prst="irregularSeal1">
            <a:avLst/>
          </a:prstGeom>
          <a:solidFill>
            <a:srgbClr val="FFFF00"/>
          </a:solidFill>
          <a:ln w="15875" cap="rnd" cmpd="sng" algn="ctr">
            <a:solidFill>
              <a:srgbClr val="A53010">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无偿</a:t>
            </a:r>
            <a:r>
              <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ARP</a:t>
            </a:r>
            <a:r>
              <a:rPr kumimoji="0" lang="zh-CN" altLang="en-US"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rPr>
              <a:t>有什么作用？</a:t>
            </a:r>
            <a:endParaRPr kumimoji="0" lang="en-US" altLang="zh-CN" sz="1800" b="0" i="0" u="none" strike="noStrike" kern="0" cap="none" spc="0" normalizeH="0" baseline="0" noProof="0" dirty="0">
              <a:ln>
                <a:noFill/>
              </a:ln>
              <a:solidFill>
                <a:srgbClr val="FF0000"/>
              </a:solidFill>
              <a:effectLst/>
              <a:uLnTx/>
              <a:uFillTx/>
              <a:latin typeface="Century Gothic" panose="020B0502020202020204"/>
              <a:ea typeface="幼圆" panose="02010509060101010101" pitchFamily="49" charset="-122"/>
              <a:cs typeface="+mn-cs"/>
            </a:endParaRPr>
          </a:p>
        </p:txBody>
      </p:sp>
    </p:spTree>
    <p:extLst>
      <p:ext uri="{BB962C8B-B14F-4D97-AF65-F5344CB8AC3E}">
        <p14:creationId xmlns:p14="http://schemas.microsoft.com/office/powerpoint/2010/main" val="3644180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id="{E25A8379-43E5-4ED1-B62D-C3F50C6D60AA}"/>
              </a:ext>
            </a:extLst>
          </p:cNvPr>
          <p:cNvSpPr>
            <a:spLocks noGrp="1" noChangeArrowheads="1"/>
          </p:cNvSpPr>
          <p:nvPr>
            <p:ph type="body" idx="1"/>
          </p:nvPr>
        </p:nvSpPr>
        <p:spPr>
          <a:xfrm>
            <a:off x="819150" y="1916832"/>
            <a:ext cx="7391400" cy="830997"/>
          </a:xfrm>
        </p:spPr>
        <p:txBody>
          <a:bodyPr/>
          <a:lstStyle/>
          <a:p>
            <a:pPr eaLnBrk="1" hangingPunct="1"/>
            <a:r>
              <a:rPr lang="en-US" altLang="zh-CN" sz="2400" dirty="0">
                <a:latin typeface="宋体" panose="02010600030101010101" pitchFamily="2" charset="-122"/>
                <a:ea typeface="宋体" panose="02010600030101010101" pitchFamily="2" charset="-122"/>
              </a:rPr>
              <a:t>RARP</a:t>
            </a:r>
            <a:r>
              <a:rPr lang="zh-CN" altLang="en-US" sz="2400" dirty="0">
                <a:latin typeface="宋体" panose="02010600030101010101" pitchFamily="2" charset="-122"/>
                <a:ea typeface="宋体" panose="02010600030101010101" pitchFamily="2" charset="-122"/>
              </a:rPr>
              <a:t>正好与</a:t>
            </a:r>
            <a:r>
              <a:rPr lang="en-US" altLang="zh-CN" sz="2400" dirty="0">
                <a:latin typeface="宋体" panose="02010600030101010101" pitchFamily="2" charset="-122"/>
                <a:ea typeface="宋体" panose="02010600030101010101" pitchFamily="2" charset="-122"/>
              </a:rPr>
              <a:t>ARP</a:t>
            </a:r>
            <a:r>
              <a:rPr lang="zh-CN" altLang="en-US" sz="2400" dirty="0">
                <a:latin typeface="宋体" panose="02010600030101010101" pitchFamily="2" charset="-122"/>
                <a:ea typeface="宋体" panose="02010600030101010101" pitchFamily="2" charset="-122"/>
              </a:rPr>
              <a:t>相反，知道</a:t>
            </a:r>
            <a:r>
              <a:rPr lang="en-US" altLang="zh-CN" sz="2400" dirty="0">
                <a:latin typeface="宋体" panose="02010600030101010101" pitchFamily="2" charset="-122"/>
                <a:ea typeface="宋体" panose="02010600030101010101" pitchFamily="2" charset="-122"/>
              </a:rPr>
              <a:t>MAC</a:t>
            </a:r>
            <a:r>
              <a:rPr lang="zh-CN" altLang="en-US" sz="2400" dirty="0">
                <a:latin typeface="宋体" panose="02010600030101010101" pitchFamily="2" charset="-122"/>
                <a:ea typeface="宋体" panose="02010600030101010101" pitchFamily="2" charset="-122"/>
              </a:rPr>
              <a:t>地址，但不知道</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地址，通过该协议广播询问分组获取</a:t>
            </a:r>
            <a:r>
              <a:rPr lang="en-US" altLang="zh-CN" sz="2400" dirty="0">
                <a:latin typeface="宋体" panose="02010600030101010101" pitchFamily="2" charset="-122"/>
                <a:ea typeface="宋体" panose="02010600030101010101" pitchFamily="2" charset="-122"/>
              </a:rPr>
              <a:t>IP</a:t>
            </a:r>
            <a:r>
              <a:rPr lang="zh-CN" altLang="en-US" sz="2400" dirty="0">
                <a:latin typeface="宋体" panose="02010600030101010101" pitchFamily="2" charset="-122"/>
                <a:ea typeface="宋体" panose="02010600030101010101" pitchFamily="2" charset="-122"/>
              </a:rPr>
              <a:t>地址。</a:t>
            </a:r>
          </a:p>
        </p:txBody>
      </p:sp>
      <p:sp>
        <p:nvSpPr>
          <p:cNvPr id="2" name="矩形 1">
            <a:extLst>
              <a:ext uri="{FF2B5EF4-FFF2-40B4-BE49-F238E27FC236}">
                <a16:creationId xmlns:a16="http://schemas.microsoft.com/office/drawing/2014/main" id="{76732AC6-D638-4A12-8F64-E8F93C1330DF}"/>
              </a:ext>
            </a:extLst>
          </p:cNvPr>
          <p:cNvSpPr/>
          <p:nvPr/>
        </p:nvSpPr>
        <p:spPr>
          <a:xfrm>
            <a:off x="819150" y="1340768"/>
            <a:ext cx="2071401" cy="461665"/>
          </a:xfrm>
          <a:prstGeom prst="rect">
            <a:avLst/>
          </a:prstGeom>
        </p:spPr>
        <p:txBody>
          <a:bodyPr wrap="none">
            <a:spAutoFit/>
          </a:bodyPr>
          <a:lstStyle/>
          <a:p>
            <a:pPr eaLnBrk="1" hangingPunct="1"/>
            <a:r>
              <a:rPr lang="en-US" altLang="zh-CN" dirty="0"/>
              <a:t>RARP</a:t>
            </a:r>
            <a:r>
              <a:rPr lang="zh-CN" altLang="en-US" dirty="0"/>
              <a:t>协议 ：</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6926C1CF-CFEE-4D24-9392-F07D38CC88DB}"/>
              </a:ext>
            </a:extLst>
          </p:cNvPr>
          <p:cNvSpPr>
            <a:spLocks noGrp="1" noChangeArrowheads="1"/>
          </p:cNvSpPr>
          <p:nvPr>
            <p:ph type="title"/>
          </p:nvPr>
        </p:nvSpPr>
        <p:spPr/>
        <p:txBody>
          <a:bodyPr/>
          <a:lstStyle/>
          <a:p>
            <a:pPr eaLnBrk="1" hangingPunct="1"/>
            <a:r>
              <a:rPr lang="zh-CN" altLang="en-US"/>
              <a:t>本章小结</a:t>
            </a:r>
          </a:p>
        </p:txBody>
      </p:sp>
      <p:sp>
        <p:nvSpPr>
          <p:cNvPr id="118787" name="Rectangle 3">
            <a:extLst>
              <a:ext uri="{FF2B5EF4-FFF2-40B4-BE49-F238E27FC236}">
                <a16:creationId xmlns:a16="http://schemas.microsoft.com/office/drawing/2014/main" id="{25B46FA8-E1AE-4B09-A01C-2A2777311F22}"/>
              </a:ext>
            </a:extLst>
          </p:cNvPr>
          <p:cNvSpPr>
            <a:spLocks noGrp="1" noChangeArrowheads="1"/>
          </p:cNvSpPr>
          <p:nvPr>
            <p:ph type="body" idx="1"/>
          </p:nvPr>
        </p:nvSpPr>
        <p:spPr>
          <a:xfrm>
            <a:off x="914400" y="1524000"/>
            <a:ext cx="7391400" cy="3034677"/>
          </a:xfrm>
        </p:spPr>
        <p:txBody>
          <a:bodyPr/>
          <a:lstStyle/>
          <a:p>
            <a:pPr eaLnBrk="1" hangingPunct="1"/>
            <a:r>
              <a:rPr lang="zh-CN" altLang="en-US" dirty="0"/>
              <a:t>内容</a:t>
            </a:r>
          </a:p>
          <a:p>
            <a:pPr lvl="1" eaLnBrk="1" hangingPunct="1"/>
            <a:r>
              <a:rPr lang="zh-CN" altLang="en-US" dirty="0"/>
              <a:t>主要介绍报文分组在网络源</a:t>
            </a:r>
            <a:r>
              <a:rPr lang="en-US" altLang="zh-CN" dirty="0"/>
              <a:t>/</a:t>
            </a:r>
            <a:r>
              <a:rPr lang="zh-CN" altLang="en-US" dirty="0"/>
              <a:t>目的结点之间的传输过程中所涉及的相关技术，主要有数据交换技术、路由选择、拥塞控制，数据报服务和虚电路服务，以及网络层协议实例</a:t>
            </a:r>
            <a:r>
              <a:rPr lang="en-US" altLang="zh-CN" dirty="0"/>
              <a:t>IP</a:t>
            </a:r>
            <a:r>
              <a:rPr lang="zh-CN" altLang="en-US" dirty="0"/>
              <a:t>协议等。</a:t>
            </a:r>
          </a:p>
          <a:p>
            <a:pPr eaLnBrk="1" hangingPunct="1"/>
            <a:r>
              <a:rPr lang="zh-CN" altLang="en-US" dirty="0"/>
              <a:t>重点</a:t>
            </a:r>
          </a:p>
          <a:p>
            <a:pPr lvl="1" eaLnBrk="1" hangingPunct="1"/>
            <a:r>
              <a:rPr lang="zh-CN" altLang="en-US" dirty="0"/>
              <a:t>路由选择算法、</a:t>
            </a:r>
            <a:r>
              <a:rPr lang="en-US" altLang="zh-CN" dirty="0"/>
              <a:t>IP</a:t>
            </a:r>
            <a:r>
              <a:rPr lang="zh-CN" altLang="en-US" dirty="0"/>
              <a:t>协议 、</a:t>
            </a:r>
            <a:r>
              <a:rPr lang="en-US" altLang="zh-CN" dirty="0"/>
              <a:t>ICMP</a:t>
            </a:r>
            <a:r>
              <a:rPr lang="zh-CN" altLang="en-US" dirty="0"/>
              <a:t>协议和</a:t>
            </a:r>
            <a:r>
              <a:rPr lang="en-US" altLang="zh-CN" dirty="0"/>
              <a:t>ARP</a:t>
            </a:r>
            <a:r>
              <a:rPr lang="zh-CN" altLang="en-US" dirty="0"/>
              <a:t>协议</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338607-0214-4492-B004-EEEFC813A200}"/>
              </a:ext>
            </a:extLst>
          </p:cNvPr>
          <p:cNvSpPr>
            <a:spLocks noGrp="1"/>
          </p:cNvSpPr>
          <p:nvPr>
            <p:ph type="title"/>
          </p:nvPr>
        </p:nvSpPr>
        <p:spPr/>
        <p:txBody>
          <a:bodyPr/>
          <a:lstStyle/>
          <a:p>
            <a:r>
              <a:rPr lang="zh-CN" altLang="en-US" dirty="0"/>
              <a:t>第五章作业</a:t>
            </a:r>
          </a:p>
        </p:txBody>
      </p:sp>
      <p:sp>
        <p:nvSpPr>
          <p:cNvPr id="4" name="文本框 3">
            <a:extLst>
              <a:ext uri="{FF2B5EF4-FFF2-40B4-BE49-F238E27FC236}">
                <a16:creationId xmlns:a16="http://schemas.microsoft.com/office/drawing/2014/main" id="{0101F4B7-92BD-4AE9-B018-FEF00A6263CB}"/>
              </a:ext>
            </a:extLst>
          </p:cNvPr>
          <p:cNvSpPr txBox="1"/>
          <p:nvPr/>
        </p:nvSpPr>
        <p:spPr>
          <a:xfrm>
            <a:off x="756791" y="1487650"/>
            <a:ext cx="7123785" cy="400110"/>
          </a:xfrm>
          <a:prstGeom prst="rect">
            <a:avLst/>
          </a:prstGeom>
          <a:noFill/>
        </p:spPr>
        <p:txBody>
          <a:bodyPr wrap="square" rtlCol="0">
            <a:spAutoFit/>
          </a:bodyPr>
          <a:lstStyle/>
          <a:p>
            <a:r>
              <a:rPr lang="en-US" altLang="zh-CN" sz="2000" dirty="0">
                <a:latin typeface="+mn-ea"/>
                <a:ea typeface="+mn-ea"/>
              </a:rPr>
              <a:t>1. </a:t>
            </a:r>
            <a:r>
              <a:rPr lang="zh-CN" altLang="en-US" sz="2000" dirty="0">
                <a:latin typeface="+mn-ea"/>
                <a:ea typeface="+mn-ea"/>
              </a:rPr>
              <a:t>阐述</a:t>
            </a:r>
            <a:r>
              <a:rPr lang="en-US" altLang="zh-CN" sz="2000" dirty="0">
                <a:latin typeface="+mn-ea"/>
                <a:ea typeface="+mn-ea"/>
              </a:rPr>
              <a:t>IP</a:t>
            </a:r>
            <a:r>
              <a:rPr lang="zh-CN" altLang="en-US" sz="2000" dirty="0">
                <a:latin typeface="+mn-ea"/>
                <a:ea typeface="+mn-ea"/>
              </a:rPr>
              <a:t>协议的作用，说明</a:t>
            </a:r>
            <a:r>
              <a:rPr lang="en-US" altLang="zh-CN" sz="2000" dirty="0">
                <a:latin typeface="+mn-ea"/>
                <a:ea typeface="+mn-ea"/>
              </a:rPr>
              <a:t>IP</a:t>
            </a:r>
            <a:r>
              <a:rPr lang="zh-CN" altLang="en-US" sz="2000" dirty="0">
                <a:latin typeface="+mn-ea"/>
                <a:ea typeface="+mn-ea"/>
              </a:rPr>
              <a:t>报文首部结构中各字段的作用</a:t>
            </a:r>
          </a:p>
        </p:txBody>
      </p:sp>
      <p:sp>
        <p:nvSpPr>
          <p:cNvPr id="5" name="文本框 4">
            <a:extLst>
              <a:ext uri="{FF2B5EF4-FFF2-40B4-BE49-F238E27FC236}">
                <a16:creationId xmlns:a16="http://schemas.microsoft.com/office/drawing/2014/main" id="{C03694E9-749A-41E7-8B27-3718AAB98563}"/>
              </a:ext>
            </a:extLst>
          </p:cNvPr>
          <p:cNvSpPr txBox="1"/>
          <p:nvPr/>
        </p:nvSpPr>
        <p:spPr>
          <a:xfrm>
            <a:off x="756791" y="2244768"/>
            <a:ext cx="7919626" cy="707886"/>
          </a:xfrm>
          <a:prstGeom prst="rect">
            <a:avLst/>
          </a:prstGeom>
          <a:noFill/>
        </p:spPr>
        <p:txBody>
          <a:bodyPr wrap="square" rtlCol="0">
            <a:spAutoFit/>
          </a:bodyPr>
          <a:lstStyle/>
          <a:p>
            <a:r>
              <a:rPr lang="en-US" altLang="zh-CN" sz="2000" dirty="0">
                <a:latin typeface="+mn-ea"/>
                <a:ea typeface="+mn-ea"/>
              </a:rPr>
              <a:t>2. IP</a:t>
            </a:r>
            <a:r>
              <a:rPr lang="zh-CN" altLang="en-US" sz="2000" dirty="0">
                <a:latin typeface="+mn-ea"/>
                <a:ea typeface="+mn-ea"/>
              </a:rPr>
              <a:t>地址有什么作用？什么是保留地址？指出</a:t>
            </a: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a:t>
            </a:r>
            <a:r>
              <a:rPr lang="en-US" altLang="zh-CN" sz="2000" dirty="0">
                <a:latin typeface="+mn-ea"/>
                <a:ea typeface="+mn-ea"/>
              </a:rPr>
              <a:t>C</a:t>
            </a:r>
            <a:r>
              <a:rPr lang="zh-CN" altLang="en-US" sz="2000" dirty="0">
                <a:latin typeface="+mn-ea"/>
                <a:ea typeface="+mn-ea"/>
              </a:rPr>
              <a:t>三类</a:t>
            </a:r>
            <a:r>
              <a:rPr lang="en-US" altLang="zh-CN" sz="2000" dirty="0">
                <a:latin typeface="+mn-ea"/>
                <a:ea typeface="+mn-ea"/>
              </a:rPr>
              <a:t>IP</a:t>
            </a:r>
            <a:r>
              <a:rPr lang="zh-CN" altLang="en-US" sz="2000" dirty="0">
                <a:latin typeface="+mn-ea"/>
                <a:ea typeface="+mn-ea"/>
              </a:rPr>
              <a:t>地址各有哪些保留地址</a:t>
            </a:r>
          </a:p>
        </p:txBody>
      </p:sp>
      <p:sp>
        <p:nvSpPr>
          <p:cNvPr id="6" name="Rectangle 3">
            <a:extLst>
              <a:ext uri="{FF2B5EF4-FFF2-40B4-BE49-F238E27FC236}">
                <a16:creationId xmlns:a16="http://schemas.microsoft.com/office/drawing/2014/main" id="{C5EE4627-77AA-4A99-875A-19798A19452A}"/>
              </a:ext>
            </a:extLst>
          </p:cNvPr>
          <p:cNvSpPr txBox="1">
            <a:spLocks noChangeArrowheads="1"/>
          </p:cNvSpPr>
          <p:nvPr/>
        </p:nvSpPr>
        <p:spPr bwMode="auto">
          <a:xfrm>
            <a:off x="756791" y="3208240"/>
            <a:ext cx="7560840" cy="7078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0" indent="0">
              <a:buNone/>
            </a:pPr>
            <a:r>
              <a:rPr lang="en-US" altLang="zh-CN" sz="2000" dirty="0">
                <a:latin typeface="+mn-ea"/>
              </a:rPr>
              <a:t>3. </a:t>
            </a:r>
            <a:r>
              <a:rPr lang="zh-CN" altLang="en-US" sz="2000" dirty="0">
                <a:latin typeface="+mn-ea"/>
              </a:rPr>
              <a:t>某公司有一个</a:t>
            </a:r>
            <a:r>
              <a:rPr lang="en-US" altLang="zh-CN" sz="2000" dirty="0">
                <a:latin typeface="+mn-ea"/>
              </a:rPr>
              <a:t>C</a:t>
            </a:r>
            <a:r>
              <a:rPr lang="zh-CN" altLang="en-US" sz="2000" dirty="0">
                <a:latin typeface="+mn-ea"/>
              </a:rPr>
              <a:t>类地址：</a:t>
            </a:r>
            <a:r>
              <a:rPr lang="en-US" altLang="zh-CN" sz="2000" dirty="0">
                <a:latin typeface="+mn-ea"/>
              </a:rPr>
              <a:t>192.16.12.0</a:t>
            </a:r>
            <a:r>
              <a:rPr lang="zh-CN" altLang="en-US" sz="2000" dirty="0">
                <a:latin typeface="+mn-ea"/>
              </a:rPr>
              <a:t>，请根据如下要求进行网络规划。</a:t>
            </a:r>
            <a:endParaRPr lang="en-US" altLang="zh-CN" sz="2000" dirty="0">
              <a:latin typeface="+mn-ea"/>
            </a:endParaRPr>
          </a:p>
        </p:txBody>
      </p:sp>
      <p:sp>
        <p:nvSpPr>
          <p:cNvPr id="7" name="Text Box 458">
            <a:extLst>
              <a:ext uri="{FF2B5EF4-FFF2-40B4-BE49-F238E27FC236}">
                <a16:creationId xmlns:a16="http://schemas.microsoft.com/office/drawing/2014/main" id="{AB488212-98D0-4765-BE9F-760AD19CFA56}"/>
              </a:ext>
            </a:extLst>
          </p:cNvPr>
          <p:cNvSpPr txBox="1">
            <a:spLocks noChangeArrowheads="1"/>
          </p:cNvSpPr>
          <p:nvPr/>
        </p:nvSpPr>
        <p:spPr bwMode="auto">
          <a:xfrm>
            <a:off x="1274490" y="3947917"/>
            <a:ext cx="6480720" cy="40011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defPPr>
              <a:defRPr lang="zh-CN"/>
            </a:defPPr>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buNone/>
            </a:pPr>
            <a:r>
              <a:rPr lang="zh-CN" altLang="en-US" sz="2000" dirty="0">
                <a:latin typeface="+mn-ea"/>
                <a:ea typeface="+mn-ea"/>
              </a:rPr>
              <a:t>要求：划分</a:t>
            </a:r>
            <a:r>
              <a:rPr lang="en-US" altLang="zh-CN" sz="2000" dirty="0">
                <a:latin typeface="+mn-ea"/>
                <a:ea typeface="+mn-ea"/>
              </a:rPr>
              <a:t>7</a:t>
            </a:r>
            <a:r>
              <a:rPr lang="zh-CN" altLang="en-US" sz="2000" dirty="0">
                <a:latin typeface="+mn-ea"/>
                <a:ea typeface="+mn-ea"/>
              </a:rPr>
              <a:t>个子网，且每个子网可容纳</a:t>
            </a:r>
            <a:r>
              <a:rPr lang="en-US" altLang="zh-CN" sz="2000" dirty="0">
                <a:latin typeface="+mn-ea"/>
                <a:ea typeface="+mn-ea"/>
              </a:rPr>
              <a:t>11</a:t>
            </a:r>
            <a:r>
              <a:rPr lang="zh-CN" altLang="en-US" sz="2000" dirty="0">
                <a:latin typeface="+mn-ea"/>
                <a:ea typeface="+mn-ea"/>
              </a:rPr>
              <a:t>台主机。</a:t>
            </a:r>
          </a:p>
        </p:txBody>
      </p:sp>
      <p:sp>
        <p:nvSpPr>
          <p:cNvPr id="8" name="文本框 7">
            <a:extLst>
              <a:ext uri="{FF2B5EF4-FFF2-40B4-BE49-F238E27FC236}">
                <a16:creationId xmlns:a16="http://schemas.microsoft.com/office/drawing/2014/main" id="{6B6CC56C-CBD8-4CFC-BEF1-B31660027ABD}"/>
              </a:ext>
            </a:extLst>
          </p:cNvPr>
          <p:cNvSpPr txBox="1"/>
          <p:nvPr/>
        </p:nvSpPr>
        <p:spPr>
          <a:xfrm>
            <a:off x="756791" y="5552685"/>
            <a:ext cx="6120680" cy="400110"/>
          </a:xfrm>
          <a:prstGeom prst="rect">
            <a:avLst/>
          </a:prstGeom>
          <a:noFill/>
        </p:spPr>
        <p:txBody>
          <a:bodyPr wrap="square" rtlCol="0">
            <a:spAutoFit/>
          </a:bodyPr>
          <a:lstStyle/>
          <a:p>
            <a:r>
              <a:rPr lang="en-US" altLang="zh-CN" sz="2000" dirty="0">
                <a:latin typeface="+mn-ea"/>
                <a:ea typeface="+mn-ea"/>
              </a:rPr>
              <a:t>5. </a:t>
            </a:r>
            <a:r>
              <a:rPr lang="zh-CN" altLang="en-US" sz="2000" dirty="0">
                <a:latin typeface="+mn-ea"/>
                <a:ea typeface="+mn-ea"/>
              </a:rPr>
              <a:t>阐述</a:t>
            </a:r>
            <a:r>
              <a:rPr lang="en-US" altLang="zh-CN" sz="2000" dirty="0">
                <a:latin typeface="+mn-ea"/>
                <a:ea typeface="+mn-ea"/>
              </a:rPr>
              <a:t>ICMP</a:t>
            </a:r>
            <a:r>
              <a:rPr lang="zh-CN" altLang="en-US" sz="2000" dirty="0">
                <a:latin typeface="+mn-ea"/>
                <a:ea typeface="+mn-ea"/>
              </a:rPr>
              <a:t>协议的作用和及其报文结构</a:t>
            </a:r>
          </a:p>
        </p:txBody>
      </p:sp>
      <p:sp>
        <p:nvSpPr>
          <p:cNvPr id="9" name="矩形 8">
            <a:extLst>
              <a:ext uri="{FF2B5EF4-FFF2-40B4-BE49-F238E27FC236}">
                <a16:creationId xmlns:a16="http://schemas.microsoft.com/office/drawing/2014/main" id="{4E5DD003-AD3C-43C5-8B0E-16B854D220FF}"/>
              </a:ext>
            </a:extLst>
          </p:cNvPr>
          <p:cNvSpPr/>
          <p:nvPr/>
        </p:nvSpPr>
        <p:spPr>
          <a:xfrm>
            <a:off x="756791" y="4538030"/>
            <a:ext cx="7775610" cy="707886"/>
          </a:xfrm>
          <a:prstGeom prst="rect">
            <a:avLst/>
          </a:prstGeom>
        </p:spPr>
        <p:txBody>
          <a:bodyPr wrap="square">
            <a:spAutoFit/>
          </a:bodyPr>
          <a:lstStyle/>
          <a:p>
            <a:r>
              <a:rPr lang="en-US" altLang="zh-CN" sz="2000" dirty="0">
                <a:latin typeface="+mn-ea"/>
                <a:ea typeface="+mn-ea"/>
              </a:rPr>
              <a:t>4. </a:t>
            </a:r>
            <a:r>
              <a:rPr lang="zh-CN" altLang="en-US" sz="2000" dirty="0">
                <a:latin typeface="+mn-ea"/>
                <a:ea typeface="+mn-ea"/>
              </a:rPr>
              <a:t>已知</a:t>
            </a:r>
            <a:r>
              <a:rPr lang="en-US" altLang="zh-CN" sz="2000" dirty="0">
                <a:latin typeface="+mn-ea"/>
                <a:ea typeface="+mn-ea"/>
              </a:rPr>
              <a:t>IP</a:t>
            </a:r>
            <a:r>
              <a:rPr lang="zh-CN" altLang="en-US" sz="2000" dirty="0">
                <a:latin typeface="+mn-ea"/>
                <a:ea typeface="+mn-ea"/>
              </a:rPr>
              <a:t>地址：</a:t>
            </a:r>
            <a:r>
              <a:rPr lang="en-US" altLang="zh-CN" sz="2000" dirty="0">
                <a:latin typeface="+mn-ea"/>
                <a:ea typeface="+mn-ea"/>
              </a:rPr>
              <a:t>192.168.23.35/21</a:t>
            </a:r>
            <a:r>
              <a:rPr lang="zh-CN" altLang="en-US" sz="2000" dirty="0">
                <a:latin typeface="+mn-ea"/>
                <a:ea typeface="+mn-ea"/>
              </a:rPr>
              <a:t>，请说明其所属网络前缀，并给出该网络前缀所在</a:t>
            </a:r>
            <a:r>
              <a:rPr lang="en-US" altLang="zh-CN" sz="2000" dirty="0">
                <a:latin typeface="+mn-ea"/>
                <a:ea typeface="+mn-ea"/>
              </a:rPr>
              <a:t>CIDR</a:t>
            </a:r>
            <a:r>
              <a:rPr lang="zh-CN" altLang="en-US" sz="2000" dirty="0">
                <a:latin typeface="+mn-ea"/>
                <a:ea typeface="+mn-ea"/>
              </a:rPr>
              <a:t>地址块的范围</a:t>
            </a:r>
          </a:p>
        </p:txBody>
      </p:sp>
    </p:spTree>
    <p:extLst>
      <p:ext uri="{BB962C8B-B14F-4D97-AF65-F5344CB8AC3E}">
        <p14:creationId xmlns:p14="http://schemas.microsoft.com/office/powerpoint/2010/main" val="6373109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25FA69E-F282-4692-A933-9C0CE0DB20E7}"/>
              </a:ext>
            </a:extLst>
          </p:cNvPr>
          <p:cNvSpPr txBox="1"/>
          <p:nvPr/>
        </p:nvSpPr>
        <p:spPr>
          <a:xfrm>
            <a:off x="720792" y="1268760"/>
            <a:ext cx="7920880" cy="1015663"/>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6. </a:t>
            </a:r>
            <a:r>
              <a:rPr kumimoji="0" lang="zh-CN" altLang="en-US" sz="2000" b="0" dirty="0">
                <a:solidFill>
                  <a:prstClr val="black"/>
                </a:solidFill>
                <a:latin typeface="宋体" panose="02010600030101010101" pitchFamily="2" charset="-122"/>
              </a:rPr>
              <a:t>在</a:t>
            </a:r>
            <a:r>
              <a:rPr kumimoji="0" lang="en-US" altLang="zh-CN" sz="2000" b="0" dirty="0">
                <a:solidFill>
                  <a:prstClr val="black"/>
                </a:solidFill>
                <a:latin typeface="宋体" panose="02010600030101010101" pitchFamily="2" charset="-122"/>
              </a:rPr>
              <a:t>Windows</a:t>
            </a:r>
            <a:r>
              <a:rPr kumimoji="0" lang="zh-CN" altLang="en-US" sz="2000" b="0" dirty="0">
                <a:solidFill>
                  <a:prstClr val="black"/>
                </a:solidFill>
                <a:latin typeface="宋体" panose="02010600030101010101" pitchFamily="2" charset="-122"/>
              </a:rPr>
              <a:t>中，实用</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可以实现路由追踪目的。请说明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程序是获得路由的原理，以及说明</a:t>
            </a:r>
            <a:r>
              <a:rPr kumimoji="0" lang="en-US" altLang="zh-CN" sz="2000" b="0" dirty="0">
                <a:solidFill>
                  <a:prstClr val="black"/>
                </a:solidFill>
                <a:latin typeface="宋体" panose="02010600030101010101" pitchFamily="2" charset="-122"/>
              </a:rPr>
              <a:t>tracert</a:t>
            </a:r>
            <a:r>
              <a:rPr kumimoji="0" lang="zh-CN" altLang="en-US" sz="2000" b="0" dirty="0">
                <a:solidFill>
                  <a:prstClr val="black"/>
                </a:solidFill>
                <a:latin typeface="宋体" panose="02010600030101010101" pitchFamily="2" charset="-122"/>
              </a:rPr>
              <a:t>是如何知道发出的探测报文到达目的主机的。</a:t>
            </a:r>
          </a:p>
        </p:txBody>
      </p:sp>
      <p:sp>
        <p:nvSpPr>
          <p:cNvPr id="5" name="文本框 4">
            <a:extLst>
              <a:ext uri="{FF2B5EF4-FFF2-40B4-BE49-F238E27FC236}">
                <a16:creationId xmlns:a16="http://schemas.microsoft.com/office/drawing/2014/main" id="{DA2861B9-FD61-4C35-8F2B-86481C4F2747}"/>
              </a:ext>
            </a:extLst>
          </p:cNvPr>
          <p:cNvSpPr txBox="1"/>
          <p:nvPr/>
        </p:nvSpPr>
        <p:spPr>
          <a:xfrm>
            <a:off x="720792" y="2505271"/>
            <a:ext cx="4383744"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7. IP</a:t>
            </a:r>
            <a:r>
              <a:rPr kumimoji="0" lang="zh-CN" altLang="en-US" sz="2000" b="0" dirty="0">
                <a:solidFill>
                  <a:prstClr val="black"/>
                </a:solidFill>
                <a:latin typeface="宋体" panose="02010600030101010101" pitchFamily="2" charset="-122"/>
              </a:rPr>
              <a:t>地址与</a:t>
            </a:r>
            <a:r>
              <a:rPr kumimoji="0" lang="en-US" altLang="zh-CN" sz="2000" b="0" dirty="0">
                <a:solidFill>
                  <a:prstClr val="black"/>
                </a:solidFill>
                <a:latin typeface="宋体" panose="02010600030101010101" pitchFamily="2" charset="-122"/>
              </a:rPr>
              <a:t>MAC</a:t>
            </a:r>
            <a:r>
              <a:rPr kumimoji="0" lang="zh-CN" altLang="en-US" sz="2000" b="0" dirty="0">
                <a:solidFill>
                  <a:prstClr val="black"/>
                </a:solidFill>
                <a:latin typeface="宋体" panose="02010600030101010101" pitchFamily="2" charset="-122"/>
              </a:rPr>
              <a:t>地址有什么区别？</a:t>
            </a:r>
          </a:p>
        </p:txBody>
      </p:sp>
      <p:sp>
        <p:nvSpPr>
          <p:cNvPr id="6" name="文本框 5">
            <a:extLst>
              <a:ext uri="{FF2B5EF4-FFF2-40B4-BE49-F238E27FC236}">
                <a16:creationId xmlns:a16="http://schemas.microsoft.com/office/drawing/2014/main" id="{035AD2E2-1CBF-4833-B26E-A9D1A51023B5}"/>
              </a:ext>
            </a:extLst>
          </p:cNvPr>
          <p:cNvSpPr txBox="1"/>
          <p:nvPr/>
        </p:nvSpPr>
        <p:spPr>
          <a:xfrm>
            <a:off x="709189" y="4321260"/>
            <a:ext cx="655398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9. </a:t>
            </a:r>
            <a:r>
              <a:rPr kumimoji="0" lang="zh-CN" altLang="en-US" sz="2000" b="0" dirty="0">
                <a:solidFill>
                  <a:prstClr val="black"/>
                </a:solidFill>
                <a:latin typeface="宋体" panose="02010600030101010101" pitchFamily="2" charset="-122"/>
              </a:rPr>
              <a:t>禁用主机的</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协议后，最直观的现象是什么？为什么？</a:t>
            </a:r>
          </a:p>
        </p:txBody>
      </p:sp>
      <p:sp>
        <p:nvSpPr>
          <p:cNvPr id="7" name="文本框 6">
            <a:extLst>
              <a:ext uri="{FF2B5EF4-FFF2-40B4-BE49-F238E27FC236}">
                <a16:creationId xmlns:a16="http://schemas.microsoft.com/office/drawing/2014/main" id="{DDEF76AA-ABFD-4E9E-B409-5512B10A35CB}"/>
              </a:ext>
            </a:extLst>
          </p:cNvPr>
          <p:cNvSpPr txBox="1"/>
          <p:nvPr/>
        </p:nvSpPr>
        <p:spPr>
          <a:xfrm>
            <a:off x="709189" y="3341726"/>
            <a:ext cx="5113822"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8. </a:t>
            </a:r>
            <a:r>
              <a:rPr kumimoji="0" lang="zh-CN" altLang="en-US" sz="2000" b="0" dirty="0">
                <a:solidFill>
                  <a:prstClr val="black"/>
                </a:solidFill>
                <a:latin typeface="宋体" panose="02010600030101010101" pitchFamily="2" charset="-122"/>
              </a:rPr>
              <a:t>阐述</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协议的作用及其报文结构</a:t>
            </a:r>
          </a:p>
        </p:txBody>
      </p:sp>
      <p:sp>
        <p:nvSpPr>
          <p:cNvPr id="8" name="文本框 7">
            <a:extLst>
              <a:ext uri="{FF2B5EF4-FFF2-40B4-BE49-F238E27FC236}">
                <a16:creationId xmlns:a16="http://schemas.microsoft.com/office/drawing/2014/main" id="{BD93ECDD-62F8-451A-BC91-5B58DD75FF1B}"/>
              </a:ext>
            </a:extLst>
          </p:cNvPr>
          <p:cNvSpPr txBox="1"/>
          <p:nvPr/>
        </p:nvSpPr>
        <p:spPr>
          <a:xfrm>
            <a:off x="720792" y="5189130"/>
            <a:ext cx="3402769" cy="400110"/>
          </a:xfrm>
          <a:prstGeom prst="rect">
            <a:avLst/>
          </a:prstGeom>
          <a:noFill/>
        </p:spPr>
        <p:txBody>
          <a:bodyPr wrap="square" rtlCol="0">
            <a:spAutoFit/>
          </a:bodyPr>
          <a:lstStyle/>
          <a:p>
            <a:pPr eaLnBrk="1" fontAlgn="auto" hangingPunct="1">
              <a:spcBef>
                <a:spcPts val="0"/>
              </a:spcBef>
              <a:spcAft>
                <a:spcPts val="0"/>
              </a:spcAft>
            </a:pPr>
            <a:r>
              <a:rPr kumimoji="0" lang="en-US" altLang="zh-CN" sz="2000" b="0" dirty="0">
                <a:solidFill>
                  <a:prstClr val="black"/>
                </a:solidFill>
                <a:latin typeface="宋体" panose="02010600030101010101" pitchFamily="2" charset="-122"/>
              </a:rPr>
              <a:t>10. </a:t>
            </a:r>
            <a:r>
              <a:rPr kumimoji="0" lang="zh-CN" altLang="en-US" sz="2000" b="0" dirty="0">
                <a:solidFill>
                  <a:prstClr val="black"/>
                </a:solidFill>
                <a:latin typeface="宋体" panose="02010600030101010101" pitchFamily="2" charset="-122"/>
              </a:rPr>
              <a:t>免费</a:t>
            </a:r>
            <a:r>
              <a:rPr kumimoji="0" lang="en-US" altLang="zh-CN" sz="2000" b="0" dirty="0">
                <a:solidFill>
                  <a:prstClr val="black"/>
                </a:solidFill>
                <a:latin typeface="宋体" panose="02010600030101010101" pitchFamily="2" charset="-122"/>
              </a:rPr>
              <a:t>ARP</a:t>
            </a:r>
            <a:r>
              <a:rPr kumimoji="0" lang="zh-CN" altLang="en-US" sz="2000" b="0" dirty="0">
                <a:solidFill>
                  <a:prstClr val="black"/>
                </a:solidFill>
                <a:latin typeface="宋体" panose="02010600030101010101" pitchFamily="2" charset="-122"/>
              </a:rPr>
              <a:t>有什么作用？</a:t>
            </a:r>
          </a:p>
        </p:txBody>
      </p:sp>
    </p:spTree>
    <p:extLst>
      <p:ext uri="{BB962C8B-B14F-4D97-AF65-F5344CB8AC3E}">
        <p14:creationId xmlns:p14="http://schemas.microsoft.com/office/powerpoint/2010/main" val="267193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3">
            <a:extLst>
              <a:ext uri="{FF2B5EF4-FFF2-40B4-BE49-F238E27FC236}">
                <a16:creationId xmlns:a16="http://schemas.microsoft.com/office/drawing/2014/main" id="{A780BFBC-3427-40FB-9E7E-D0866DD546AE}"/>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699" name="Rectangle 77">
            <a:extLst>
              <a:ext uri="{FF2B5EF4-FFF2-40B4-BE49-F238E27FC236}">
                <a16:creationId xmlns:a16="http://schemas.microsoft.com/office/drawing/2014/main" id="{126B11D0-FA39-4DFF-89B3-F6439D47EFD7}"/>
              </a:ext>
            </a:extLst>
          </p:cNvPr>
          <p:cNvSpPr>
            <a:spLocks noChangeArrowheads="1"/>
          </p:cNvSpPr>
          <p:nvPr/>
        </p:nvSpPr>
        <p:spPr bwMode="auto">
          <a:xfrm>
            <a:off x="0" y="0"/>
            <a:ext cx="7848600" cy="5732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00" name="Rectangle 108">
            <a:extLst>
              <a:ext uri="{FF2B5EF4-FFF2-40B4-BE49-F238E27FC236}">
                <a16:creationId xmlns:a16="http://schemas.microsoft.com/office/drawing/2014/main" id="{E9CC7FB7-BDC5-43AC-8475-D3DE72A0F4DA}"/>
              </a:ext>
            </a:extLst>
          </p:cNvPr>
          <p:cNvSpPr>
            <a:spLocks noChangeArrowheads="1"/>
          </p:cNvSpPr>
          <p:nvPr/>
        </p:nvSpPr>
        <p:spPr bwMode="auto">
          <a:xfrm>
            <a:off x="0" y="811213"/>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381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4381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381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381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381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381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2400" b="0">
              <a:latin typeface="Times New Roman" panose="02020603050405020304" pitchFamily="18" charset="0"/>
            </a:endParaRPr>
          </a:p>
        </p:txBody>
      </p:sp>
      <p:sp>
        <p:nvSpPr>
          <p:cNvPr id="29701" name="Rectangle 116">
            <a:extLst>
              <a:ext uri="{FF2B5EF4-FFF2-40B4-BE49-F238E27FC236}">
                <a16:creationId xmlns:a16="http://schemas.microsoft.com/office/drawing/2014/main" id="{2D4E8292-0FE6-493D-85C8-C893A56C5B1D}"/>
              </a:ext>
            </a:extLst>
          </p:cNvPr>
          <p:cNvSpPr>
            <a:spLocks noGrp="1" noChangeArrowheads="1"/>
          </p:cNvSpPr>
          <p:nvPr>
            <p:ph type="title"/>
          </p:nvPr>
        </p:nvSpPr>
        <p:spPr/>
        <p:txBody>
          <a:bodyPr/>
          <a:lstStyle/>
          <a:p>
            <a:pPr marL="609600" indent="-609600" eaLnBrk="1" hangingPunct="1"/>
            <a:r>
              <a:rPr lang="en-US" altLang="zh-CN"/>
              <a:t>5.2.1 </a:t>
            </a:r>
            <a:r>
              <a:rPr lang="zh-CN" altLang="en-US"/>
              <a:t>虚电路</a:t>
            </a:r>
          </a:p>
        </p:txBody>
      </p:sp>
      <p:sp>
        <p:nvSpPr>
          <p:cNvPr id="614519" name="Rectangle 119">
            <a:extLst>
              <a:ext uri="{FF2B5EF4-FFF2-40B4-BE49-F238E27FC236}">
                <a16:creationId xmlns:a16="http://schemas.microsoft.com/office/drawing/2014/main" id="{990A540D-393A-43AD-BBD2-5D5A4A3475CB}"/>
              </a:ext>
            </a:extLst>
          </p:cNvPr>
          <p:cNvSpPr>
            <a:spLocks noChangeArrowheads="1"/>
          </p:cNvSpPr>
          <p:nvPr/>
        </p:nvSpPr>
        <p:spPr bwMode="auto">
          <a:xfrm>
            <a:off x="395288" y="3228975"/>
            <a:ext cx="8064500" cy="319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20000"/>
              </a:lnSpc>
              <a:defRPr/>
            </a:pPr>
            <a:r>
              <a:rPr lang="zh-CN" altLang="en-US" dirty="0">
                <a:latin typeface="宋体" pitchFamily="2" charset="-122"/>
              </a:rPr>
              <a:t>主机</a:t>
            </a:r>
            <a:r>
              <a:rPr lang="en-US" altLang="zh-CN" dirty="0">
                <a:latin typeface="宋体" pitchFamily="2" charset="-122"/>
              </a:rPr>
              <a:t>H</a:t>
            </a:r>
            <a:r>
              <a:rPr lang="en-US" altLang="zh-CN" baseline="-25000" dirty="0">
                <a:latin typeface="宋体" pitchFamily="2" charset="-122"/>
              </a:rPr>
              <a:t>A</a:t>
            </a:r>
            <a:r>
              <a:rPr lang="zh-CN" altLang="en-US" dirty="0">
                <a:latin typeface="宋体" pitchFamily="2" charset="-122"/>
              </a:rPr>
              <a:t>要和</a:t>
            </a:r>
            <a:r>
              <a:rPr lang="en-US" altLang="zh-CN" dirty="0">
                <a:latin typeface="宋体" pitchFamily="2" charset="-122"/>
              </a:rPr>
              <a:t>H</a:t>
            </a:r>
            <a:r>
              <a:rPr lang="en-US" altLang="zh-CN" baseline="-25000" dirty="0">
                <a:latin typeface="宋体" pitchFamily="2" charset="-122"/>
              </a:rPr>
              <a:t>C</a:t>
            </a:r>
            <a:r>
              <a:rPr lang="zh-CN" altLang="en-US" dirty="0">
                <a:latin typeface="宋体" pitchFamily="2" charset="-122"/>
              </a:rPr>
              <a:t>进行数据交换</a:t>
            </a:r>
            <a:endParaRPr lang="zh-CN" altLang="en-US" sz="2000" b="0" dirty="0">
              <a:latin typeface="宋体" pitchFamily="2" charset="-122"/>
            </a:endParaRPr>
          </a:p>
          <a:p>
            <a:pPr marL="342900" indent="-342900" eaLnBrk="1" hangingPunct="1">
              <a:lnSpc>
                <a:spcPct val="120000"/>
              </a:lnSpc>
              <a:buClr>
                <a:schemeClr val="accent2"/>
              </a:buClr>
              <a:buFont typeface="Wingdings" panose="05000000000000000000" pitchFamily="2" charset="2"/>
              <a:buChar char="l"/>
              <a:defRPr/>
            </a:pPr>
            <a:r>
              <a:rPr lang="zh-CN" altLang="en-US" sz="2000" dirty="0"/>
              <a:t>首先主机</a:t>
            </a:r>
            <a:r>
              <a:rPr lang="en-US" altLang="zh-CN" sz="2000" dirty="0"/>
              <a:t>H</a:t>
            </a:r>
            <a:r>
              <a:rPr lang="en-US" altLang="zh-CN" sz="2000" baseline="-25000" dirty="0"/>
              <a:t>A</a:t>
            </a:r>
            <a:r>
              <a:rPr lang="zh-CN" altLang="en-US" sz="2000" dirty="0"/>
              <a:t>向</a:t>
            </a:r>
            <a:r>
              <a:rPr lang="en-US" altLang="zh-CN" sz="2000" dirty="0"/>
              <a:t>H</a:t>
            </a:r>
            <a:r>
              <a:rPr lang="en-US" altLang="zh-CN" sz="2000" baseline="-25000" dirty="0"/>
              <a:t>C</a:t>
            </a:r>
            <a:r>
              <a:rPr lang="zh-CN" altLang="en-US" sz="2000" dirty="0"/>
              <a:t>发一虚呼叫（虚电路连接请求），该虚呼叫选择一条适当的路径传送到</a:t>
            </a:r>
            <a:r>
              <a:rPr lang="en-US" altLang="zh-CN" sz="2000" dirty="0" err="1"/>
              <a:t>Hc</a:t>
            </a:r>
            <a:r>
              <a:rPr lang="en-US" altLang="zh-CN" sz="2000" dirty="0"/>
              <a:t>,</a:t>
            </a:r>
            <a:r>
              <a:rPr lang="zh-CN" altLang="en-US" sz="2000" dirty="0"/>
              <a:t>记下沿途所经过的路程作为虚电路，如</a:t>
            </a:r>
            <a:r>
              <a:rPr lang="en-US" altLang="zh-CN" sz="2000" dirty="0"/>
              <a:t>H</a:t>
            </a:r>
            <a:r>
              <a:rPr lang="en-US" altLang="zh-CN" sz="2000" baseline="-25000" dirty="0"/>
              <a:t>A</a:t>
            </a:r>
            <a:r>
              <a:rPr lang="en-US" altLang="zh-CN" sz="2000" dirty="0"/>
              <a:t>-A-E-B-C-</a:t>
            </a:r>
            <a:r>
              <a:rPr lang="en-US" altLang="zh-CN" sz="2000" dirty="0" err="1"/>
              <a:t>Hc</a:t>
            </a:r>
            <a:r>
              <a:rPr lang="zh-CN" altLang="en-US" sz="2000" dirty="0"/>
              <a:t>，并给其赋一个虚电路号</a:t>
            </a:r>
            <a:r>
              <a:rPr lang="en-US" altLang="zh-CN" sz="2000" dirty="0"/>
              <a:t>VC1</a:t>
            </a:r>
            <a:r>
              <a:rPr lang="zh-CN" altLang="en-US" sz="2000" dirty="0"/>
              <a:t>。</a:t>
            </a:r>
          </a:p>
          <a:p>
            <a:pPr marL="342900" indent="-342900" eaLnBrk="1" hangingPunct="1">
              <a:lnSpc>
                <a:spcPct val="120000"/>
              </a:lnSpc>
              <a:buClr>
                <a:schemeClr val="accent2"/>
              </a:buClr>
              <a:buFont typeface="Wingdings" panose="05000000000000000000" pitchFamily="2" charset="2"/>
              <a:buChar char="l"/>
              <a:defRPr/>
            </a:pPr>
            <a:r>
              <a:rPr lang="zh-CN" altLang="en-US" sz="2000" dirty="0"/>
              <a:t>如果</a:t>
            </a:r>
            <a:r>
              <a:rPr lang="en-US" altLang="zh-CN" sz="2000" dirty="0" err="1"/>
              <a:t>Hc</a:t>
            </a:r>
            <a:r>
              <a:rPr lang="zh-CN" altLang="en-US" sz="2000" dirty="0"/>
              <a:t>准备就绪，则发一响应给</a:t>
            </a:r>
            <a:r>
              <a:rPr lang="en-US" altLang="zh-CN" sz="2000" dirty="0"/>
              <a:t>H</a:t>
            </a:r>
            <a:r>
              <a:rPr lang="en-US" altLang="zh-CN" sz="2000" baseline="-25000" dirty="0"/>
              <a:t>A</a:t>
            </a:r>
            <a:r>
              <a:rPr lang="zh-CN" altLang="en-US" sz="2000" dirty="0"/>
              <a:t>，</a:t>
            </a:r>
            <a:r>
              <a:rPr lang="en-US" altLang="zh-CN" sz="2000" dirty="0"/>
              <a:t>H</a:t>
            </a:r>
            <a:r>
              <a:rPr lang="en-US" altLang="zh-CN" sz="2000" baseline="-25000" dirty="0"/>
              <a:t>A</a:t>
            </a:r>
            <a:r>
              <a:rPr lang="zh-CN" altLang="en-US" sz="2000" dirty="0"/>
              <a:t>收到该响应，则虚电路</a:t>
            </a:r>
            <a:r>
              <a:rPr lang="en-US" altLang="zh-CN" sz="2000" dirty="0"/>
              <a:t>VC1</a:t>
            </a:r>
            <a:r>
              <a:rPr lang="zh-CN" altLang="en-US" sz="2000" dirty="0"/>
              <a:t>已建立完毕。</a:t>
            </a:r>
          </a:p>
          <a:p>
            <a:pPr marL="342900" indent="-342900" eaLnBrk="1" hangingPunct="1">
              <a:lnSpc>
                <a:spcPct val="120000"/>
              </a:lnSpc>
              <a:buClr>
                <a:schemeClr val="accent2"/>
              </a:buClr>
              <a:buFont typeface="Wingdings" panose="05000000000000000000" pitchFamily="2" charset="2"/>
              <a:buChar char="l"/>
              <a:defRPr/>
            </a:pPr>
            <a:r>
              <a:rPr lang="en-US" altLang="zh-CN" sz="2000" dirty="0"/>
              <a:t>H</a:t>
            </a:r>
            <a:r>
              <a:rPr lang="en-US" altLang="zh-CN" sz="2000" baseline="-25000" dirty="0"/>
              <a:t>A</a:t>
            </a:r>
            <a:r>
              <a:rPr lang="zh-CN" altLang="en-US" sz="2000" dirty="0"/>
              <a:t>和</a:t>
            </a:r>
            <a:r>
              <a:rPr lang="en-US" altLang="zh-CN" sz="2000" dirty="0"/>
              <a:t>H</a:t>
            </a:r>
            <a:r>
              <a:rPr lang="en-US" altLang="zh-CN" sz="2000" baseline="-25000" dirty="0"/>
              <a:t>C</a:t>
            </a:r>
            <a:r>
              <a:rPr lang="zh-CN" altLang="en-US" sz="2000" dirty="0"/>
              <a:t>的数据交换必须通过该虚电路进行。</a:t>
            </a:r>
          </a:p>
          <a:p>
            <a:pPr marL="342900" indent="-342900" eaLnBrk="1" hangingPunct="1">
              <a:lnSpc>
                <a:spcPct val="120000"/>
              </a:lnSpc>
              <a:buClr>
                <a:schemeClr val="accent2"/>
              </a:buClr>
              <a:buFont typeface="Wingdings" panose="05000000000000000000" pitchFamily="2" charset="2"/>
              <a:buChar char="l"/>
              <a:defRPr/>
            </a:pPr>
            <a:r>
              <a:rPr lang="zh-CN" altLang="en-US" sz="2000" dirty="0"/>
              <a:t>数据交换完毕，则释放虚电路</a:t>
            </a:r>
            <a:r>
              <a:rPr lang="zh-CN" altLang="en-US" b="0" dirty="0"/>
              <a:t>。</a:t>
            </a:r>
            <a:r>
              <a:rPr lang="zh-CN" altLang="en-US" dirty="0"/>
              <a:t> </a:t>
            </a:r>
          </a:p>
        </p:txBody>
      </p:sp>
      <p:sp>
        <p:nvSpPr>
          <p:cNvPr id="29703" name="Rectangle 162">
            <a:extLst>
              <a:ext uri="{FF2B5EF4-FFF2-40B4-BE49-F238E27FC236}">
                <a16:creationId xmlns:a16="http://schemas.microsoft.com/office/drawing/2014/main" id="{03B50FE7-75B9-4329-9E86-69FFEF44FFAB}"/>
              </a:ext>
            </a:extLst>
          </p:cNvPr>
          <p:cNvSpPr>
            <a:spLocks noChangeArrowheads="1"/>
          </p:cNvSpPr>
          <p:nvPr/>
        </p:nvSpPr>
        <p:spPr bwMode="auto">
          <a:xfrm>
            <a:off x="2411413" y="1844675"/>
            <a:ext cx="48895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29704" name="Rectangle 163">
            <a:extLst>
              <a:ext uri="{FF2B5EF4-FFF2-40B4-BE49-F238E27FC236}">
                <a16:creationId xmlns:a16="http://schemas.microsoft.com/office/drawing/2014/main" id="{72F689A9-299A-4CFE-B14E-FAB4B476FD2B}"/>
              </a:ext>
            </a:extLst>
          </p:cNvPr>
          <p:cNvSpPr>
            <a:spLocks noChangeArrowheads="1"/>
          </p:cNvSpPr>
          <p:nvPr/>
        </p:nvSpPr>
        <p:spPr bwMode="auto">
          <a:xfrm>
            <a:off x="3419475" y="908050"/>
            <a:ext cx="573088"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29705" name="Rectangle 164">
            <a:extLst>
              <a:ext uri="{FF2B5EF4-FFF2-40B4-BE49-F238E27FC236}">
                <a16:creationId xmlns:a16="http://schemas.microsoft.com/office/drawing/2014/main" id="{7C8D0FDD-3A3F-4A48-859F-58DEF0024F04}"/>
              </a:ext>
            </a:extLst>
          </p:cNvPr>
          <p:cNvSpPr>
            <a:spLocks noChangeArrowheads="1"/>
          </p:cNvSpPr>
          <p:nvPr/>
        </p:nvSpPr>
        <p:spPr bwMode="auto">
          <a:xfrm>
            <a:off x="5795963" y="981075"/>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29706" name="Rectangle 165">
            <a:extLst>
              <a:ext uri="{FF2B5EF4-FFF2-40B4-BE49-F238E27FC236}">
                <a16:creationId xmlns:a16="http://schemas.microsoft.com/office/drawing/2014/main" id="{47DD606E-9DF7-4B5C-9F22-EDC9C2087836}"/>
              </a:ext>
            </a:extLst>
          </p:cNvPr>
          <p:cNvSpPr>
            <a:spLocks noChangeArrowheads="1"/>
          </p:cNvSpPr>
          <p:nvPr/>
        </p:nvSpPr>
        <p:spPr bwMode="auto">
          <a:xfrm>
            <a:off x="5867400" y="2924175"/>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29707" name="Rectangle 166">
            <a:extLst>
              <a:ext uri="{FF2B5EF4-FFF2-40B4-BE49-F238E27FC236}">
                <a16:creationId xmlns:a16="http://schemas.microsoft.com/office/drawing/2014/main" id="{D399D558-C25A-4319-A52C-BA547ED9859F}"/>
              </a:ext>
            </a:extLst>
          </p:cNvPr>
          <p:cNvSpPr>
            <a:spLocks noChangeArrowheads="1"/>
          </p:cNvSpPr>
          <p:nvPr/>
        </p:nvSpPr>
        <p:spPr bwMode="auto">
          <a:xfrm>
            <a:off x="3708400" y="2924175"/>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29708" name="Line 124">
            <a:extLst>
              <a:ext uri="{FF2B5EF4-FFF2-40B4-BE49-F238E27FC236}">
                <a16:creationId xmlns:a16="http://schemas.microsoft.com/office/drawing/2014/main" id="{F184017F-7B8F-4EF6-BD44-5545F5170767}"/>
              </a:ext>
            </a:extLst>
          </p:cNvPr>
          <p:cNvSpPr>
            <a:spLocks noChangeShapeType="1"/>
          </p:cNvSpPr>
          <p:nvPr/>
        </p:nvSpPr>
        <p:spPr bwMode="auto">
          <a:xfrm rot="261425">
            <a:off x="2808288" y="2419350"/>
            <a:ext cx="1079500" cy="4079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126">
            <a:extLst>
              <a:ext uri="{FF2B5EF4-FFF2-40B4-BE49-F238E27FC236}">
                <a16:creationId xmlns:a16="http://schemas.microsoft.com/office/drawing/2014/main" id="{2DB6CC9B-FE70-49FF-BC2B-DE926E5DFFAC}"/>
              </a:ext>
            </a:extLst>
          </p:cNvPr>
          <p:cNvSpPr>
            <a:spLocks noChangeArrowheads="1"/>
          </p:cNvSpPr>
          <p:nvPr/>
        </p:nvSpPr>
        <p:spPr bwMode="auto">
          <a:xfrm>
            <a:off x="1187450" y="21478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29710" name="Line 127">
            <a:extLst>
              <a:ext uri="{FF2B5EF4-FFF2-40B4-BE49-F238E27FC236}">
                <a16:creationId xmlns:a16="http://schemas.microsoft.com/office/drawing/2014/main" id="{3E5F592D-94B0-43CE-AA84-1FD894C54EA6}"/>
              </a:ext>
            </a:extLst>
          </p:cNvPr>
          <p:cNvSpPr>
            <a:spLocks noChangeShapeType="1"/>
          </p:cNvSpPr>
          <p:nvPr/>
        </p:nvSpPr>
        <p:spPr bwMode="auto">
          <a:xfrm>
            <a:off x="1908175" y="2349500"/>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28">
            <a:extLst>
              <a:ext uri="{FF2B5EF4-FFF2-40B4-BE49-F238E27FC236}">
                <a16:creationId xmlns:a16="http://schemas.microsoft.com/office/drawing/2014/main" id="{5408929F-646A-480F-9782-89BF33D816D8}"/>
              </a:ext>
            </a:extLst>
          </p:cNvPr>
          <p:cNvSpPr>
            <a:spLocks noChangeShapeType="1"/>
          </p:cNvSpPr>
          <p:nvPr/>
        </p:nvSpPr>
        <p:spPr bwMode="auto">
          <a:xfrm flipV="1">
            <a:off x="2808288" y="1466850"/>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129">
            <a:extLst>
              <a:ext uri="{FF2B5EF4-FFF2-40B4-BE49-F238E27FC236}">
                <a16:creationId xmlns:a16="http://schemas.microsoft.com/office/drawing/2014/main" id="{206A8CF7-7347-4FDC-BD32-9D625475926B}"/>
              </a:ext>
            </a:extLst>
          </p:cNvPr>
          <p:cNvSpPr>
            <a:spLocks noChangeShapeType="1"/>
          </p:cNvSpPr>
          <p:nvPr/>
        </p:nvSpPr>
        <p:spPr bwMode="auto">
          <a:xfrm>
            <a:off x="3887788" y="1466850"/>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Oval 130">
            <a:extLst>
              <a:ext uri="{FF2B5EF4-FFF2-40B4-BE49-F238E27FC236}">
                <a16:creationId xmlns:a16="http://schemas.microsoft.com/office/drawing/2014/main" id="{955C6B90-0EFB-4D17-9F52-BFF071E675CD}"/>
              </a:ext>
            </a:extLst>
          </p:cNvPr>
          <p:cNvSpPr>
            <a:spLocks noChangeArrowheads="1"/>
          </p:cNvSpPr>
          <p:nvPr/>
        </p:nvSpPr>
        <p:spPr bwMode="auto">
          <a:xfrm>
            <a:off x="3887788"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4" name="Line 131">
            <a:extLst>
              <a:ext uri="{FF2B5EF4-FFF2-40B4-BE49-F238E27FC236}">
                <a16:creationId xmlns:a16="http://schemas.microsoft.com/office/drawing/2014/main" id="{DA289087-F111-4214-BB43-2FB0C7EF3759}"/>
              </a:ext>
            </a:extLst>
          </p:cNvPr>
          <p:cNvSpPr>
            <a:spLocks noChangeShapeType="1"/>
          </p:cNvSpPr>
          <p:nvPr/>
        </p:nvSpPr>
        <p:spPr bwMode="auto">
          <a:xfrm rot="362292">
            <a:off x="3708400" y="1466850"/>
            <a:ext cx="3603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Line 132">
            <a:extLst>
              <a:ext uri="{FF2B5EF4-FFF2-40B4-BE49-F238E27FC236}">
                <a16:creationId xmlns:a16="http://schemas.microsoft.com/office/drawing/2014/main" id="{E9ABEE40-588B-4B9B-AD72-098653DFDB46}"/>
              </a:ext>
            </a:extLst>
          </p:cNvPr>
          <p:cNvSpPr>
            <a:spLocks noChangeShapeType="1"/>
          </p:cNvSpPr>
          <p:nvPr/>
        </p:nvSpPr>
        <p:spPr bwMode="auto">
          <a:xfrm flipV="1">
            <a:off x="4068763" y="1466850"/>
            <a:ext cx="1800225"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33">
            <a:extLst>
              <a:ext uri="{FF2B5EF4-FFF2-40B4-BE49-F238E27FC236}">
                <a16:creationId xmlns:a16="http://schemas.microsoft.com/office/drawing/2014/main" id="{515447B1-6732-4B3E-A652-7DC9C33B0E6B}"/>
              </a:ext>
            </a:extLst>
          </p:cNvPr>
          <p:cNvSpPr>
            <a:spLocks noChangeShapeType="1"/>
          </p:cNvSpPr>
          <p:nvPr/>
        </p:nvSpPr>
        <p:spPr bwMode="auto">
          <a:xfrm>
            <a:off x="4068763" y="2963863"/>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Oval 134">
            <a:extLst>
              <a:ext uri="{FF2B5EF4-FFF2-40B4-BE49-F238E27FC236}">
                <a16:creationId xmlns:a16="http://schemas.microsoft.com/office/drawing/2014/main" id="{18F78D7A-8975-4B7F-A44E-5979C10D6603}"/>
              </a:ext>
            </a:extLst>
          </p:cNvPr>
          <p:cNvSpPr>
            <a:spLocks noChangeArrowheads="1"/>
          </p:cNvSpPr>
          <p:nvPr/>
        </p:nvSpPr>
        <p:spPr bwMode="auto">
          <a:xfrm>
            <a:off x="6048375" y="2827338"/>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18" name="Line 135">
            <a:extLst>
              <a:ext uri="{FF2B5EF4-FFF2-40B4-BE49-F238E27FC236}">
                <a16:creationId xmlns:a16="http://schemas.microsoft.com/office/drawing/2014/main" id="{19CD4B1C-2DD4-411A-BD59-AA2B6D2E17D1}"/>
              </a:ext>
            </a:extLst>
          </p:cNvPr>
          <p:cNvSpPr>
            <a:spLocks noChangeShapeType="1"/>
          </p:cNvSpPr>
          <p:nvPr/>
        </p:nvSpPr>
        <p:spPr bwMode="auto">
          <a:xfrm rot="-352971">
            <a:off x="6038850" y="1465263"/>
            <a:ext cx="174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9" name="Rectangle 136">
            <a:extLst>
              <a:ext uri="{FF2B5EF4-FFF2-40B4-BE49-F238E27FC236}">
                <a16:creationId xmlns:a16="http://schemas.microsoft.com/office/drawing/2014/main" id="{B321C160-40E9-4F33-A4AA-88CF14BEF5D3}"/>
              </a:ext>
            </a:extLst>
          </p:cNvPr>
          <p:cNvSpPr>
            <a:spLocks noChangeArrowheads="1"/>
          </p:cNvSpPr>
          <p:nvPr/>
        </p:nvSpPr>
        <p:spPr bwMode="auto">
          <a:xfrm>
            <a:off x="6408738" y="133032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29720" name="Rectangle 137">
            <a:extLst>
              <a:ext uri="{FF2B5EF4-FFF2-40B4-BE49-F238E27FC236}">
                <a16:creationId xmlns:a16="http://schemas.microsoft.com/office/drawing/2014/main" id="{5438AA73-6087-432E-B739-7025EA0B60D5}"/>
              </a:ext>
            </a:extLst>
          </p:cNvPr>
          <p:cNvSpPr>
            <a:spLocks noChangeArrowheads="1"/>
          </p:cNvSpPr>
          <p:nvPr/>
        </p:nvSpPr>
        <p:spPr bwMode="auto">
          <a:xfrm>
            <a:off x="6588125" y="31003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29721" name="Oval 147">
            <a:extLst>
              <a:ext uri="{FF2B5EF4-FFF2-40B4-BE49-F238E27FC236}">
                <a16:creationId xmlns:a16="http://schemas.microsoft.com/office/drawing/2014/main" id="{CEFBC978-79E8-454A-90CC-7AB6F00281E4}"/>
              </a:ext>
            </a:extLst>
          </p:cNvPr>
          <p:cNvSpPr>
            <a:spLocks noChangeArrowheads="1"/>
          </p:cNvSpPr>
          <p:nvPr/>
        </p:nvSpPr>
        <p:spPr bwMode="auto">
          <a:xfrm>
            <a:off x="2700338" y="22764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2" name="Oval 148">
            <a:extLst>
              <a:ext uri="{FF2B5EF4-FFF2-40B4-BE49-F238E27FC236}">
                <a16:creationId xmlns:a16="http://schemas.microsoft.com/office/drawing/2014/main" id="{0A7576BB-321D-40DE-AFB0-64A1B7EFC00A}"/>
              </a:ext>
            </a:extLst>
          </p:cNvPr>
          <p:cNvSpPr>
            <a:spLocks noChangeArrowheads="1"/>
          </p:cNvSpPr>
          <p:nvPr/>
        </p:nvSpPr>
        <p:spPr bwMode="auto">
          <a:xfrm>
            <a:off x="3708400" y="13414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3" name="Oval 149">
            <a:extLst>
              <a:ext uri="{FF2B5EF4-FFF2-40B4-BE49-F238E27FC236}">
                <a16:creationId xmlns:a16="http://schemas.microsoft.com/office/drawing/2014/main" id="{9522CF33-CEC0-4EDF-95B5-97CBC2F1EF12}"/>
              </a:ext>
            </a:extLst>
          </p:cNvPr>
          <p:cNvSpPr>
            <a:spLocks noChangeArrowheads="1"/>
          </p:cNvSpPr>
          <p:nvPr/>
        </p:nvSpPr>
        <p:spPr bwMode="auto">
          <a:xfrm>
            <a:off x="5867400" y="141287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29724" name="Line 151">
            <a:extLst>
              <a:ext uri="{FF2B5EF4-FFF2-40B4-BE49-F238E27FC236}">
                <a16:creationId xmlns:a16="http://schemas.microsoft.com/office/drawing/2014/main" id="{DC4E7987-4F79-407B-8797-9AC185866FE3}"/>
              </a:ext>
            </a:extLst>
          </p:cNvPr>
          <p:cNvSpPr>
            <a:spLocks noChangeShapeType="1"/>
          </p:cNvSpPr>
          <p:nvPr/>
        </p:nvSpPr>
        <p:spPr bwMode="auto">
          <a:xfrm>
            <a:off x="6156325" y="2924175"/>
            <a:ext cx="431800" cy="360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167">
            <a:extLst>
              <a:ext uri="{FF2B5EF4-FFF2-40B4-BE49-F238E27FC236}">
                <a16:creationId xmlns:a16="http://schemas.microsoft.com/office/drawing/2014/main" id="{A02D6A7D-40F1-4A9A-9799-3EA1871A4E4F}"/>
              </a:ext>
            </a:extLst>
          </p:cNvPr>
          <p:cNvSpPr>
            <a:spLocks noChangeShapeType="1"/>
          </p:cNvSpPr>
          <p:nvPr/>
        </p:nvSpPr>
        <p:spPr bwMode="auto">
          <a:xfrm>
            <a:off x="6011863" y="1484313"/>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1" name="Rectangle 171">
            <a:extLst>
              <a:ext uri="{FF2B5EF4-FFF2-40B4-BE49-F238E27FC236}">
                <a16:creationId xmlns:a16="http://schemas.microsoft.com/office/drawing/2014/main" id="{C5285934-5C67-4CB7-96D1-F62BDBCBBCD4}"/>
              </a:ext>
            </a:extLst>
          </p:cNvPr>
          <p:cNvSpPr>
            <a:spLocks noChangeArrowheads="1"/>
          </p:cNvSpPr>
          <p:nvPr/>
        </p:nvSpPr>
        <p:spPr bwMode="auto">
          <a:xfrm>
            <a:off x="4356100" y="1052513"/>
            <a:ext cx="6286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614572" name="Freeform 172">
            <a:extLst>
              <a:ext uri="{FF2B5EF4-FFF2-40B4-BE49-F238E27FC236}">
                <a16:creationId xmlns:a16="http://schemas.microsoft.com/office/drawing/2014/main" id="{536FA8F4-9CFA-4A03-A480-ED0FAC1B6CBC}"/>
              </a:ext>
            </a:extLst>
          </p:cNvPr>
          <p:cNvSpPr>
            <a:spLocks/>
          </p:cNvSpPr>
          <p:nvPr/>
        </p:nvSpPr>
        <p:spPr bwMode="auto">
          <a:xfrm>
            <a:off x="1979613" y="1565275"/>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3" name="Freeform 173">
            <a:extLst>
              <a:ext uri="{FF2B5EF4-FFF2-40B4-BE49-F238E27FC236}">
                <a16:creationId xmlns:a16="http://schemas.microsoft.com/office/drawing/2014/main" id="{3167F0CB-B327-4D34-97A0-59A5FC62849C}"/>
              </a:ext>
            </a:extLst>
          </p:cNvPr>
          <p:cNvSpPr>
            <a:spLocks/>
          </p:cNvSpPr>
          <p:nvPr/>
        </p:nvSpPr>
        <p:spPr bwMode="auto">
          <a:xfrm>
            <a:off x="1835150" y="12684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stealth" w="lg" len="lg"/>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614574" name="Freeform 174">
            <a:extLst>
              <a:ext uri="{FF2B5EF4-FFF2-40B4-BE49-F238E27FC236}">
                <a16:creationId xmlns:a16="http://schemas.microsoft.com/office/drawing/2014/main" id="{DA8C7881-BFA1-4BB5-AE4F-518D8CD4E306}"/>
              </a:ext>
            </a:extLst>
          </p:cNvPr>
          <p:cNvSpPr>
            <a:spLocks/>
          </p:cNvSpPr>
          <p:nvPr/>
        </p:nvSpPr>
        <p:spPr bwMode="auto">
          <a:xfrm>
            <a:off x="2051050" y="1484313"/>
            <a:ext cx="3790950" cy="1462087"/>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38100" cap="flat" cmpd="sng">
            <a:solidFill>
              <a:srgbClr val="FF0000"/>
            </a:solidFill>
            <a:prstDash val="solid"/>
            <a:round/>
            <a:headEnd type="none"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572"/>
                                        </p:tgtEl>
                                        <p:attrNameLst>
                                          <p:attrName>style.visibility</p:attrName>
                                        </p:attrNameLst>
                                      </p:cBhvr>
                                      <p:to>
                                        <p:strVal val="visible"/>
                                      </p:to>
                                    </p:set>
                                    <p:animEffect transition="in" filter="wipe(left)">
                                      <p:cBhvr>
                                        <p:cTn id="7" dur="2000"/>
                                        <p:tgtEl>
                                          <p:spTgt spid="614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1457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614573"/>
                                        </p:tgtEl>
                                        <p:attrNameLst>
                                          <p:attrName>style.visibility</p:attrName>
                                        </p:attrNameLst>
                                      </p:cBhvr>
                                      <p:to>
                                        <p:strVal val="visible"/>
                                      </p:to>
                                    </p:set>
                                    <p:animEffect transition="in" filter="wipe(right)">
                                      <p:cBhvr>
                                        <p:cTn id="16" dur="2000"/>
                                        <p:tgtEl>
                                          <p:spTgt spid="61457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614574"/>
                                        </p:tgtEl>
                                        <p:attrNameLst>
                                          <p:attrName>style.visibility</p:attrName>
                                        </p:attrNameLst>
                                      </p:cBhvr>
                                      <p:to>
                                        <p:strVal val="visible"/>
                                      </p:to>
                                    </p:set>
                                    <p:animEffect transition="in" filter="wipe(left)">
                                      <p:cBhvr>
                                        <p:cTn id="21" dur="2000"/>
                                        <p:tgtEl>
                                          <p:spTgt spid="61457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xit" presetSubtype="2" fill="hold" nodeType="clickEffect">
                                  <p:stCondLst>
                                    <p:cond delay="0"/>
                                  </p:stCondLst>
                                  <p:childTnLst>
                                    <p:animEffect transition="out" filter="wipe(right)">
                                      <p:cBhvr>
                                        <p:cTn id="25" dur="500"/>
                                        <p:tgtEl>
                                          <p:spTgt spid="614573"/>
                                        </p:tgtEl>
                                      </p:cBhvr>
                                    </p:animEffect>
                                    <p:set>
                                      <p:cBhvr>
                                        <p:cTn id="26" dur="1" fill="hold">
                                          <p:stCondLst>
                                            <p:cond delay="499"/>
                                          </p:stCondLst>
                                        </p:cTn>
                                        <p:tgtEl>
                                          <p:spTgt spid="614573"/>
                                        </p:tgtEl>
                                        <p:attrNameLst>
                                          <p:attrName>style.visibility</p:attrName>
                                        </p:attrNameLst>
                                      </p:cBhvr>
                                      <p:to>
                                        <p:strVal val="hidden"/>
                                      </p:to>
                                    </p:set>
                                  </p:childTnLst>
                                </p:cTn>
                              </p:par>
                              <p:par>
                                <p:cTn id="27" presetID="22" presetClass="exit" presetSubtype="2" fill="hold" nodeType="withEffect">
                                  <p:stCondLst>
                                    <p:cond delay="0"/>
                                  </p:stCondLst>
                                  <p:childTnLst>
                                    <p:animEffect transition="out" filter="wipe(right)">
                                      <p:cBhvr>
                                        <p:cTn id="28" dur="500"/>
                                        <p:tgtEl>
                                          <p:spTgt spid="614572"/>
                                        </p:tgtEl>
                                      </p:cBhvr>
                                    </p:animEffect>
                                    <p:set>
                                      <p:cBhvr>
                                        <p:cTn id="29" dur="1" fill="hold">
                                          <p:stCondLst>
                                            <p:cond delay="499"/>
                                          </p:stCondLst>
                                        </p:cTn>
                                        <p:tgtEl>
                                          <p:spTgt spid="614572"/>
                                        </p:tgtEl>
                                        <p:attrNameLst>
                                          <p:attrName>style.visibility</p:attrName>
                                        </p:attrNameLst>
                                      </p:cBhvr>
                                      <p:to>
                                        <p:strVal val="hidden"/>
                                      </p:to>
                                    </p:set>
                                  </p:childTnLst>
                                </p:cTn>
                              </p:par>
                              <p:par>
                                <p:cTn id="30" presetID="22" presetClass="exit" presetSubtype="2" fill="hold" nodeType="withEffect">
                                  <p:stCondLst>
                                    <p:cond delay="0"/>
                                  </p:stCondLst>
                                  <p:childTnLst>
                                    <p:animEffect transition="out" filter="wipe(right)">
                                      <p:cBhvr>
                                        <p:cTn id="31" dur="500"/>
                                        <p:tgtEl>
                                          <p:spTgt spid="614574"/>
                                        </p:tgtEl>
                                      </p:cBhvr>
                                    </p:animEffect>
                                    <p:set>
                                      <p:cBhvr>
                                        <p:cTn id="32" dur="1" fill="hold">
                                          <p:stCondLst>
                                            <p:cond delay="499"/>
                                          </p:stCondLst>
                                        </p:cTn>
                                        <p:tgtEl>
                                          <p:spTgt spid="6145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9" name="Rectangle 3">
            <a:extLst>
              <a:ext uri="{FF2B5EF4-FFF2-40B4-BE49-F238E27FC236}">
                <a16:creationId xmlns:a16="http://schemas.microsoft.com/office/drawing/2014/main" id="{E51C530D-2908-4213-BFED-9F2E26C6DB77}"/>
              </a:ext>
            </a:extLst>
          </p:cNvPr>
          <p:cNvSpPr>
            <a:spLocks noGrp="1" noChangeArrowheads="1"/>
          </p:cNvSpPr>
          <p:nvPr>
            <p:ph type="body" idx="1"/>
          </p:nvPr>
        </p:nvSpPr>
        <p:spPr>
          <a:xfrm>
            <a:off x="755650" y="1341438"/>
            <a:ext cx="7391400" cy="4449762"/>
          </a:xfrm>
        </p:spPr>
        <p:txBody>
          <a:bodyPr/>
          <a:lstStyle/>
          <a:p>
            <a:pPr marL="533400" indent="-533400" eaLnBrk="1" hangingPunct="1"/>
            <a:r>
              <a:rPr lang="zh-CN" altLang="zh-CN" sz="2400"/>
              <a:t>通信前发送方和接收方之间必须建立连接（虚电路），所以虚电路</a:t>
            </a:r>
            <a:r>
              <a:rPr lang="zh-CN" altLang="en-US" sz="2400"/>
              <a:t>是</a:t>
            </a:r>
            <a:r>
              <a:rPr lang="zh-CN" altLang="zh-CN" sz="2400"/>
              <a:t>面向连接的网络服务。</a:t>
            </a:r>
          </a:p>
          <a:p>
            <a:pPr marL="533400" indent="-533400" eaLnBrk="1" hangingPunct="1"/>
            <a:r>
              <a:rPr lang="zh-CN" altLang="zh-CN" sz="2400"/>
              <a:t>虚电路只是一种逻辑电路，而不是真正的物理电路。报文分组在虚电路上传输不像再物理线路上那样中畅通无阻。而是要中间节点的存储转发。</a:t>
            </a:r>
          </a:p>
          <a:p>
            <a:pPr marL="533400" indent="-533400" eaLnBrk="1" hangingPunct="1"/>
            <a:r>
              <a:rPr lang="zh-CN" altLang="zh-CN" sz="2400"/>
              <a:t>一条链路上允许建立多个虚电路。</a:t>
            </a:r>
            <a:endParaRPr lang="zh-CN" altLang="en-US" sz="2400"/>
          </a:p>
          <a:p>
            <a:pPr marL="533400" indent="-533400" eaLnBrk="1" hangingPunct="1"/>
            <a:r>
              <a:rPr lang="zh-CN" altLang="en-US" sz="2400"/>
              <a:t>一旦虚电路建立完毕，本地通信的所有分组必须经过该虚电路进行。因此，虚电路能够保证分组的顺序接收。</a:t>
            </a:r>
          </a:p>
          <a:p>
            <a:pPr marL="533400" indent="-533400" eaLnBrk="1" hangingPunct="1"/>
            <a:r>
              <a:rPr lang="zh-CN" altLang="en-US" sz="2400"/>
              <a:t>仅当建立虚电路时需要源</a:t>
            </a:r>
            <a:r>
              <a:rPr lang="en-US" altLang="zh-CN" sz="2400"/>
              <a:t>/</a:t>
            </a:r>
            <a:r>
              <a:rPr lang="zh-CN" altLang="en-US" sz="2400"/>
              <a:t>目的结点地址，数据分组需分配一个虚电路号而无须源</a:t>
            </a:r>
            <a:r>
              <a:rPr lang="en-US" altLang="zh-CN" sz="2400"/>
              <a:t>/</a:t>
            </a:r>
            <a:r>
              <a:rPr lang="zh-CN" altLang="en-US" sz="2400"/>
              <a:t>目的结点地址。</a:t>
            </a:r>
          </a:p>
        </p:txBody>
      </p:sp>
      <p:sp>
        <p:nvSpPr>
          <p:cNvPr id="30723" name="Rectangle 4">
            <a:extLst>
              <a:ext uri="{FF2B5EF4-FFF2-40B4-BE49-F238E27FC236}">
                <a16:creationId xmlns:a16="http://schemas.microsoft.com/office/drawing/2014/main" id="{E7BCE865-B5CA-4D8C-AC6F-C10F77D4346F}"/>
              </a:ext>
            </a:extLst>
          </p:cNvPr>
          <p:cNvSpPr>
            <a:spLocks noGrp="1" noChangeArrowheads="1"/>
          </p:cNvSpPr>
          <p:nvPr>
            <p:ph type="title"/>
          </p:nvPr>
        </p:nvSpPr>
        <p:spPr>
          <a:noFill/>
        </p:spPr>
        <p:txBody>
          <a:bodyPr/>
          <a:lstStyle/>
          <a:p>
            <a:pPr eaLnBrk="1" hangingPunct="1"/>
            <a:r>
              <a:rPr lang="zh-CN" altLang="en-US"/>
              <a:t>虚电路特征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57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57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5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27D5E64-7F21-4386-B1FD-5E30AC868AD7}"/>
              </a:ext>
            </a:extLst>
          </p:cNvPr>
          <p:cNvSpPr>
            <a:spLocks noGrp="1" noChangeArrowheads="1"/>
          </p:cNvSpPr>
          <p:nvPr>
            <p:ph type="title"/>
          </p:nvPr>
        </p:nvSpPr>
        <p:spPr/>
        <p:txBody>
          <a:bodyPr/>
          <a:lstStyle/>
          <a:p>
            <a:pPr eaLnBrk="1" hangingPunct="1"/>
            <a:endParaRPr lang="zh-CN" altLang="zh-CN"/>
          </a:p>
        </p:txBody>
      </p:sp>
      <p:sp>
        <p:nvSpPr>
          <p:cNvPr id="31747" name="Rectangle 4">
            <a:extLst>
              <a:ext uri="{FF2B5EF4-FFF2-40B4-BE49-F238E27FC236}">
                <a16:creationId xmlns:a16="http://schemas.microsoft.com/office/drawing/2014/main" id="{C9272A5C-F9EA-4BEC-B2D0-3ACEDD06454E}"/>
              </a:ext>
            </a:extLst>
          </p:cNvPr>
          <p:cNvSpPr>
            <a:spLocks noChangeArrowheads="1"/>
          </p:cNvSpPr>
          <p:nvPr/>
        </p:nvSpPr>
        <p:spPr bwMode="auto">
          <a:xfrm>
            <a:off x="2268538" y="3284538"/>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1748" name="Rectangle 5">
            <a:extLst>
              <a:ext uri="{FF2B5EF4-FFF2-40B4-BE49-F238E27FC236}">
                <a16:creationId xmlns:a16="http://schemas.microsoft.com/office/drawing/2014/main" id="{4E44462B-6184-4374-9DB7-D02F86F91D4C}"/>
              </a:ext>
            </a:extLst>
          </p:cNvPr>
          <p:cNvSpPr>
            <a:spLocks noChangeArrowheads="1"/>
          </p:cNvSpPr>
          <p:nvPr/>
        </p:nvSpPr>
        <p:spPr bwMode="auto">
          <a:xfrm>
            <a:off x="3276600" y="2347913"/>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1749" name="Rectangle 6">
            <a:extLst>
              <a:ext uri="{FF2B5EF4-FFF2-40B4-BE49-F238E27FC236}">
                <a16:creationId xmlns:a16="http://schemas.microsoft.com/office/drawing/2014/main" id="{B03FE071-DC9F-4DF0-92E4-D0012E38833E}"/>
              </a:ext>
            </a:extLst>
          </p:cNvPr>
          <p:cNvSpPr>
            <a:spLocks noChangeArrowheads="1"/>
          </p:cNvSpPr>
          <p:nvPr/>
        </p:nvSpPr>
        <p:spPr bwMode="auto">
          <a:xfrm>
            <a:off x="5653088" y="2420938"/>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1750" name="Rectangle 7">
            <a:extLst>
              <a:ext uri="{FF2B5EF4-FFF2-40B4-BE49-F238E27FC236}">
                <a16:creationId xmlns:a16="http://schemas.microsoft.com/office/drawing/2014/main" id="{9A3D7F42-CB20-44B7-95BF-C2162AA409E0}"/>
              </a:ext>
            </a:extLst>
          </p:cNvPr>
          <p:cNvSpPr>
            <a:spLocks noChangeArrowheads="1"/>
          </p:cNvSpPr>
          <p:nvPr/>
        </p:nvSpPr>
        <p:spPr bwMode="auto">
          <a:xfrm>
            <a:off x="5724525" y="4364038"/>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1751" name="Rectangle 8">
            <a:extLst>
              <a:ext uri="{FF2B5EF4-FFF2-40B4-BE49-F238E27FC236}">
                <a16:creationId xmlns:a16="http://schemas.microsoft.com/office/drawing/2014/main" id="{4658195D-3424-498A-A75F-3C2B48689BE0}"/>
              </a:ext>
            </a:extLst>
          </p:cNvPr>
          <p:cNvSpPr>
            <a:spLocks noChangeArrowheads="1"/>
          </p:cNvSpPr>
          <p:nvPr/>
        </p:nvSpPr>
        <p:spPr bwMode="auto">
          <a:xfrm>
            <a:off x="3565525" y="4364038"/>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1752" name="Line 9">
            <a:extLst>
              <a:ext uri="{FF2B5EF4-FFF2-40B4-BE49-F238E27FC236}">
                <a16:creationId xmlns:a16="http://schemas.microsoft.com/office/drawing/2014/main" id="{94E3B939-E23C-4473-A2D4-6C673C5599B0}"/>
              </a:ext>
            </a:extLst>
          </p:cNvPr>
          <p:cNvSpPr>
            <a:spLocks noChangeShapeType="1"/>
          </p:cNvSpPr>
          <p:nvPr/>
        </p:nvSpPr>
        <p:spPr bwMode="auto">
          <a:xfrm rot="261425">
            <a:off x="2665413" y="3859213"/>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Rectangle 10">
            <a:extLst>
              <a:ext uri="{FF2B5EF4-FFF2-40B4-BE49-F238E27FC236}">
                <a16:creationId xmlns:a16="http://schemas.microsoft.com/office/drawing/2014/main" id="{1EF035EF-D098-4844-9E15-BDE0F54BC9D2}"/>
              </a:ext>
            </a:extLst>
          </p:cNvPr>
          <p:cNvSpPr>
            <a:spLocks noChangeArrowheads="1"/>
          </p:cNvSpPr>
          <p:nvPr/>
        </p:nvSpPr>
        <p:spPr bwMode="auto">
          <a:xfrm>
            <a:off x="1044575" y="35877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1754" name="Line 11">
            <a:extLst>
              <a:ext uri="{FF2B5EF4-FFF2-40B4-BE49-F238E27FC236}">
                <a16:creationId xmlns:a16="http://schemas.microsoft.com/office/drawing/2014/main" id="{27B26C53-DA74-47F8-A4CF-6C1F809CDDD0}"/>
              </a:ext>
            </a:extLst>
          </p:cNvPr>
          <p:cNvSpPr>
            <a:spLocks noChangeShapeType="1"/>
          </p:cNvSpPr>
          <p:nvPr/>
        </p:nvSpPr>
        <p:spPr bwMode="auto">
          <a:xfrm>
            <a:off x="1765300" y="3789363"/>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12">
            <a:extLst>
              <a:ext uri="{FF2B5EF4-FFF2-40B4-BE49-F238E27FC236}">
                <a16:creationId xmlns:a16="http://schemas.microsoft.com/office/drawing/2014/main" id="{521ACEAB-CF03-40A5-8D36-A476A2CB8704}"/>
              </a:ext>
            </a:extLst>
          </p:cNvPr>
          <p:cNvSpPr>
            <a:spLocks noChangeShapeType="1"/>
          </p:cNvSpPr>
          <p:nvPr/>
        </p:nvSpPr>
        <p:spPr bwMode="auto">
          <a:xfrm flipV="1">
            <a:off x="2665413" y="2906713"/>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3">
            <a:extLst>
              <a:ext uri="{FF2B5EF4-FFF2-40B4-BE49-F238E27FC236}">
                <a16:creationId xmlns:a16="http://schemas.microsoft.com/office/drawing/2014/main" id="{AAA7C5EB-BD77-4E72-8D44-1FB307C2B192}"/>
              </a:ext>
            </a:extLst>
          </p:cNvPr>
          <p:cNvSpPr>
            <a:spLocks noChangeShapeType="1"/>
          </p:cNvSpPr>
          <p:nvPr/>
        </p:nvSpPr>
        <p:spPr bwMode="auto">
          <a:xfrm>
            <a:off x="3744913" y="2906713"/>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Oval 14">
            <a:extLst>
              <a:ext uri="{FF2B5EF4-FFF2-40B4-BE49-F238E27FC236}">
                <a16:creationId xmlns:a16="http://schemas.microsoft.com/office/drawing/2014/main" id="{2EB883F1-8F1E-4D7E-BA61-7B8AA18A9127}"/>
              </a:ext>
            </a:extLst>
          </p:cNvPr>
          <p:cNvSpPr>
            <a:spLocks noChangeArrowheads="1"/>
          </p:cNvSpPr>
          <p:nvPr/>
        </p:nvSpPr>
        <p:spPr bwMode="auto">
          <a:xfrm>
            <a:off x="3744913"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58" name="Line 15">
            <a:extLst>
              <a:ext uri="{FF2B5EF4-FFF2-40B4-BE49-F238E27FC236}">
                <a16:creationId xmlns:a16="http://schemas.microsoft.com/office/drawing/2014/main" id="{EAF212A2-5F02-47C9-B4A6-25658640A6FA}"/>
              </a:ext>
            </a:extLst>
          </p:cNvPr>
          <p:cNvSpPr>
            <a:spLocks noChangeShapeType="1"/>
          </p:cNvSpPr>
          <p:nvPr/>
        </p:nvSpPr>
        <p:spPr bwMode="auto">
          <a:xfrm rot="362292">
            <a:off x="3565525" y="2906713"/>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16">
            <a:extLst>
              <a:ext uri="{FF2B5EF4-FFF2-40B4-BE49-F238E27FC236}">
                <a16:creationId xmlns:a16="http://schemas.microsoft.com/office/drawing/2014/main" id="{FC463785-F7ED-4C0A-BF94-874357798A45}"/>
              </a:ext>
            </a:extLst>
          </p:cNvPr>
          <p:cNvSpPr>
            <a:spLocks noChangeShapeType="1"/>
          </p:cNvSpPr>
          <p:nvPr/>
        </p:nvSpPr>
        <p:spPr bwMode="auto">
          <a:xfrm flipV="1">
            <a:off x="3925888" y="2906713"/>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0" name="Line 17">
            <a:extLst>
              <a:ext uri="{FF2B5EF4-FFF2-40B4-BE49-F238E27FC236}">
                <a16:creationId xmlns:a16="http://schemas.microsoft.com/office/drawing/2014/main" id="{560B10AD-07EB-470D-A4DB-0CBD06E00E9E}"/>
              </a:ext>
            </a:extLst>
          </p:cNvPr>
          <p:cNvSpPr>
            <a:spLocks noChangeShapeType="1"/>
          </p:cNvSpPr>
          <p:nvPr/>
        </p:nvSpPr>
        <p:spPr bwMode="auto">
          <a:xfrm>
            <a:off x="3925888" y="4403725"/>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1" name="Oval 18">
            <a:extLst>
              <a:ext uri="{FF2B5EF4-FFF2-40B4-BE49-F238E27FC236}">
                <a16:creationId xmlns:a16="http://schemas.microsoft.com/office/drawing/2014/main" id="{0F1AE5B2-EB44-43CE-B817-62C492622A8B}"/>
              </a:ext>
            </a:extLst>
          </p:cNvPr>
          <p:cNvSpPr>
            <a:spLocks noChangeArrowheads="1"/>
          </p:cNvSpPr>
          <p:nvPr/>
        </p:nvSpPr>
        <p:spPr bwMode="auto">
          <a:xfrm>
            <a:off x="5905500" y="4267200"/>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2" name="Line 19">
            <a:extLst>
              <a:ext uri="{FF2B5EF4-FFF2-40B4-BE49-F238E27FC236}">
                <a16:creationId xmlns:a16="http://schemas.microsoft.com/office/drawing/2014/main" id="{4C2805C0-BA11-4EBE-AE5B-7890509ECC4D}"/>
              </a:ext>
            </a:extLst>
          </p:cNvPr>
          <p:cNvSpPr>
            <a:spLocks noChangeShapeType="1"/>
          </p:cNvSpPr>
          <p:nvPr/>
        </p:nvSpPr>
        <p:spPr bwMode="auto">
          <a:xfrm rot="-352971">
            <a:off x="5895975" y="2905125"/>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Rectangle 20">
            <a:extLst>
              <a:ext uri="{FF2B5EF4-FFF2-40B4-BE49-F238E27FC236}">
                <a16:creationId xmlns:a16="http://schemas.microsoft.com/office/drawing/2014/main" id="{D0F967F8-A0D7-484D-881D-B1F2EFC2399D}"/>
              </a:ext>
            </a:extLst>
          </p:cNvPr>
          <p:cNvSpPr>
            <a:spLocks noChangeArrowheads="1"/>
          </p:cNvSpPr>
          <p:nvPr/>
        </p:nvSpPr>
        <p:spPr bwMode="auto">
          <a:xfrm>
            <a:off x="6265863" y="2770188"/>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1764" name="Rectangle 21">
            <a:extLst>
              <a:ext uri="{FF2B5EF4-FFF2-40B4-BE49-F238E27FC236}">
                <a16:creationId xmlns:a16="http://schemas.microsoft.com/office/drawing/2014/main" id="{C4627C4B-D057-4529-9BCE-AC3E62B46503}"/>
              </a:ext>
            </a:extLst>
          </p:cNvPr>
          <p:cNvSpPr>
            <a:spLocks noChangeArrowheads="1"/>
          </p:cNvSpPr>
          <p:nvPr/>
        </p:nvSpPr>
        <p:spPr bwMode="auto">
          <a:xfrm>
            <a:off x="6445250" y="4540250"/>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1765" name="Oval 22">
            <a:extLst>
              <a:ext uri="{FF2B5EF4-FFF2-40B4-BE49-F238E27FC236}">
                <a16:creationId xmlns:a16="http://schemas.microsoft.com/office/drawing/2014/main" id="{5826C615-2F2D-4195-8D11-118AE5789FF7}"/>
              </a:ext>
            </a:extLst>
          </p:cNvPr>
          <p:cNvSpPr>
            <a:spLocks noChangeArrowheads="1"/>
          </p:cNvSpPr>
          <p:nvPr/>
        </p:nvSpPr>
        <p:spPr bwMode="auto">
          <a:xfrm>
            <a:off x="2557463" y="37163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6" name="Oval 23">
            <a:extLst>
              <a:ext uri="{FF2B5EF4-FFF2-40B4-BE49-F238E27FC236}">
                <a16:creationId xmlns:a16="http://schemas.microsoft.com/office/drawing/2014/main" id="{B5A28EE3-11A8-440F-99B9-4D610A407C62}"/>
              </a:ext>
            </a:extLst>
          </p:cNvPr>
          <p:cNvSpPr>
            <a:spLocks noChangeArrowheads="1"/>
          </p:cNvSpPr>
          <p:nvPr/>
        </p:nvSpPr>
        <p:spPr bwMode="auto">
          <a:xfrm>
            <a:off x="3565525" y="2781300"/>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7" name="Oval 24">
            <a:extLst>
              <a:ext uri="{FF2B5EF4-FFF2-40B4-BE49-F238E27FC236}">
                <a16:creationId xmlns:a16="http://schemas.microsoft.com/office/drawing/2014/main" id="{89DA5F62-798C-459E-A72B-14CB7B82C490}"/>
              </a:ext>
            </a:extLst>
          </p:cNvPr>
          <p:cNvSpPr>
            <a:spLocks noChangeArrowheads="1"/>
          </p:cNvSpPr>
          <p:nvPr/>
        </p:nvSpPr>
        <p:spPr bwMode="auto">
          <a:xfrm>
            <a:off x="5724525" y="2852738"/>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1768" name="Line 25">
            <a:extLst>
              <a:ext uri="{FF2B5EF4-FFF2-40B4-BE49-F238E27FC236}">
                <a16:creationId xmlns:a16="http://schemas.microsoft.com/office/drawing/2014/main" id="{39F1077F-9805-48CB-804D-9CC23C4331EF}"/>
              </a:ext>
            </a:extLst>
          </p:cNvPr>
          <p:cNvSpPr>
            <a:spLocks noChangeShapeType="1"/>
          </p:cNvSpPr>
          <p:nvPr/>
        </p:nvSpPr>
        <p:spPr bwMode="auto">
          <a:xfrm>
            <a:off x="6013450" y="4364038"/>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26">
            <a:extLst>
              <a:ext uri="{FF2B5EF4-FFF2-40B4-BE49-F238E27FC236}">
                <a16:creationId xmlns:a16="http://schemas.microsoft.com/office/drawing/2014/main" id="{EBBF805E-2E2A-4095-B2D8-632C9EAECCE8}"/>
              </a:ext>
            </a:extLst>
          </p:cNvPr>
          <p:cNvSpPr>
            <a:spLocks noChangeShapeType="1"/>
          </p:cNvSpPr>
          <p:nvPr/>
        </p:nvSpPr>
        <p:spPr bwMode="auto">
          <a:xfrm>
            <a:off x="5868988" y="2924175"/>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8683" name="Rectangle 27">
            <a:extLst>
              <a:ext uri="{FF2B5EF4-FFF2-40B4-BE49-F238E27FC236}">
                <a16:creationId xmlns:a16="http://schemas.microsoft.com/office/drawing/2014/main" id="{B215FD54-6562-4207-95F1-184F16660544}"/>
              </a:ext>
            </a:extLst>
          </p:cNvPr>
          <p:cNvSpPr>
            <a:spLocks noChangeArrowheads="1"/>
          </p:cNvSpPr>
          <p:nvPr/>
        </p:nvSpPr>
        <p:spPr bwMode="auto">
          <a:xfrm>
            <a:off x="4140200" y="2924175"/>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VC1</a:t>
            </a:r>
          </a:p>
        </p:txBody>
      </p:sp>
      <p:sp>
        <p:nvSpPr>
          <p:cNvPr id="838684" name="Freeform 28">
            <a:extLst>
              <a:ext uri="{FF2B5EF4-FFF2-40B4-BE49-F238E27FC236}">
                <a16:creationId xmlns:a16="http://schemas.microsoft.com/office/drawing/2014/main" id="{B54172B9-EFB3-4797-9C60-165EAC80E66D}"/>
              </a:ext>
            </a:extLst>
          </p:cNvPr>
          <p:cNvSpPr>
            <a:spLocks/>
          </p:cNvSpPr>
          <p:nvPr/>
        </p:nvSpPr>
        <p:spPr bwMode="auto">
          <a:xfrm>
            <a:off x="1835150" y="2997200"/>
            <a:ext cx="3790950" cy="1462088"/>
          </a:xfrm>
          <a:custGeom>
            <a:avLst/>
            <a:gdLst>
              <a:gd name="T0" fmla="*/ 0 w 2388"/>
              <a:gd name="T1" fmla="*/ 2147483646 h 921"/>
              <a:gd name="T2" fmla="*/ 2147483646 w 2388"/>
              <a:gd name="T3" fmla="*/ 2147483646 h 921"/>
              <a:gd name="T4" fmla="*/ 2147483646 w 2388"/>
              <a:gd name="T5" fmla="*/ 2147483646 h 921"/>
              <a:gd name="T6" fmla="*/ 2147483646 w 2388"/>
              <a:gd name="T7" fmla="*/ 2147483646 h 921"/>
              <a:gd name="T8" fmla="*/ 2147483646 w 2388"/>
              <a:gd name="T9" fmla="*/ 0 h 9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8" h="921">
                <a:moveTo>
                  <a:pt x="0" y="585"/>
                </a:moveTo>
                <a:lnTo>
                  <a:pt x="507" y="576"/>
                </a:lnTo>
                <a:lnTo>
                  <a:pt x="1159" y="921"/>
                </a:lnTo>
                <a:lnTo>
                  <a:pt x="1031" y="12"/>
                </a:lnTo>
                <a:lnTo>
                  <a:pt x="2388" y="0"/>
                </a:lnTo>
              </a:path>
            </a:pathLst>
          </a:custGeom>
          <a:noFill/>
          <a:ln w="25400" cap="flat" cmpd="sng">
            <a:solidFill>
              <a:schemeClr val="accent2"/>
            </a:solidFill>
            <a:prstDash val="solid"/>
            <a:round/>
            <a:headEnd type="none" w="med" len="me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6" name="Freeform 30">
            <a:extLst>
              <a:ext uri="{FF2B5EF4-FFF2-40B4-BE49-F238E27FC236}">
                <a16:creationId xmlns:a16="http://schemas.microsoft.com/office/drawing/2014/main" id="{477640E1-B6C1-452C-9F85-C14DD7EADEBD}"/>
              </a:ext>
            </a:extLst>
          </p:cNvPr>
          <p:cNvSpPr>
            <a:spLocks/>
          </p:cNvSpPr>
          <p:nvPr/>
        </p:nvSpPr>
        <p:spPr bwMode="auto">
          <a:xfrm>
            <a:off x="1763713" y="2784475"/>
            <a:ext cx="4129087" cy="1503363"/>
          </a:xfrm>
          <a:custGeom>
            <a:avLst/>
            <a:gdLst>
              <a:gd name="T0" fmla="*/ 0 w 2601"/>
              <a:gd name="T1" fmla="*/ 2147483646 h 947"/>
              <a:gd name="T2" fmla="*/ 2147483646 w 2601"/>
              <a:gd name="T3" fmla="*/ 2147483646 h 947"/>
              <a:gd name="T4" fmla="*/ 2147483646 w 2601"/>
              <a:gd name="T5" fmla="*/ 2147483646 h 947"/>
              <a:gd name="T6" fmla="*/ 2147483646 w 2601"/>
              <a:gd name="T7" fmla="*/ 2147483646 h 947"/>
              <a:gd name="T8" fmla="*/ 2147483646 w 2601"/>
              <a:gd name="T9" fmla="*/ 0 h 947"/>
              <a:gd name="T10" fmla="*/ 2147483646 w 2601"/>
              <a:gd name="T11" fmla="*/ 2147483646 h 9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1" h="947">
                <a:moveTo>
                  <a:pt x="0" y="583"/>
                </a:moveTo>
                <a:lnTo>
                  <a:pt x="527" y="590"/>
                </a:lnTo>
                <a:lnTo>
                  <a:pt x="502" y="590"/>
                </a:lnTo>
                <a:lnTo>
                  <a:pt x="1103" y="28"/>
                </a:lnTo>
                <a:lnTo>
                  <a:pt x="2486" y="0"/>
                </a:lnTo>
                <a:lnTo>
                  <a:pt x="2601" y="947"/>
                </a:lnTo>
              </a:path>
            </a:pathLst>
          </a:custGeom>
          <a:noFill/>
          <a:ln w="38100" cap="flat" cmpd="sng">
            <a:solidFill>
              <a:srgbClr val="FF0000"/>
            </a:solidFill>
            <a:prstDash val="solid"/>
            <a:round/>
            <a:headEnd type="none" w="lg" len="lg"/>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838687" name="Rectangle 31">
            <a:extLst>
              <a:ext uri="{FF2B5EF4-FFF2-40B4-BE49-F238E27FC236}">
                <a16:creationId xmlns:a16="http://schemas.microsoft.com/office/drawing/2014/main" id="{BB31F535-57A7-4497-981E-76C2E909C8CD}"/>
              </a:ext>
            </a:extLst>
          </p:cNvPr>
          <p:cNvSpPr>
            <a:spLocks noChangeArrowheads="1"/>
          </p:cNvSpPr>
          <p:nvPr/>
        </p:nvSpPr>
        <p:spPr bwMode="auto">
          <a:xfrm>
            <a:off x="4140200" y="2349500"/>
            <a:ext cx="628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latin typeface="Times New Roman" panose="02020603050405020304" pitchFamily="18" charset="0"/>
              </a:rPr>
              <a:t>VC2</a:t>
            </a:r>
          </a:p>
        </p:txBody>
      </p:sp>
      <p:sp>
        <p:nvSpPr>
          <p:cNvPr id="31774" name="Rectangle 32">
            <a:extLst>
              <a:ext uri="{FF2B5EF4-FFF2-40B4-BE49-F238E27FC236}">
                <a16:creationId xmlns:a16="http://schemas.microsoft.com/office/drawing/2014/main" id="{1556F954-6A47-473A-B50D-8ACF4B223FA6}"/>
              </a:ext>
            </a:extLst>
          </p:cNvPr>
          <p:cNvSpPr>
            <a:spLocks noChangeArrowheads="1"/>
          </p:cNvSpPr>
          <p:nvPr/>
        </p:nvSpPr>
        <p:spPr bwMode="auto">
          <a:xfrm>
            <a:off x="827088" y="5157788"/>
            <a:ext cx="61547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90000"/>
              </a:lnSpc>
              <a:buFont typeface="Wingdings" panose="05000000000000000000" pitchFamily="2" charset="2"/>
              <a:buNone/>
            </a:pPr>
            <a:r>
              <a:rPr lang="zh-CN" altLang="zh-CN" sz="2400"/>
              <a:t>一条链路上允许建立多个虚电路。如</a:t>
            </a:r>
            <a:r>
              <a:rPr lang="en-US" altLang="zh-CN" sz="2400"/>
              <a:t>VC1</a:t>
            </a:r>
            <a:r>
              <a:rPr lang="zh-CN" altLang="en-US" sz="2400"/>
              <a:t>和</a:t>
            </a:r>
            <a:r>
              <a:rPr lang="en-US" altLang="zh-CN" sz="2400"/>
              <a:t>VC2</a:t>
            </a:r>
            <a:r>
              <a:rPr lang="zh-CN" altLang="en-US" sz="2400"/>
              <a:t>共同复用了</a:t>
            </a:r>
            <a:r>
              <a:rPr lang="en-US" altLang="zh-CN" sz="2400"/>
              <a:t>BC</a:t>
            </a:r>
            <a:r>
              <a:rPr lang="zh-CN" altLang="en-US" sz="2400"/>
              <a:t>链路。</a:t>
            </a:r>
          </a:p>
        </p:txBody>
      </p:sp>
      <p:sp>
        <p:nvSpPr>
          <p:cNvPr id="31775" name="Rectangle 33">
            <a:extLst>
              <a:ext uri="{FF2B5EF4-FFF2-40B4-BE49-F238E27FC236}">
                <a16:creationId xmlns:a16="http://schemas.microsoft.com/office/drawing/2014/main" id="{E06C841D-0D28-4CFF-8381-6E0F0A971E7E}"/>
              </a:ext>
            </a:extLst>
          </p:cNvPr>
          <p:cNvSpPr>
            <a:spLocks noChangeArrowheads="1"/>
          </p:cNvSpPr>
          <p:nvPr/>
        </p:nvSpPr>
        <p:spPr bwMode="auto">
          <a:xfrm>
            <a:off x="539750" y="1196975"/>
            <a:ext cx="7561263"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虚呼叫沿途经过每一结点要向该结点提出请求，任一结点拒绝请求（由于资源不足），均导致虚电路建立失败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38684"/>
                                        </p:tgtEl>
                                        <p:attrNameLst>
                                          <p:attrName>style.visibility</p:attrName>
                                        </p:attrNameLst>
                                      </p:cBhvr>
                                      <p:to>
                                        <p:strVal val="visible"/>
                                      </p:to>
                                    </p:set>
                                    <p:animEffect transition="in" filter="wipe(left)">
                                      <p:cBhvr>
                                        <p:cTn id="7" dur="2000"/>
                                        <p:tgtEl>
                                          <p:spTgt spid="838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386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838686"/>
                                        </p:tgtEl>
                                        <p:attrNameLst>
                                          <p:attrName>style.visibility</p:attrName>
                                        </p:attrNameLst>
                                      </p:cBhvr>
                                      <p:to>
                                        <p:strVal val="visible"/>
                                      </p:to>
                                    </p:set>
                                    <p:animEffect transition="in" filter="wipe(left)">
                                      <p:cBhvr>
                                        <p:cTn id="16" dur="2000"/>
                                        <p:tgtEl>
                                          <p:spTgt spid="83868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386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8683" grpId="0"/>
      <p:bldP spid="83868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BE76902-0E09-4E8A-80F2-ECFBDB984B0E}"/>
              </a:ext>
            </a:extLst>
          </p:cNvPr>
          <p:cNvSpPr>
            <a:spLocks noGrp="1" noChangeArrowheads="1"/>
          </p:cNvSpPr>
          <p:nvPr>
            <p:ph type="title"/>
          </p:nvPr>
        </p:nvSpPr>
        <p:spPr/>
        <p:txBody>
          <a:bodyPr/>
          <a:lstStyle/>
          <a:p>
            <a:pPr eaLnBrk="1" hangingPunct="1"/>
            <a:r>
              <a:rPr lang="en-US" altLang="zh-CN"/>
              <a:t>5.2.2 </a:t>
            </a:r>
            <a:r>
              <a:rPr lang="zh-CN" altLang="en-US"/>
              <a:t>数据报 </a:t>
            </a:r>
          </a:p>
        </p:txBody>
      </p:sp>
      <p:sp>
        <p:nvSpPr>
          <p:cNvPr id="32771" name="Rectangle 3">
            <a:extLst>
              <a:ext uri="{FF2B5EF4-FFF2-40B4-BE49-F238E27FC236}">
                <a16:creationId xmlns:a16="http://schemas.microsoft.com/office/drawing/2014/main" id="{E91F6BAE-BD57-4384-A19F-8181B1DF00C0}"/>
              </a:ext>
            </a:extLst>
          </p:cNvPr>
          <p:cNvSpPr>
            <a:spLocks noGrp="1" noChangeArrowheads="1"/>
          </p:cNvSpPr>
          <p:nvPr>
            <p:ph type="body" idx="1"/>
          </p:nvPr>
        </p:nvSpPr>
        <p:spPr>
          <a:xfrm>
            <a:off x="1042988" y="1196975"/>
            <a:ext cx="7391400" cy="1373188"/>
          </a:xfrm>
        </p:spPr>
        <p:txBody>
          <a:bodyPr/>
          <a:lstStyle/>
          <a:p>
            <a:pPr eaLnBrk="1" hangingPunct="1"/>
            <a:r>
              <a:rPr lang="zh-CN" altLang="en-US"/>
              <a:t>数据报无需建立连接，每个报文分组携带完整的源</a:t>
            </a:r>
            <a:r>
              <a:rPr lang="en-US" altLang="zh-CN"/>
              <a:t>/</a:t>
            </a:r>
            <a:r>
              <a:rPr lang="zh-CN" altLang="en-US"/>
              <a:t>目的地址，独立的选择路径，通过不同的路径到达目的主机 </a:t>
            </a:r>
          </a:p>
        </p:txBody>
      </p:sp>
      <p:sp>
        <p:nvSpPr>
          <p:cNvPr id="32772" name="Rectangle 4">
            <a:extLst>
              <a:ext uri="{FF2B5EF4-FFF2-40B4-BE49-F238E27FC236}">
                <a16:creationId xmlns:a16="http://schemas.microsoft.com/office/drawing/2014/main" id="{74081D67-8B0F-4D5F-BB11-7B825BEC97D9}"/>
              </a:ext>
            </a:extLst>
          </p:cNvPr>
          <p:cNvSpPr>
            <a:spLocks noChangeArrowheads="1"/>
          </p:cNvSpPr>
          <p:nvPr/>
        </p:nvSpPr>
        <p:spPr bwMode="auto">
          <a:xfrm>
            <a:off x="2338388" y="4005263"/>
            <a:ext cx="48895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a:t>
            </a:r>
          </a:p>
        </p:txBody>
      </p:sp>
      <p:sp>
        <p:nvSpPr>
          <p:cNvPr id="32773" name="Rectangle 5">
            <a:extLst>
              <a:ext uri="{FF2B5EF4-FFF2-40B4-BE49-F238E27FC236}">
                <a16:creationId xmlns:a16="http://schemas.microsoft.com/office/drawing/2014/main" id="{E1217006-4044-48DC-AB66-15D0EF37A7EF}"/>
              </a:ext>
            </a:extLst>
          </p:cNvPr>
          <p:cNvSpPr>
            <a:spLocks noChangeArrowheads="1"/>
          </p:cNvSpPr>
          <p:nvPr/>
        </p:nvSpPr>
        <p:spPr bwMode="auto">
          <a:xfrm>
            <a:off x="3346450" y="3068638"/>
            <a:ext cx="573088"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B </a:t>
            </a:r>
          </a:p>
        </p:txBody>
      </p:sp>
      <p:sp>
        <p:nvSpPr>
          <p:cNvPr id="32774" name="Rectangle 6">
            <a:extLst>
              <a:ext uri="{FF2B5EF4-FFF2-40B4-BE49-F238E27FC236}">
                <a16:creationId xmlns:a16="http://schemas.microsoft.com/office/drawing/2014/main" id="{49E561DA-3D92-4F83-A497-B6A450B6418B}"/>
              </a:ext>
            </a:extLst>
          </p:cNvPr>
          <p:cNvSpPr>
            <a:spLocks noChangeArrowheads="1"/>
          </p:cNvSpPr>
          <p:nvPr/>
        </p:nvSpPr>
        <p:spPr bwMode="auto">
          <a:xfrm>
            <a:off x="5722938" y="3141663"/>
            <a:ext cx="4048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C</a:t>
            </a:r>
          </a:p>
        </p:txBody>
      </p:sp>
      <p:sp>
        <p:nvSpPr>
          <p:cNvPr id="32775" name="Rectangle 7">
            <a:extLst>
              <a:ext uri="{FF2B5EF4-FFF2-40B4-BE49-F238E27FC236}">
                <a16:creationId xmlns:a16="http://schemas.microsoft.com/office/drawing/2014/main" id="{BD0890B9-BB9D-4213-AACB-D92181BC7251}"/>
              </a:ext>
            </a:extLst>
          </p:cNvPr>
          <p:cNvSpPr>
            <a:spLocks noChangeArrowheads="1"/>
          </p:cNvSpPr>
          <p:nvPr/>
        </p:nvSpPr>
        <p:spPr bwMode="auto">
          <a:xfrm>
            <a:off x="5794375" y="5084763"/>
            <a:ext cx="4048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t>D</a:t>
            </a:r>
          </a:p>
        </p:txBody>
      </p:sp>
      <p:sp>
        <p:nvSpPr>
          <p:cNvPr id="32776" name="Rectangle 8">
            <a:extLst>
              <a:ext uri="{FF2B5EF4-FFF2-40B4-BE49-F238E27FC236}">
                <a16:creationId xmlns:a16="http://schemas.microsoft.com/office/drawing/2014/main" id="{A1639C00-511A-4AB1-AE74-7D30DDCAB3FD}"/>
              </a:ext>
            </a:extLst>
          </p:cNvPr>
          <p:cNvSpPr>
            <a:spLocks noChangeArrowheads="1"/>
          </p:cNvSpPr>
          <p:nvPr/>
        </p:nvSpPr>
        <p:spPr bwMode="auto">
          <a:xfrm>
            <a:off x="3635375" y="5084763"/>
            <a:ext cx="6397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a:t>  E </a:t>
            </a:r>
          </a:p>
        </p:txBody>
      </p:sp>
      <p:sp>
        <p:nvSpPr>
          <p:cNvPr id="32777" name="Line 9">
            <a:extLst>
              <a:ext uri="{FF2B5EF4-FFF2-40B4-BE49-F238E27FC236}">
                <a16:creationId xmlns:a16="http://schemas.microsoft.com/office/drawing/2014/main" id="{A200661D-7A7D-40BA-B6F8-DFA8329441C0}"/>
              </a:ext>
            </a:extLst>
          </p:cNvPr>
          <p:cNvSpPr>
            <a:spLocks noChangeShapeType="1"/>
          </p:cNvSpPr>
          <p:nvPr/>
        </p:nvSpPr>
        <p:spPr bwMode="auto">
          <a:xfrm rot="261425">
            <a:off x="2735263" y="4579938"/>
            <a:ext cx="1079500" cy="4079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8" name="Rectangle 10">
            <a:extLst>
              <a:ext uri="{FF2B5EF4-FFF2-40B4-BE49-F238E27FC236}">
                <a16:creationId xmlns:a16="http://schemas.microsoft.com/office/drawing/2014/main" id="{659E3124-C399-4CA6-A21F-ADC1858D2401}"/>
              </a:ext>
            </a:extLst>
          </p:cNvPr>
          <p:cNvSpPr>
            <a:spLocks noChangeArrowheads="1"/>
          </p:cNvSpPr>
          <p:nvPr/>
        </p:nvSpPr>
        <p:spPr bwMode="auto">
          <a:xfrm>
            <a:off x="1114425" y="43084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A</a:t>
            </a:r>
            <a:endParaRPr lang="en-US" altLang="zh-CN" sz="1800"/>
          </a:p>
        </p:txBody>
      </p:sp>
      <p:sp>
        <p:nvSpPr>
          <p:cNvPr id="32779" name="Line 11">
            <a:extLst>
              <a:ext uri="{FF2B5EF4-FFF2-40B4-BE49-F238E27FC236}">
                <a16:creationId xmlns:a16="http://schemas.microsoft.com/office/drawing/2014/main" id="{6FCCB9DF-2375-4F5C-A6A2-97BB6A7669BC}"/>
              </a:ext>
            </a:extLst>
          </p:cNvPr>
          <p:cNvSpPr>
            <a:spLocks noChangeShapeType="1"/>
          </p:cNvSpPr>
          <p:nvPr/>
        </p:nvSpPr>
        <p:spPr bwMode="auto">
          <a:xfrm>
            <a:off x="1835150" y="4510088"/>
            <a:ext cx="7191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12">
            <a:extLst>
              <a:ext uri="{FF2B5EF4-FFF2-40B4-BE49-F238E27FC236}">
                <a16:creationId xmlns:a16="http://schemas.microsoft.com/office/drawing/2014/main" id="{F271E8F9-24D6-40F0-A030-EE718B27513D}"/>
              </a:ext>
            </a:extLst>
          </p:cNvPr>
          <p:cNvSpPr>
            <a:spLocks noChangeShapeType="1"/>
          </p:cNvSpPr>
          <p:nvPr/>
        </p:nvSpPr>
        <p:spPr bwMode="auto">
          <a:xfrm flipV="1">
            <a:off x="2735263" y="3627438"/>
            <a:ext cx="900112" cy="8159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Line 13">
            <a:extLst>
              <a:ext uri="{FF2B5EF4-FFF2-40B4-BE49-F238E27FC236}">
                <a16:creationId xmlns:a16="http://schemas.microsoft.com/office/drawing/2014/main" id="{B3BEC6AF-D6B2-4724-87A2-E0A90A9BFFE8}"/>
              </a:ext>
            </a:extLst>
          </p:cNvPr>
          <p:cNvSpPr>
            <a:spLocks noChangeShapeType="1"/>
          </p:cNvSpPr>
          <p:nvPr/>
        </p:nvSpPr>
        <p:spPr bwMode="auto">
          <a:xfrm>
            <a:off x="3814763" y="3627438"/>
            <a:ext cx="19812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Oval 14">
            <a:extLst>
              <a:ext uri="{FF2B5EF4-FFF2-40B4-BE49-F238E27FC236}">
                <a16:creationId xmlns:a16="http://schemas.microsoft.com/office/drawing/2014/main" id="{B05C9E01-718F-4B38-970D-A57D8C7BE12D}"/>
              </a:ext>
            </a:extLst>
          </p:cNvPr>
          <p:cNvSpPr>
            <a:spLocks noChangeArrowheads="1"/>
          </p:cNvSpPr>
          <p:nvPr/>
        </p:nvSpPr>
        <p:spPr bwMode="auto">
          <a:xfrm>
            <a:off x="3814763"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3" name="Line 15">
            <a:extLst>
              <a:ext uri="{FF2B5EF4-FFF2-40B4-BE49-F238E27FC236}">
                <a16:creationId xmlns:a16="http://schemas.microsoft.com/office/drawing/2014/main" id="{5FD3C541-461F-49E5-A5C3-BA35AA16DA10}"/>
              </a:ext>
            </a:extLst>
          </p:cNvPr>
          <p:cNvSpPr>
            <a:spLocks noChangeShapeType="1"/>
          </p:cNvSpPr>
          <p:nvPr/>
        </p:nvSpPr>
        <p:spPr bwMode="auto">
          <a:xfrm rot="362292">
            <a:off x="3635375" y="3627438"/>
            <a:ext cx="360363"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Line 16">
            <a:extLst>
              <a:ext uri="{FF2B5EF4-FFF2-40B4-BE49-F238E27FC236}">
                <a16:creationId xmlns:a16="http://schemas.microsoft.com/office/drawing/2014/main" id="{96F62E00-7D9C-48C1-97CD-4587016D703D}"/>
              </a:ext>
            </a:extLst>
          </p:cNvPr>
          <p:cNvSpPr>
            <a:spLocks noChangeShapeType="1"/>
          </p:cNvSpPr>
          <p:nvPr/>
        </p:nvSpPr>
        <p:spPr bwMode="auto">
          <a:xfrm flipV="1">
            <a:off x="3995738" y="3627438"/>
            <a:ext cx="1800225" cy="13604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5" name="Line 17">
            <a:extLst>
              <a:ext uri="{FF2B5EF4-FFF2-40B4-BE49-F238E27FC236}">
                <a16:creationId xmlns:a16="http://schemas.microsoft.com/office/drawing/2014/main" id="{59950386-47D4-4D4A-9134-F17B7147A4D7}"/>
              </a:ext>
            </a:extLst>
          </p:cNvPr>
          <p:cNvSpPr>
            <a:spLocks noChangeShapeType="1"/>
          </p:cNvSpPr>
          <p:nvPr/>
        </p:nvSpPr>
        <p:spPr bwMode="auto">
          <a:xfrm>
            <a:off x="3995738" y="5124450"/>
            <a:ext cx="19796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6" name="Oval 18">
            <a:extLst>
              <a:ext uri="{FF2B5EF4-FFF2-40B4-BE49-F238E27FC236}">
                <a16:creationId xmlns:a16="http://schemas.microsoft.com/office/drawing/2014/main" id="{63BE755D-7E16-4D56-8BF2-EE38000AF8A7}"/>
              </a:ext>
            </a:extLst>
          </p:cNvPr>
          <p:cNvSpPr>
            <a:spLocks noChangeArrowheads="1"/>
          </p:cNvSpPr>
          <p:nvPr/>
        </p:nvSpPr>
        <p:spPr bwMode="auto">
          <a:xfrm>
            <a:off x="5975350" y="4987925"/>
            <a:ext cx="180975" cy="136525"/>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87" name="Line 19">
            <a:extLst>
              <a:ext uri="{FF2B5EF4-FFF2-40B4-BE49-F238E27FC236}">
                <a16:creationId xmlns:a16="http://schemas.microsoft.com/office/drawing/2014/main" id="{79821428-7E50-4117-A9C5-E99AEDBE34E7}"/>
              </a:ext>
            </a:extLst>
          </p:cNvPr>
          <p:cNvSpPr>
            <a:spLocks noChangeShapeType="1"/>
          </p:cNvSpPr>
          <p:nvPr/>
        </p:nvSpPr>
        <p:spPr bwMode="auto">
          <a:xfrm rot="-352971">
            <a:off x="5965825" y="3625850"/>
            <a:ext cx="17463" cy="1360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8" name="Rectangle 20">
            <a:extLst>
              <a:ext uri="{FF2B5EF4-FFF2-40B4-BE49-F238E27FC236}">
                <a16:creationId xmlns:a16="http://schemas.microsoft.com/office/drawing/2014/main" id="{03D3321F-DDCD-43F0-9AE5-A5F8DDD38DA8}"/>
              </a:ext>
            </a:extLst>
          </p:cNvPr>
          <p:cNvSpPr>
            <a:spLocks noChangeArrowheads="1"/>
          </p:cNvSpPr>
          <p:nvPr/>
        </p:nvSpPr>
        <p:spPr bwMode="auto">
          <a:xfrm>
            <a:off x="6335713" y="3490913"/>
            <a:ext cx="720725" cy="544512"/>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C</a:t>
            </a:r>
            <a:endParaRPr lang="en-US" altLang="zh-CN" sz="1800"/>
          </a:p>
        </p:txBody>
      </p:sp>
      <p:sp>
        <p:nvSpPr>
          <p:cNvPr id="32789" name="Rectangle 21">
            <a:extLst>
              <a:ext uri="{FF2B5EF4-FFF2-40B4-BE49-F238E27FC236}">
                <a16:creationId xmlns:a16="http://schemas.microsoft.com/office/drawing/2014/main" id="{52AFBA55-1508-47A7-8409-754C2E2C0002}"/>
              </a:ext>
            </a:extLst>
          </p:cNvPr>
          <p:cNvSpPr>
            <a:spLocks noChangeArrowheads="1"/>
          </p:cNvSpPr>
          <p:nvPr/>
        </p:nvSpPr>
        <p:spPr bwMode="auto">
          <a:xfrm>
            <a:off x="6515100" y="5260975"/>
            <a:ext cx="720725" cy="5445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H</a:t>
            </a:r>
            <a:r>
              <a:rPr lang="en-US" altLang="zh-CN" sz="1800" baseline="-25000">
                <a:latin typeface="Times New Roman" panose="02020603050405020304" pitchFamily="18" charset="0"/>
              </a:rPr>
              <a:t>D</a:t>
            </a:r>
            <a:endParaRPr lang="en-US" altLang="zh-CN" sz="1800"/>
          </a:p>
        </p:txBody>
      </p:sp>
      <p:sp>
        <p:nvSpPr>
          <p:cNvPr id="32790" name="Oval 22">
            <a:extLst>
              <a:ext uri="{FF2B5EF4-FFF2-40B4-BE49-F238E27FC236}">
                <a16:creationId xmlns:a16="http://schemas.microsoft.com/office/drawing/2014/main" id="{7972FEF0-631D-4DDA-94AF-C58B758B751D}"/>
              </a:ext>
            </a:extLst>
          </p:cNvPr>
          <p:cNvSpPr>
            <a:spLocks noChangeArrowheads="1"/>
          </p:cNvSpPr>
          <p:nvPr/>
        </p:nvSpPr>
        <p:spPr bwMode="auto">
          <a:xfrm>
            <a:off x="2627313" y="44370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1" name="Oval 23">
            <a:extLst>
              <a:ext uri="{FF2B5EF4-FFF2-40B4-BE49-F238E27FC236}">
                <a16:creationId xmlns:a16="http://schemas.microsoft.com/office/drawing/2014/main" id="{D8F65333-DE5F-450A-BE3F-BB35ED9E9839}"/>
              </a:ext>
            </a:extLst>
          </p:cNvPr>
          <p:cNvSpPr>
            <a:spLocks noChangeArrowheads="1"/>
          </p:cNvSpPr>
          <p:nvPr/>
        </p:nvSpPr>
        <p:spPr bwMode="auto">
          <a:xfrm>
            <a:off x="3635375" y="3502025"/>
            <a:ext cx="165100" cy="14446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2" name="Oval 24">
            <a:extLst>
              <a:ext uri="{FF2B5EF4-FFF2-40B4-BE49-F238E27FC236}">
                <a16:creationId xmlns:a16="http://schemas.microsoft.com/office/drawing/2014/main" id="{413B0274-D560-42A6-ACFE-7451B63A8CE6}"/>
              </a:ext>
            </a:extLst>
          </p:cNvPr>
          <p:cNvSpPr>
            <a:spLocks noChangeArrowheads="1"/>
          </p:cNvSpPr>
          <p:nvPr/>
        </p:nvSpPr>
        <p:spPr bwMode="auto">
          <a:xfrm>
            <a:off x="5794375" y="3573463"/>
            <a:ext cx="165100" cy="14446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793" name="Line 25">
            <a:extLst>
              <a:ext uri="{FF2B5EF4-FFF2-40B4-BE49-F238E27FC236}">
                <a16:creationId xmlns:a16="http://schemas.microsoft.com/office/drawing/2014/main" id="{A5EC2624-FC01-4CE3-9E10-1994FEA37ABC}"/>
              </a:ext>
            </a:extLst>
          </p:cNvPr>
          <p:cNvSpPr>
            <a:spLocks noChangeShapeType="1"/>
          </p:cNvSpPr>
          <p:nvPr/>
        </p:nvSpPr>
        <p:spPr bwMode="auto">
          <a:xfrm>
            <a:off x="6083300" y="5084763"/>
            <a:ext cx="431800" cy="3603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4" name="Line 26">
            <a:extLst>
              <a:ext uri="{FF2B5EF4-FFF2-40B4-BE49-F238E27FC236}">
                <a16:creationId xmlns:a16="http://schemas.microsoft.com/office/drawing/2014/main" id="{DE4E4A19-D431-4C79-9C54-33364B131E93}"/>
              </a:ext>
            </a:extLst>
          </p:cNvPr>
          <p:cNvSpPr>
            <a:spLocks noChangeShapeType="1"/>
          </p:cNvSpPr>
          <p:nvPr/>
        </p:nvSpPr>
        <p:spPr bwMode="auto">
          <a:xfrm>
            <a:off x="5938838" y="3644900"/>
            <a:ext cx="43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2795" name="Group 31">
            <a:extLst>
              <a:ext uri="{FF2B5EF4-FFF2-40B4-BE49-F238E27FC236}">
                <a16:creationId xmlns:a16="http://schemas.microsoft.com/office/drawing/2014/main" id="{B73121C1-F685-44B6-AF35-C578293F98DC}"/>
              </a:ext>
            </a:extLst>
          </p:cNvPr>
          <p:cNvGrpSpPr>
            <a:grpSpLocks/>
          </p:cNvGrpSpPr>
          <p:nvPr/>
        </p:nvGrpSpPr>
        <p:grpSpPr bwMode="auto">
          <a:xfrm>
            <a:off x="2195513" y="4221163"/>
            <a:ext cx="361950" cy="261937"/>
            <a:chOff x="1548" y="3723"/>
            <a:chExt cx="228" cy="165"/>
          </a:xfrm>
        </p:grpSpPr>
        <p:sp>
          <p:nvSpPr>
            <p:cNvPr id="32816" name="Rectangle 32">
              <a:extLst>
                <a:ext uri="{FF2B5EF4-FFF2-40B4-BE49-F238E27FC236}">
                  <a16:creationId xmlns:a16="http://schemas.microsoft.com/office/drawing/2014/main" id="{C3B858A0-7B5F-4F84-B660-DF27197E6186}"/>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7" name="Rectangle 33">
              <a:extLst>
                <a:ext uri="{FF2B5EF4-FFF2-40B4-BE49-F238E27FC236}">
                  <a16:creationId xmlns:a16="http://schemas.microsoft.com/office/drawing/2014/main" id="{F8858A71-E874-4BEF-8BD1-D2848649F4C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8" name="Line 34">
              <a:extLst>
                <a:ext uri="{FF2B5EF4-FFF2-40B4-BE49-F238E27FC236}">
                  <a16:creationId xmlns:a16="http://schemas.microsoft.com/office/drawing/2014/main" id="{B8513DCE-EFB8-4CBB-B554-8BBAE55671EB}"/>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6" name="Group 35">
            <a:extLst>
              <a:ext uri="{FF2B5EF4-FFF2-40B4-BE49-F238E27FC236}">
                <a16:creationId xmlns:a16="http://schemas.microsoft.com/office/drawing/2014/main" id="{72DADBE2-97EC-4FEC-BB43-C64B7C665E45}"/>
              </a:ext>
            </a:extLst>
          </p:cNvPr>
          <p:cNvGrpSpPr>
            <a:grpSpLocks/>
          </p:cNvGrpSpPr>
          <p:nvPr/>
        </p:nvGrpSpPr>
        <p:grpSpPr bwMode="auto">
          <a:xfrm>
            <a:off x="1835150" y="4221163"/>
            <a:ext cx="361950" cy="261937"/>
            <a:chOff x="1548" y="3723"/>
            <a:chExt cx="228" cy="165"/>
          </a:xfrm>
        </p:grpSpPr>
        <p:sp>
          <p:nvSpPr>
            <p:cNvPr id="32813" name="Rectangle 36">
              <a:extLst>
                <a:ext uri="{FF2B5EF4-FFF2-40B4-BE49-F238E27FC236}">
                  <a16:creationId xmlns:a16="http://schemas.microsoft.com/office/drawing/2014/main" id="{A441F571-684F-4971-BF14-CB4A2DAD8CA2}"/>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4" name="Rectangle 37">
              <a:extLst>
                <a:ext uri="{FF2B5EF4-FFF2-40B4-BE49-F238E27FC236}">
                  <a16:creationId xmlns:a16="http://schemas.microsoft.com/office/drawing/2014/main" id="{5196A91D-BBA1-46A2-96D2-1747CB3A775C}"/>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5" name="Line 38">
              <a:extLst>
                <a:ext uri="{FF2B5EF4-FFF2-40B4-BE49-F238E27FC236}">
                  <a16:creationId xmlns:a16="http://schemas.microsoft.com/office/drawing/2014/main" id="{7951F861-1BF3-4B75-9025-689E7DCD85E5}"/>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7" name="Group 39">
            <a:extLst>
              <a:ext uri="{FF2B5EF4-FFF2-40B4-BE49-F238E27FC236}">
                <a16:creationId xmlns:a16="http://schemas.microsoft.com/office/drawing/2014/main" id="{5C2547D9-C71B-481B-81CF-70B9D9807DFC}"/>
              </a:ext>
            </a:extLst>
          </p:cNvPr>
          <p:cNvGrpSpPr>
            <a:grpSpLocks/>
          </p:cNvGrpSpPr>
          <p:nvPr/>
        </p:nvGrpSpPr>
        <p:grpSpPr bwMode="auto">
          <a:xfrm>
            <a:off x="4716463" y="3357563"/>
            <a:ext cx="361950" cy="261937"/>
            <a:chOff x="1548" y="3723"/>
            <a:chExt cx="228" cy="165"/>
          </a:xfrm>
        </p:grpSpPr>
        <p:sp>
          <p:nvSpPr>
            <p:cNvPr id="32810" name="Rectangle 40">
              <a:extLst>
                <a:ext uri="{FF2B5EF4-FFF2-40B4-BE49-F238E27FC236}">
                  <a16:creationId xmlns:a16="http://schemas.microsoft.com/office/drawing/2014/main" id="{59A33007-8AA9-40E1-93B6-4E2CBE0A5381}"/>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1" name="Rectangle 41">
              <a:extLst>
                <a:ext uri="{FF2B5EF4-FFF2-40B4-BE49-F238E27FC236}">
                  <a16:creationId xmlns:a16="http://schemas.microsoft.com/office/drawing/2014/main" id="{39C198DF-93AE-4F4E-91F7-8B0237E02554}"/>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12" name="Line 42">
              <a:extLst>
                <a:ext uri="{FF2B5EF4-FFF2-40B4-BE49-F238E27FC236}">
                  <a16:creationId xmlns:a16="http://schemas.microsoft.com/office/drawing/2014/main" id="{E8305ABB-7196-447A-A6C7-4458518BD40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8" name="Group 43">
            <a:extLst>
              <a:ext uri="{FF2B5EF4-FFF2-40B4-BE49-F238E27FC236}">
                <a16:creationId xmlns:a16="http://schemas.microsoft.com/office/drawing/2014/main" id="{3E376F0D-8148-4E72-B5E5-C98720F0122A}"/>
              </a:ext>
            </a:extLst>
          </p:cNvPr>
          <p:cNvGrpSpPr>
            <a:grpSpLocks/>
          </p:cNvGrpSpPr>
          <p:nvPr/>
        </p:nvGrpSpPr>
        <p:grpSpPr bwMode="auto">
          <a:xfrm>
            <a:off x="4859338" y="5157788"/>
            <a:ext cx="361950" cy="261937"/>
            <a:chOff x="1548" y="3723"/>
            <a:chExt cx="228" cy="165"/>
          </a:xfrm>
        </p:grpSpPr>
        <p:sp>
          <p:nvSpPr>
            <p:cNvPr id="32807" name="Rectangle 44">
              <a:extLst>
                <a:ext uri="{FF2B5EF4-FFF2-40B4-BE49-F238E27FC236}">
                  <a16:creationId xmlns:a16="http://schemas.microsoft.com/office/drawing/2014/main" id="{E882B7F8-4581-4039-A0A4-391D24A13BC9}"/>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8" name="Rectangle 45">
              <a:extLst>
                <a:ext uri="{FF2B5EF4-FFF2-40B4-BE49-F238E27FC236}">
                  <a16:creationId xmlns:a16="http://schemas.microsoft.com/office/drawing/2014/main" id="{9A6C4A9D-1029-4FAA-AB75-643A9FF5C416}"/>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9" name="Line 46">
              <a:extLst>
                <a:ext uri="{FF2B5EF4-FFF2-40B4-BE49-F238E27FC236}">
                  <a16:creationId xmlns:a16="http://schemas.microsoft.com/office/drawing/2014/main" id="{4ACC37DC-D34D-4EBF-99DF-21047B91B37E}"/>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799" name="Group 47">
            <a:extLst>
              <a:ext uri="{FF2B5EF4-FFF2-40B4-BE49-F238E27FC236}">
                <a16:creationId xmlns:a16="http://schemas.microsoft.com/office/drawing/2014/main" id="{DE47190C-F155-4EFA-A0C5-88907AD90C8B}"/>
              </a:ext>
            </a:extLst>
          </p:cNvPr>
          <p:cNvGrpSpPr>
            <a:grpSpLocks/>
          </p:cNvGrpSpPr>
          <p:nvPr/>
        </p:nvGrpSpPr>
        <p:grpSpPr bwMode="auto">
          <a:xfrm>
            <a:off x="3203575" y="4868863"/>
            <a:ext cx="361950" cy="261937"/>
            <a:chOff x="1548" y="3723"/>
            <a:chExt cx="228" cy="165"/>
          </a:xfrm>
        </p:grpSpPr>
        <p:sp>
          <p:nvSpPr>
            <p:cNvPr id="32804" name="Rectangle 48">
              <a:extLst>
                <a:ext uri="{FF2B5EF4-FFF2-40B4-BE49-F238E27FC236}">
                  <a16:creationId xmlns:a16="http://schemas.microsoft.com/office/drawing/2014/main" id="{796DD80F-2594-4030-9056-F5F91D2A64E8}"/>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5" name="Rectangle 49">
              <a:extLst>
                <a:ext uri="{FF2B5EF4-FFF2-40B4-BE49-F238E27FC236}">
                  <a16:creationId xmlns:a16="http://schemas.microsoft.com/office/drawing/2014/main" id="{0A72F0E5-BFA6-486B-9A66-F6F9138CC18F}"/>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6" name="Line 50">
              <a:extLst>
                <a:ext uri="{FF2B5EF4-FFF2-40B4-BE49-F238E27FC236}">
                  <a16:creationId xmlns:a16="http://schemas.microsoft.com/office/drawing/2014/main" id="{E54A4110-8DBC-4F7E-817C-2A74AA8802D8}"/>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800" name="Group 51">
            <a:extLst>
              <a:ext uri="{FF2B5EF4-FFF2-40B4-BE49-F238E27FC236}">
                <a16:creationId xmlns:a16="http://schemas.microsoft.com/office/drawing/2014/main" id="{F76A252D-125A-4860-B86F-932BD66B0781}"/>
              </a:ext>
            </a:extLst>
          </p:cNvPr>
          <p:cNvGrpSpPr>
            <a:grpSpLocks/>
          </p:cNvGrpSpPr>
          <p:nvPr/>
        </p:nvGrpSpPr>
        <p:grpSpPr bwMode="auto">
          <a:xfrm>
            <a:off x="2843213" y="3789363"/>
            <a:ext cx="361950" cy="261937"/>
            <a:chOff x="1548" y="3723"/>
            <a:chExt cx="228" cy="165"/>
          </a:xfrm>
        </p:grpSpPr>
        <p:sp>
          <p:nvSpPr>
            <p:cNvPr id="32801" name="Rectangle 52">
              <a:extLst>
                <a:ext uri="{FF2B5EF4-FFF2-40B4-BE49-F238E27FC236}">
                  <a16:creationId xmlns:a16="http://schemas.microsoft.com/office/drawing/2014/main" id="{06A27832-EDE8-472F-A762-946FBB550883}"/>
                </a:ext>
              </a:extLst>
            </p:cNvPr>
            <p:cNvSpPr>
              <a:spLocks noChangeArrowheads="1"/>
            </p:cNvSpPr>
            <p:nvPr/>
          </p:nvSpPr>
          <p:spPr bwMode="auto">
            <a:xfrm>
              <a:off x="1563" y="3723"/>
              <a:ext cx="102" cy="15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2" name="Rectangle 53">
              <a:extLst>
                <a:ext uri="{FF2B5EF4-FFF2-40B4-BE49-F238E27FC236}">
                  <a16:creationId xmlns:a16="http://schemas.microsoft.com/office/drawing/2014/main" id="{2402787C-A681-4CB0-9ACC-93A4022435E3}"/>
                </a:ext>
              </a:extLst>
            </p:cNvPr>
            <p:cNvSpPr>
              <a:spLocks noChangeArrowheads="1"/>
            </p:cNvSpPr>
            <p:nvPr/>
          </p:nvSpPr>
          <p:spPr bwMode="auto">
            <a:xfrm>
              <a:off x="1548" y="3738"/>
              <a:ext cx="102" cy="15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2803" name="Line 54">
              <a:extLst>
                <a:ext uri="{FF2B5EF4-FFF2-40B4-BE49-F238E27FC236}">
                  <a16:creationId xmlns:a16="http://schemas.microsoft.com/office/drawing/2014/main" id="{71F00CD3-0D05-45BE-B715-03ACFA27244D}"/>
                </a:ext>
              </a:extLst>
            </p:cNvPr>
            <p:cNvSpPr>
              <a:spLocks noChangeShapeType="1"/>
            </p:cNvSpPr>
            <p:nvPr/>
          </p:nvSpPr>
          <p:spPr bwMode="auto">
            <a:xfrm>
              <a:off x="1650" y="3816"/>
              <a:ext cx="126" cy="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26368BB-6BAA-4E5C-849A-E30794C476F6}"/>
              </a:ext>
            </a:extLst>
          </p:cNvPr>
          <p:cNvSpPr>
            <a:spLocks noGrp="1" noChangeArrowheads="1"/>
          </p:cNvSpPr>
          <p:nvPr>
            <p:ph type="title"/>
          </p:nvPr>
        </p:nvSpPr>
        <p:spPr/>
        <p:txBody>
          <a:bodyPr/>
          <a:lstStyle/>
          <a:p>
            <a:pPr eaLnBrk="1" hangingPunct="1"/>
            <a:r>
              <a:rPr lang="zh-CN" altLang="en-US"/>
              <a:t>数据报的特征</a:t>
            </a:r>
          </a:p>
        </p:txBody>
      </p:sp>
      <p:sp>
        <p:nvSpPr>
          <p:cNvPr id="765955" name="Rectangle 3">
            <a:extLst>
              <a:ext uri="{FF2B5EF4-FFF2-40B4-BE49-F238E27FC236}">
                <a16:creationId xmlns:a16="http://schemas.microsoft.com/office/drawing/2014/main" id="{DF350073-FCE2-4A6F-A1ED-B170A5568E31}"/>
              </a:ext>
            </a:extLst>
          </p:cNvPr>
          <p:cNvSpPr>
            <a:spLocks noGrp="1" noChangeArrowheads="1"/>
          </p:cNvSpPr>
          <p:nvPr>
            <p:ph type="body" idx="1"/>
          </p:nvPr>
        </p:nvSpPr>
        <p:spPr>
          <a:xfrm>
            <a:off x="900113" y="1196975"/>
            <a:ext cx="7391400" cy="3252788"/>
          </a:xfrm>
        </p:spPr>
        <p:txBody>
          <a:bodyPr/>
          <a:lstStyle/>
          <a:p>
            <a:pPr marL="533400" indent="-533400" eaLnBrk="1" hangingPunct="1"/>
            <a:r>
              <a:rPr lang="zh-CN" altLang="en-US"/>
              <a:t>无需建立连接就可传输报文分组，因此数据报称为无连接网络服务。</a:t>
            </a:r>
          </a:p>
          <a:p>
            <a:pPr marL="533400" indent="-533400" eaLnBrk="1" hangingPunct="1"/>
            <a:r>
              <a:rPr lang="zh-CN" altLang="en-US"/>
              <a:t>不同的报文分组可以通过不同的路由到达目的主机，先发出的分组未必先，因此数据报服务不能保证报文分组顺序接收。</a:t>
            </a:r>
          </a:p>
          <a:p>
            <a:pPr marL="533400" indent="-533400" eaLnBrk="1" hangingPunct="1"/>
            <a:r>
              <a:rPr lang="zh-CN" altLang="en-US"/>
              <a:t>每个报文分组携带完整的源</a:t>
            </a:r>
            <a:r>
              <a:rPr lang="en-US" altLang="zh-CN"/>
              <a:t>/</a:t>
            </a:r>
            <a:r>
              <a:rPr lang="zh-CN" altLang="en-US"/>
              <a:t>目的地址，独立的选择路径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C0930AB-2A4C-48AD-A6DB-E61B83F490C1}"/>
              </a:ext>
            </a:extLst>
          </p:cNvPr>
          <p:cNvSpPr>
            <a:spLocks noGrp="1" noChangeArrowheads="1"/>
          </p:cNvSpPr>
          <p:nvPr>
            <p:ph type="title"/>
          </p:nvPr>
        </p:nvSpPr>
        <p:spPr/>
        <p:txBody>
          <a:bodyPr/>
          <a:lstStyle/>
          <a:p>
            <a:pPr eaLnBrk="1" hangingPunct="1"/>
            <a:r>
              <a:rPr lang="en-US" altLang="zh-CN"/>
              <a:t>5.2.3 </a:t>
            </a:r>
            <a:r>
              <a:rPr lang="zh-CN" altLang="en-US"/>
              <a:t>数据报与虚电路的比较</a:t>
            </a:r>
          </a:p>
        </p:txBody>
      </p:sp>
      <p:sp>
        <p:nvSpPr>
          <p:cNvPr id="34819" name="Rectangle 6">
            <a:extLst>
              <a:ext uri="{FF2B5EF4-FFF2-40B4-BE49-F238E27FC236}">
                <a16:creationId xmlns:a16="http://schemas.microsoft.com/office/drawing/2014/main" id="{19BA422C-8009-499F-934A-3B6BA402CE77}"/>
              </a:ext>
            </a:extLst>
          </p:cNvPr>
          <p:cNvSpPr>
            <a:spLocks noChangeArrowheads="1"/>
          </p:cNvSpPr>
          <p:nvPr/>
        </p:nvSpPr>
        <p:spPr bwMode="auto">
          <a:xfrm>
            <a:off x="1295400" y="1882775"/>
            <a:ext cx="4800600" cy="0"/>
          </a:xfrm>
          <a:prstGeom prst="rect">
            <a:avLst/>
          </a:prstGeom>
          <a:solidFill>
            <a:srgbClr val="000099"/>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67148" name="Group 172">
            <a:extLst>
              <a:ext uri="{FF2B5EF4-FFF2-40B4-BE49-F238E27FC236}">
                <a16:creationId xmlns:a16="http://schemas.microsoft.com/office/drawing/2014/main" id="{C622A8B2-A603-428A-BDE0-E26B3938C3BC}"/>
              </a:ext>
            </a:extLst>
          </p:cNvPr>
          <p:cNvGraphicFramePr>
            <a:graphicFrameLocks noGrp="1"/>
          </p:cNvGraphicFramePr>
          <p:nvPr/>
        </p:nvGraphicFramePr>
        <p:xfrm>
          <a:off x="250825" y="1382713"/>
          <a:ext cx="8569325" cy="4425958"/>
        </p:xfrm>
        <a:graphic>
          <a:graphicData uri="http://schemas.openxmlformats.org/drawingml/2006/table">
            <a:tbl>
              <a:tblPr/>
              <a:tblGrid>
                <a:gridCol w="1670050">
                  <a:extLst>
                    <a:ext uri="{9D8B030D-6E8A-4147-A177-3AD203B41FA5}">
                      <a16:colId xmlns:a16="http://schemas.microsoft.com/office/drawing/2014/main" val="20000"/>
                    </a:ext>
                  </a:extLst>
                </a:gridCol>
                <a:gridCol w="3268663">
                  <a:extLst>
                    <a:ext uri="{9D8B030D-6E8A-4147-A177-3AD203B41FA5}">
                      <a16:colId xmlns:a16="http://schemas.microsoft.com/office/drawing/2014/main" val="20001"/>
                    </a:ext>
                  </a:extLst>
                </a:gridCol>
                <a:gridCol w="3630612">
                  <a:extLst>
                    <a:ext uri="{9D8B030D-6E8A-4147-A177-3AD203B41FA5}">
                      <a16:colId xmlns:a16="http://schemas.microsoft.com/office/drawing/2014/main" val="20002"/>
                    </a:ext>
                  </a:extLst>
                </a:gridCol>
              </a:tblGrid>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rgbClr val="000000"/>
                          </a:solidFill>
                          <a:effectLst/>
                          <a:latin typeface="Times New Roman" pitchFamily="18" charset="0"/>
                          <a:ea typeface="ˎ̥"/>
                          <a:cs typeface="宋体" pitchFamily="2" charset="-122"/>
                        </a:rPr>
                        <a:t> </a:t>
                      </a:r>
                      <a:endParaRPr kumimoji="1" lang="en-US" altLang="zh-CN" sz="2000" b="1" i="0" u="none" strike="noStrike" cap="none" normalizeH="0" baseline="0">
                        <a:ln>
                          <a:noFill/>
                        </a:ln>
                        <a:solidFill>
                          <a:schemeClr val="tx1"/>
                        </a:solidFill>
                        <a:effectLst/>
                        <a:latin typeface="Times New Roman" pitchFamily="18" charset="0"/>
                        <a:ea typeface="ˎ̥"/>
                        <a:cs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数据报子网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33FF"/>
                          </a:solidFill>
                          <a:effectLst/>
                          <a:latin typeface="ˎ̥"/>
                          <a:ea typeface="宋体" pitchFamily="2" charset="-122"/>
                        </a:rPr>
                        <a:t>　虚电路子网</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0"/>
                  </a:ext>
                </a:extLst>
              </a:tr>
              <a:tr h="3962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电路建立，分组传输延时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1"/>
                  </a:ext>
                </a:extLst>
              </a:tr>
              <a:tr h="7010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路由选择</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每个分组单独选择路由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建立虚电路时选择路由，以后所有分组都使用该路由</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2"/>
                  </a:ext>
                </a:extLst>
              </a:tr>
              <a:tr h="4412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子网无需保存状态信息</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点要保存一张虚电路表</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3"/>
                  </a:ext>
                </a:extLst>
              </a:tr>
              <a:tr h="71259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每个分组包括源和目的的完整地址</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每个分组含有一个短的虚电路号</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4"/>
                  </a:ext>
                </a:extLst>
              </a:tr>
              <a:tr h="100581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结点失败</a:t>
                      </a:r>
                      <a:br>
                        <a:rPr kumimoji="1" lang="zh-CN" altLang="en-US" sz="2000" b="1" i="0" u="none" strike="noStrike" cap="none" normalizeH="0" baseline="0">
                          <a:ln>
                            <a:noFill/>
                          </a:ln>
                          <a:solidFill>
                            <a:srgbClr val="3366FF"/>
                          </a:solidFill>
                          <a:effectLst/>
                          <a:latin typeface="Times New Roman" pitchFamily="18" charset="0"/>
                          <a:ea typeface="ˎ̥"/>
                          <a:cs typeface="宋体" pitchFamily="2" charset="-122"/>
                        </a:rPr>
                      </a:br>
                      <a:r>
                        <a:rPr kumimoji="1" lang="zh-CN" altLang="en-US" sz="2000" b="1" i="0" u="none" strike="noStrike" cap="none" normalizeH="0" baseline="0">
                          <a:ln>
                            <a:noFill/>
                          </a:ln>
                          <a:solidFill>
                            <a:srgbClr val="3366FF"/>
                          </a:solidFill>
                          <a:effectLst/>
                          <a:latin typeface="ˎ̥"/>
                          <a:ea typeface="宋体" pitchFamily="2" charset="-122"/>
                        </a:rPr>
                        <a:t>　的影响</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除了在崩溃时正在该结点处理的分组都丢失外，无其他影响</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所有经过失效</a:t>
                      </a:r>
                      <a:r>
                        <a:rPr kumimoji="1" lang="zh-CN" altLang="en-US" sz="2000" b="1" i="0" u="none" strike="noStrike" cap="none" normalizeH="0" baseline="0">
                          <a:ln>
                            <a:noFill/>
                          </a:ln>
                          <a:solidFill>
                            <a:srgbClr val="000000"/>
                          </a:solidFill>
                          <a:effectLst/>
                          <a:latin typeface="Arial" pitchFamily="34" charset="0"/>
                          <a:ea typeface="宋体" pitchFamily="2" charset="-122"/>
                        </a:rPr>
                        <a:t>结</a:t>
                      </a:r>
                      <a:r>
                        <a:rPr kumimoji="1" lang="zh-CN" altLang="en-US" sz="2000" b="1" i="0" u="none" strike="noStrike" cap="none" normalizeH="0" baseline="0">
                          <a:ln>
                            <a:noFill/>
                          </a:ln>
                          <a:solidFill>
                            <a:srgbClr val="000000"/>
                          </a:solidFill>
                          <a:effectLst/>
                          <a:latin typeface="ˎ̥"/>
                          <a:ea typeface="宋体" pitchFamily="2" charset="-122"/>
                        </a:rPr>
                        <a:t>点的虚电路都要被终止</a:t>
                      </a: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FF"/>
                    </a:solidFill>
                  </a:tcPr>
                </a:tc>
                <a:extLst>
                  <a:ext uri="{0D108BD9-81ED-4DB2-BD59-A6C34878D82A}">
                    <a16:rowId xmlns:a16="http://schemas.microsoft.com/office/drawing/2014/main" val="10005"/>
                  </a:ext>
                </a:extLst>
              </a:tr>
              <a:tr h="7729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3366FF"/>
                          </a:solidFill>
                          <a:effectLst/>
                          <a:latin typeface="ˎ̥"/>
                          <a:ea typeface="宋体" pitchFamily="2" charset="-122"/>
                        </a:rPr>
                        <a:t>　拥塞控制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难</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rgbClr val="000000"/>
                          </a:solidFill>
                          <a:effectLst/>
                          <a:latin typeface="ˎ̥"/>
                          <a:ea typeface="宋体" pitchFamily="2" charset="-122"/>
                        </a:rPr>
                        <a:t>如果有足够的缓冲区分配给已经建立的虚电路，则容易控制</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2DDD1DC-2E9A-46EF-B4C2-03CCF71A2D90}"/>
              </a:ext>
            </a:extLst>
          </p:cNvPr>
          <p:cNvSpPr>
            <a:spLocks noGrp="1" noChangeArrowheads="1"/>
          </p:cNvSpPr>
          <p:nvPr>
            <p:ph type="title"/>
          </p:nvPr>
        </p:nvSpPr>
        <p:spPr/>
        <p:txBody>
          <a:bodyPr/>
          <a:lstStyle/>
          <a:p>
            <a:pPr marL="609600" indent="-609600" eaLnBrk="1" hangingPunct="1"/>
            <a:r>
              <a:rPr lang="en-US" altLang="zh-CN"/>
              <a:t>5.3 </a:t>
            </a:r>
            <a:r>
              <a:rPr lang="zh-CN" altLang="en-US"/>
              <a:t>路由选择</a:t>
            </a:r>
          </a:p>
        </p:txBody>
      </p:sp>
      <p:sp>
        <p:nvSpPr>
          <p:cNvPr id="768003" name="Rectangle 3">
            <a:extLst>
              <a:ext uri="{FF2B5EF4-FFF2-40B4-BE49-F238E27FC236}">
                <a16:creationId xmlns:a16="http://schemas.microsoft.com/office/drawing/2014/main" id="{BDA7A3B1-C71C-4B71-9BD1-9E68FAE2D45F}"/>
              </a:ext>
            </a:extLst>
          </p:cNvPr>
          <p:cNvSpPr>
            <a:spLocks noGrp="1" noChangeArrowheads="1"/>
          </p:cNvSpPr>
          <p:nvPr>
            <p:ph type="body" idx="1"/>
          </p:nvPr>
        </p:nvSpPr>
        <p:spPr>
          <a:xfrm>
            <a:off x="914400" y="1524000"/>
            <a:ext cx="7391400" cy="4403725"/>
          </a:xfrm>
        </p:spPr>
        <p:txBody>
          <a:bodyPr/>
          <a:lstStyle/>
          <a:p>
            <a:pPr eaLnBrk="1" hangingPunct="1">
              <a:buFont typeface="Wingdings" panose="05000000000000000000" pitchFamily="2" charset="2"/>
              <a:buNone/>
            </a:pPr>
            <a:r>
              <a:rPr lang="zh-CN" altLang="en-US" sz="2400" dirty="0"/>
              <a:t>无论是虚电路，还是数据报都要进行路由选择。</a:t>
            </a:r>
          </a:p>
          <a:p>
            <a:pPr eaLnBrk="1" hangingPunct="1">
              <a:buFont typeface="Wingdings" panose="05000000000000000000" pitchFamily="2" charset="2"/>
              <a:buNone/>
            </a:pPr>
            <a:r>
              <a:rPr lang="zh-CN" altLang="en-US" sz="2400" dirty="0"/>
              <a:t>虚电路：需要一次路由选择</a:t>
            </a:r>
          </a:p>
          <a:p>
            <a:pPr eaLnBrk="1" hangingPunct="1">
              <a:buFont typeface="Wingdings" panose="05000000000000000000" pitchFamily="2" charset="2"/>
              <a:buNone/>
            </a:pPr>
            <a:r>
              <a:rPr lang="zh-CN" altLang="en-US" sz="2400" dirty="0"/>
              <a:t>数据报：每个分组要进行路由选择。</a:t>
            </a:r>
          </a:p>
          <a:p>
            <a:pPr eaLnBrk="1" hangingPunct="1"/>
            <a:r>
              <a:rPr lang="zh-CN" altLang="en-US" dirty="0"/>
              <a:t>  路由选择</a:t>
            </a:r>
          </a:p>
          <a:p>
            <a:pPr lvl="1" eaLnBrk="1" hangingPunct="1"/>
            <a:r>
              <a:rPr lang="zh-CN" altLang="en-US" dirty="0"/>
              <a:t>根据某种策略，选择一条最佳的路径到达目的主机，对路由器而言， 路由选择实质上是选择最佳输出端口。</a:t>
            </a:r>
          </a:p>
          <a:p>
            <a:pPr eaLnBrk="1" hangingPunct="1"/>
            <a:r>
              <a:rPr lang="zh-CN" altLang="en-US" dirty="0"/>
              <a:t>分类</a:t>
            </a:r>
          </a:p>
          <a:p>
            <a:pPr lvl="1" eaLnBrk="1" hangingPunct="1"/>
            <a:r>
              <a:rPr lang="zh-CN" altLang="en-US" dirty="0"/>
              <a:t>静态策略</a:t>
            </a:r>
          </a:p>
          <a:p>
            <a:pPr lvl="1" eaLnBrk="1" hangingPunct="1"/>
            <a:r>
              <a:rPr lang="zh-CN" altLang="en-US" dirty="0"/>
              <a:t>动态策略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0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800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800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80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3A29F35-9A64-4FBF-9D6D-CC40C1F75212}"/>
              </a:ext>
            </a:extLst>
          </p:cNvPr>
          <p:cNvSpPr>
            <a:spLocks noGrp="1" noChangeArrowheads="1"/>
          </p:cNvSpPr>
          <p:nvPr>
            <p:ph type="title"/>
          </p:nvPr>
        </p:nvSpPr>
        <p:spPr/>
        <p:txBody>
          <a:bodyPr/>
          <a:lstStyle/>
          <a:p>
            <a:pPr eaLnBrk="1" hangingPunct="1"/>
            <a:r>
              <a:rPr lang="en-US" altLang="zh-CN"/>
              <a:t>5.3.1 </a:t>
            </a:r>
            <a:r>
              <a:rPr lang="zh-CN" altLang="en-US"/>
              <a:t>静态策略 </a:t>
            </a:r>
          </a:p>
        </p:txBody>
      </p:sp>
      <p:sp>
        <p:nvSpPr>
          <p:cNvPr id="769027" name="Rectangle 3">
            <a:extLst>
              <a:ext uri="{FF2B5EF4-FFF2-40B4-BE49-F238E27FC236}">
                <a16:creationId xmlns:a16="http://schemas.microsoft.com/office/drawing/2014/main" id="{274A644E-E00A-45DF-9D5C-D685D53A9388}"/>
              </a:ext>
            </a:extLst>
          </p:cNvPr>
          <p:cNvSpPr>
            <a:spLocks noGrp="1" noChangeArrowheads="1"/>
          </p:cNvSpPr>
          <p:nvPr>
            <p:ph type="body" idx="1"/>
          </p:nvPr>
        </p:nvSpPr>
        <p:spPr>
          <a:xfrm>
            <a:off x="971550" y="2039938"/>
            <a:ext cx="7632700" cy="3981450"/>
          </a:xfrm>
        </p:spPr>
        <p:txBody>
          <a:bodyPr/>
          <a:lstStyle/>
          <a:p>
            <a:pPr marL="533400" indent="-533400" eaLnBrk="1" hangingPunct="1"/>
            <a:r>
              <a:rPr lang="zh-CN" altLang="en-US"/>
              <a:t>扩散法（洪泛法）</a:t>
            </a:r>
          </a:p>
          <a:p>
            <a:pPr marL="842963" lvl="1" indent="-457200" eaLnBrk="1" hangingPunct="1"/>
            <a:r>
              <a:rPr lang="zh-CN" altLang="en-US"/>
              <a:t>当结点收到一个分组后，把该分组向除进来的链路外的所有其他链路转发，结果至少有一个分组以最快的速度到达目的结点。</a:t>
            </a:r>
          </a:p>
          <a:p>
            <a:pPr marL="842963" lvl="1" indent="-457200" eaLnBrk="1" hangingPunct="1"/>
            <a:r>
              <a:rPr lang="zh-CN" altLang="en-US"/>
              <a:t>问题：扩散过程产生大量重复分组，导致网络无法运行。</a:t>
            </a:r>
          </a:p>
          <a:p>
            <a:pPr marL="842963" lvl="1" indent="-457200" eaLnBrk="1" hangingPunct="1"/>
            <a:r>
              <a:rPr lang="zh-CN" altLang="en-US"/>
              <a:t>解决措施：</a:t>
            </a:r>
          </a:p>
          <a:p>
            <a:pPr marL="1243013" lvl="2" indent="-381000" eaLnBrk="1" hangingPunct="1"/>
            <a:r>
              <a:rPr lang="zh-CN" altLang="en-US"/>
              <a:t>每个分组设置一个下跳数字段，每经过一个结点，下跳数减</a:t>
            </a:r>
            <a:r>
              <a:rPr lang="en-US" altLang="zh-CN"/>
              <a:t>1</a:t>
            </a:r>
            <a:r>
              <a:rPr lang="zh-CN" altLang="en-US"/>
              <a:t>，当下跳数为</a:t>
            </a:r>
            <a:r>
              <a:rPr lang="en-US" altLang="zh-CN"/>
              <a:t>0</a:t>
            </a:r>
            <a:r>
              <a:rPr lang="zh-CN" altLang="en-US"/>
              <a:t>时，丢弃该分组。</a:t>
            </a:r>
          </a:p>
        </p:txBody>
      </p:sp>
      <p:sp>
        <p:nvSpPr>
          <p:cNvPr id="36868" name="Text Box 5">
            <a:extLst>
              <a:ext uri="{FF2B5EF4-FFF2-40B4-BE49-F238E27FC236}">
                <a16:creationId xmlns:a16="http://schemas.microsoft.com/office/drawing/2014/main" id="{385AC465-964F-462B-8A31-18111441852B}"/>
              </a:ext>
            </a:extLst>
          </p:cNvPr>
          <p:cNvSpPr txBox="1">
            <a:spLocks noChangeArrowheads="1"/>
          </p:cNvSpPr>
          <p:nvPr/>
        </p:nvSpPr>
        <p:spPr bwMode="auto">
          <a:xfrm>
            <a:off x="971550" y="1019175"/>
            <a:ext cx="748823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zh-CN" altLang="en-US" sz="2400"/>
              <a:t>按某种固定的规则进行路由选择，不随网络流量和拓扑结构变化而变化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9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90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902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90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9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A085B07-0364-40C5-B3D1-27C44EBA2236}"/>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21507" name="Rectangle 3">
            <a:extLst>
              <a:ext uri="{FF2B5EF4-FFF2-40B4-BE49-F238E27FC236}">
                <a16:creationId xmlns:a16="http://schemas.microsoft.com/office/drawing/2014/main" id="{52C3596A-0F7D-41E9-B059-5311082540DF}"/>
              </a:ext>
            </a:extLst>
          </p:cNvPr>
          <p:cNvSpPr>
            <a:spLocks noChangeArrowheads="1"/>
          </p:cNvSpPr>
          <p:nvPr/>
        </p:nvSpPr>
        <p:spPr bwMode="auto">
          <a:xfrm>
            <a:off x="250825" y="1052513"/>
            <a:ext cx="4824413" cy="465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5.1 </a:t>
            </a:r>
            <a:r>
              <a:rPr lang="zh-CN" altLang="en-US" dirty="0"/>
              <a:t>数据交换技术</a:t>
            </a:r>
          </a:p>
          <a:p>
            <a:pPr lvl="1" eaLnBrk="1" hangingPunct="1"/>
            <a:r>
              <a:rPr lang="en-US" altLang="zh-CN" dirty="0"/>
              <a:t>5.1.1 </a:t>
            </a:r>
            <a:r>
              <a:rPr lang="zh-CN" altLang="en-US" dirty="0"/>
              <a:t>电路交换</a:t>
            </a:r>
          </a:p>
          <a:p>
            <a:pPr lvl="1" eaLnBrk="1" hangingPunct="1"/>
            <a:r>
              <a:rPr lang="en-US" altLang="zh-CN" dirty="0"/>
              <a:t>5.1.2 </a:t>
            </a:r>
            <a:r>
              <a:rPr lang="zh-CN" altLang="en-US" dirty="0"/>
              <a:t>分组交换 </a:t>
            </a:r>
          </a:p>
          <a:p>
            <a:pPr eaLnBrk="1" hangingPunct="1"/>
            <a:r>
              <a:rPr lang="en-US" altLang="zh-CN" dirty="0"/>
              <a:t>5.2 </a:t>
            </a:r>
            <a:r>
              <a:rPr lang="zh-CN" altLang="en-US" dirty="0"/>
              <a:t>虚电路和数据报 </a:t>
            </a:r>
          </a:p>
          <a:p>
            <a:pPr lvl="1" eaLnBrk="1" hangingPunct="1"/>
            <a:r>
              <a:rPr lang="en-US" altLang="zh-CN" dirty="0"/>
              <a:t>5.2.1 </a:t>
            </a:r>
            <a:r>
              <a:rPr lang="zh-CN" altLang="en-US" dirty="0"/>
              <a:t>虚电路</a:t>
            </a:r>
          </a:p>
          <a:p>
            <a:pPr lvl="1" eaLnBrk="1" hangingPunct="1"/>
            <a:r>
              <a:rPr lang="en-US" altLang="zh-CN" dirty="0"/>
              <a:t>5.2.2 </a:t>
            </a:r>
            <a:r>
              <a:rPr lang="zh-CN" altLang="en-US" dirty="0"/>
              <a:t>数据报 </a:t>
            </a:r>
          </a:p>
          <a:p>
            <a:pPr lvl="1" eaLnBrk="1" hangingPunct="1"/>
            <a:r>
              <a:rPr lang="en-US" altLang="zh-CN" dirty="0"/>
              <a:t>5.2.3 </a:t>
            </a:r>
            <a:r>
              <a:rPr lang="zh-CN" altLang="en-US" dirty="0"/>
              <a:t>数据与虚电路的比较</a:t>
            </a:r>
          </a:p>
          <a:p>
            <a:pPr eaLnBrk="1" hangingPunct="1"/>
            <a:r>
              <a:rPr lang="en-US" altLang="zh-CN" dirty="0"/>
              <a:t>5.3 </a:t>
            </a:r>
            <a:r>
              <a:rPr lang="zh-CN" altLang="en-US" dirty="0"/>
              <a:t>路由选择</a:t>
            </a:r>
          </a:p>
          <a:p>
            <a:pPr lvl="1" eaLnBrk="1" hangingPunct="1"/>
            <a:r>
              <a:rPr lang="en-US" altLang="zh-CN" dirty="0"/>
              <a:t>5.3.1 </a:t>
            </a:r>
            <a:r>
              <a:rPr lang="zh-CN" altLang="en-US" dirty="0"/>
              <a:t>静态策略 </a:t>
            </a:r>
          </a:p>
          <a:p>
            <a:pPr lvl="1" eaLnBrk="1" hangingPunct="1"/>
            <a:r>
              <a:rPr lang="en-US" altLang="zh-CN" dirty="0"/>
              <a:t>5.3.2 </a:t>
            </a:r>
            <a:r>
              <a:rPr lang="zh-CN" altLang="en-US" dirty="0"/>
              <a:t>动态策略 </a:t>
            </a:r>
          </a:p>
        </p:txBody>
      </p:sp>
      <p:sp>
        <p:nvSpPr>
          <p:cNvPr id="21508" name="Rectangle 4">
            <a:extLst>
              <a:ext uri="{FF2B5EF4-FFF2-40B4-BE49-F238E27FC236}">
                <a16:creationId xmlns:a16="http://schemas.microsoft.com/office/drawing/2014/main" id="{E174C11C-BD94-4116-A62D-63356B0FD6E0}"/>
              </a:ext>
            </a:extLst>
          </p:cNvPr>
          <p:cNvSpPr>
            <a:spLocks noChangeArrowheads="1"/>
          </p:cNvSpPr>
          <p:nvPr/>
        </p:nvSpPr>
        <p:spPr bwMode="auto">
          <a:xfrm>
            <a:off x="4498975" y="1047750"/>
            <a:ext cx="4826000" cy="510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5.4 </a:t>
            </a:r>
            <a:r>
              <a:rPr lang="zh-CN" altLang="en-US" dirty="0"/>
              <a:t>路由协议 </a:t>
            </a:r>
          </a:p>
          <a:p>
            <a:pPr lvl="1" eaLnBrk="1" hangingPunct="1"/>
            <a:r>
              <a:rPr lang="en-US" altLang="zh-CN" dirty="0"/>
              <a:t>5.4.1</a:t>
            </a:r>
            <a:r>
              <a:rPr lang="zh-CN" altLang="en-US" dirty="0"/>
              <a:t>路由信息协议（</a:t>
            </a:r>
            <a:r>
              <a:rPr lang="en-US" altLang="zh-CN" dirty="0"/>
              <a:t>RIP</a:t>
            </a:r>
            <a:r>
              <a:rPr lang="zh-CN" altLang="en-US" dirty="0"/>
              <a:t>）</a:t>
            </a:r>
          </a:p>
          <a:p>
            <a:pPr lvl="1" eaLnBrk="1" hangingPunct="1"/>
            <a:r>
              <a:rPr lang="en-US" altLang="zh-CN" dirty="0"/>
              <a:t>5.4.2</a:t>
            </a:r>
            <a:r>
              <a:rPr lang="zh-CN" altLang="en-US" dirty="0"/>
              <a:t>开放最短路由优先协议（</a:t>
            </a:r>
            <a:r>
              <a:rPr lang="en-US" altLang="zh-CN" dirty="0"/>
              <a:t>OSPF</a:t>
            </a:r>
            <a:r>
              <a:rPr lang="zh-CN" altLang="en-US" dirty="0"/>
              <a:t>）</a:t>
            </a:r>
          </a:p>
          <a:p>
            <a:pPr lvl="1" eaLnBrk="1" hangingPunct="1"/>
            <a:r>
              <a:rPr lang="en-US" altLang="zh-CN" dirty="0"/>
              <a:t>5.4.3</a:t>
            </a:r>
            <a:r>
              <a:rPr lang="zh-CN" altLang="en-US" dirty="0"/>
              <a:t>自治域与域间路由</a:t>
            </a:r>
            <a:endParaRPr lang="en-US" altLang="zh-CN" dirty="0"/>
          </a:p>
          <a:p>
            <a:pPr marL="195263" lvl="1" indent="-195263" eaLnBrk="1" hangingPunct="1">
              <a:buBlip>
                <a:blip r:embed="rId2"/>
              </a:buBlip>
            </a:pPr>
            <a:r>
              <a:rPr lang="en-US" altLang="zh-CN" sz="2800" dirty="0"/>
              <a:t>5.5 IP</a:t>
            </a:r>
            <a:r>
              <a:rPr lang="zh-CN" altLang="en-US" sz="2800" dirty="0"/>
              <a:t>协议</a:t>
            </a:r>
          </a:p>
          <a:p>
            <a:pPr lvl="1" eaLnBrk="1" hangingPunct="1"/>
            <a:r>
              <a:rPr lang="en-US" altLang="zh-CN" dirty="0"/>
              <a:t>5.5.1 </a:t>
            </a:r>
            <a:r>
              <a:rPr lang="zh-CN" altLang="en-US" dirty="0"/>
              <a:t>概述</a:t>
            </a:r>
          </a:p>
          <a:p>
            <a:pPr lvl="1" eaLnBrk="1" hangingPunct="1"/>
            <a:r>
              <a:rPr lang="en-US" altLang="zh-CN" dirty="0"/>
              <a:t>5.5.2 IP</a:t>
            </a:r>
            <a:r>
              <a:rPr lang="zh-CN" altLang="en-US" dirty="0"/>
              <a:t>分组格式 </a:t>
            </a:r>
          </a:p>
          <a:p>
            <a:pPr lvl="1" eaLnBrk="1" hangingPunct="1"/>
            <a:r>
              <a:rPr lang="en-US" altLang="zh-CN" dirty="0"/>
              <a:t>5.5.3 IP</a:t>
            </a:r>
            <a:r>
              <a:rPr lang="zh-CN" altLang="en-US" dirty="0"/>
              <a:t>地址和</a:t>
            </a:r>
            <a:r>
              <a:rPr lang="en-US" altLang="zh-CN" dirty="0"/>
              <a:t>IP</a:t>
            </a:r>
            <a:r>
              <a:rPr lang="zh-CN" altLang="en-US" dirty="0"/>
              <a:t>路由</a:t>
            </a:r>
          </a:p>
          <a:p>
            <a:pPr marL="195263" lvl="1" indent="-195263" eaLnBrk="1" hangingPunct="1">
              <a:buBlip>
                <a:blip r:embed="rId2"/>
              </a:buBlip>
            </a:pPr>
            <a:r>
              <a:rPr lang="en-US" altLang="zh-CN" sz="2800" dirty="0"/>
              <a:t>5.6</a:t>
            </a:r>
            <a:r>
              <a:rPr lang="en-US" altLang="zh-CN" sz="2400" dirty="0"/>
              <a:t> Internet</a:t>
            </a:r>
            <a:r>
              <a:rPr lang="zh-CN" altLang="en-US" sz="2400" dirty="0"/>
              <a:t>控制协议</a:t>
            </a:r>
          </a:p>
          <a:p>
            <a:pPr marL="195263" lvl="1" indent="-195263" eaLnBrk="1" hangingPunct="1">
              <a:buBlip>
                <a:blip r:embed="rId2"/>
              </a:buBlip>
            </a:pPr>
            <a:r>
              <a:rPr lang="en-US" altLang="zh-CN" sz="2800" dirty="0"/>
              <a:t>5.7 </a:t>
            </a:r>
            <a:r>
              <a:rPr lang="zh-CN" altLang="en-US" sz="2800" dirty="0"/>
              <a:t>地址解析协议</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1CAB299-4F38-4A45-A614-F2DA7677DD14}"/>
              </a:ext>
            </a:extLst>
          </p:cNvPr>
          <p:cNvSpPr>
            <a:spLocks noGrp="1" noChangeArrowheads="1"/>
          </p:cNvSpPr>
          <p:nvPr>
            <p:ph type="title"/>
          </p:nvPr>
        </p:nvSpPr>
        <p:spPr/>
        <p:txBody>
          <a:bodyPr/>
          <a:lstStyle/>
          <a:p>
            <a:pPr eaLnBrk="1" hangingPunct="1"/>
            <a:r>
              <a:rPr lang="zh-CN" altLang="en-US"/>
              <a:t>固定式路由选择</a:t>
            </a:r>
          </a:p>
        </p:txBody>
      </p:sp>
      <p:sp>
        <p:nvSpPr>
          <p:cNvPr id="770051" name="Rectangle 3">
            <a:extLst>
              <a:ext uri="{FF2B5EF4-FFF2-40B4-BE49-F238E27FC236}">
                <a16:creationId xmlns:a16="http://schemas.microsoft.com/office/drawing/2014/main" id="{5258E6E0-1EE1-4B72-91A4-F73E5E350911}"/>
              </a:ext>
            </a:extLst>
          </p:cNvPr>
          <p:cNvSpPr>
            <a:spLocks noGrp="1" noChangeArrowheads="1"/>
          </p:cNvSpPr>
          <p:nvPr>
            <p:ph type="body" sz="half" idx="1"/>
          </p:nvPr>
        </p:nvSpPr>
        <p:spPr>
          <a:xfrm>
            <a:off x="900113" y="908050"/>
            <a:ext cx="7618412" cy="2173288"/>
          </a:xfrm>
        </p:spPr>
        <p:txBody>
          <a:bodyPr/>
          <a:lstStyle/>
          <a:p>
            <a:pPr eaLnBrk="1" hangingPunct="1">
              <a:lnSpc>
                <a:spcPct val="130000"/>
              </a:lnSpc>
              <a:spcBef>
                <a:spcPct val="50000"/>
              </a:spcBef>
            </a:pPr>
            <a:r>
              <a:rPr lang="zh-CN" altLang="en-US" sz="2400" dirty="0"/>
              <a:t>每个结点保存一张固定的路由表，当某一分组到达时，根据分组的目的结点，在路由表中找到其对应的输出链路，然后将分组从该链路转发出去。</a:t>
            </a:r>
          </a:p>
          <a:p>
            <a:pPr eaLnBrk="1" hangingPunct="1">
              <a:lnSpc>
                <a:spcPct val="130000"/>
              </a:lnSpc>
              <a:spcBef>
                <a:spcPct val="50000"/>
              </a:spcBef>
            </a:pPr>
            <a:r>
              <a:rPr lang="zh-CN" altLang="en-US" sz="2400" dirty="0"/>
              <a:t>  路由表的结构一般包括以下几个字段：</a:t>
            </a:r>
          </a:p>
        </p:txBody>
      </p:sp>
      <p:graphicFrame>
        <p:nvGraphicFramePr>
          <p:cNvPr id="770188" name="Group 140">
            <a:extLst>
              <a:ext uri="{FF2B5EF4-FFF2-40B4-BE49-F238E27FC236}">
                <a16:creationId xmlns:a16="http://schemas.microsoft.com/office/drawing/2014/main" id="{EB887275-8FE2-4799-81A1-FE81F96DE49F}"/>
              </a:ext>
            </a:extLst>
          </p:cNvPr>
          <p:cNvGraphicFramePr>
            <a:graphicFrameLocks noGrp="1"/>
          </p:cNvGraphicFramePr>
          <p:nvPr>
            <p:ph sz="quarter" idx="3"/>
          </p:nvPr>
        </p:nvGraphicFramePr>
        <p:xfrm>
          <a:off x="1042988" y="3141663"/>
          <a:ext cx="6985000" cy="504825"/>
        </p:xfrm>
        <a:graphic>
          <a:graphicData uri="http://schemas.openxmlformats.org/drawingml/2006/table">
            <a:tbl>
              <a:tblPr/>
              <a:tblGrid>
                <a:gridCol w="2085975">
                  <a:extLst>
                    <a:ext uri="{9D8B030D-6E8A-4147-A177-3AD203B41FA5}">
                      <a16:colId xmlns:a16="http://schemas.microsoft.com/office/drawing/2014/main" val="20000"/>
                    </a:ext>
                  </a:extLst>
                </a:gridCol>
                <a:gridCol w="1335087">
                  <a:extLst>
                    <a:ext uri="{9D8B030D-6E8A-4147-A177-3AD203B41FA5}">
                      <a16:colId xmlns:a16="http://schemas.microsoft.com/office/drawing/2014/main" val="20001"/>
                    </a:ext>
                  </a:extLst>
                </a:gridCol>
                <a:gridCol w="2655888">
                  <a:extLst>
                    <a:ext uri="{9D8B030D-6E8A-4147-A177-3AD203B41FA5}">
                      <a16:colId xmlns:a16="http://schemas.microsoft.com/office/drawing/2014/main" val="20002"/>
                    </a:ext>
                  </a:extLst>
                </a:gridCol>
                <a:gridCol w="908050">
                  <a:extLst>
                    <a:ext uri="{9D8B030D-6E8A-4147-A177-3AD203B41FA5}">
                      <a16:colId xmlns:a16="http://schemas.microsoft.com/office/drawing/2014/main" val="20003"/>
                    </a:ext>
                  </a:extLst>
                </a:gridCol>
              </a:tblGrid>
              <a:tr h="504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a:t>
                      </a:r>
                      <a:r>
                        <a:rPr kumimoji="1" lang="zh-CN" altLang="en-US" sz="2400" b="1" i="0" u="none" strike="noStrike" cap="none" normalizeH="0" baseline="0">
                          <a:ln>
                            <a:noFill/>
                          </a:ln>
                          <a:solidFill>
                            <a:schemeClr val="tx1"/>
                          </a:solidFill>
                          <a:effectLst/>
                          <a:latin typeface="Arial" pitchFamily="34" charset="0"/>
                          <a:ea typeface="宋体" pitchFamily="2" charset="-122"/>
                        </a:rPr>
                        <a:t>结</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费用</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最佳输出链路</a:t>
                      </a: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24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0191" name="Rectangle 143">
            <a:extLst>
              <a:ext uri="{FF2B5EF4-FFF2-40B4-BE49-F238E27FC236}">
                <a16:creationId xmlns:a16="http://schemas.microsoft.com/office/drawing/2014/main" id="{D922B241-9E87-4B7C-9BA6-BDBA281DEA6F}"/>
              </a:ext>
            </a:extLst>
          </p:cNvPr>
          <p:cNvSpPr>
            <a:spLocks noChangeArrowheads="1"/>
          </p:cNvSpPr>
          <p:nvPr/>
        </p:nvSpPr>
        <p:spPr bwMode="auto">
          <a:xfrm>
            <a:off x="900113" y="3860800"/>
            <a:ext cx="7391400"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a:t>一般由网管中心根据最佳路由算法为每个路由产生固定路由表并发给该结点。固定路由表一旦生成，就不再改变，除非网管中心重新生成新的路由表</a:t>
            </a:r>
          </a:p>
          <a:p>
            <a:pPr eaLnBrk="1" hangingPunct="1"/>
            <a:r>
              <a:rPr lang="zh-CN" altLang="en-US" sz="2400"/>
              <a:t>优点：简单</a:t>
            </a:r>
          </a:p>
          <a:p>
            <a:pPr eaLnBrk="1" hangingPunct="1"/>
            <a:r>
              <a:rPr lang="zh-CN" altLang="en-US" sz="2400"/>
              <a:t>缺点：无法适应网络流量和拓扑结构的变化</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00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70188"/>
                                        </p:tgtEl>
                                        <p:attrNameLst>
                                          <p:attrName>style.visibility</p:attrName>
                                        </p:attrNameLst>
                                      </p:cBhvr>
                                      <p:to>
                                        <p:strVal val="visible"/>
                                      </p:to>
                                    </p:set>
                                    <p:animEffect transition="in" filter="wipe(left)">
                                      <p:cBhvr>
                                        <p:cTn id="11" dur="500"/>
                                        <p:tgtEl>
                                          <p:spTgt spid="7701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70191">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770191">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7701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EB35DB7-F201-45BA-A870-E9F0FAED52CA}"/>
              </a:ext>
            </a:extLst>
          </p:cNvPr>
          <p:cNvSpPr>
            <a:spLocks noGrp="1" noChangeArrowheads="1"/>
          </p:cNvSpPr>
          <p:nvPr>
            <p:ph type="title"/>
          </p:nvPr>
        </p:nvSpPr>
        <p:spPr/>
        <p:txBody>
          <a:bodyPr/>
          <a:lstStyle/>
          <a:p>
            <a:pPr eaLnBrk="1" hangingPunct="1"/>
            <a:r>
              <a:rPr lang="zh-CN" altLang="en-US"/>
              <a:t>最佳路由选择算法</a:t>
            </a:r>
          </a:p>
        </p:txBody>
      </p:sp>
      <p:sp>
        <p:nvSpPr>
          <p:cNvPr id="772099" name="Rectangle 3">
            <a:extLst>
              <a:ext uri="{FF2B5EF4-FFF2-40B4-BE49-F238E27FC236}">
                <a16:creationId xmlns:a16="http://schemas.microsoft.com/office/drawing/2014/main" id="{F5B9BCB6-8046-4FE1-97CC-4B0D9DAF4368}"/>
              </a:ext>
            </a:extLst>
          </p:cNvPr>
          <p:cNvSpPr>
            <a:spLocks noGrp="1" noChangeArrowheads="1"/>
          </p:cNvSpPr>
          <p:nvPr>
            <p:ph type="body" idx="1"/>
          </p:nvPr>
        </p:nvSpPr>
        <p:spPr>
          <a:xfrm>
            <a:off x="900113" y="1268413"/>
            <a:ext cx="7391400" cy="3765550"/>
          </a:xfrm>
        </p:spPr>
        <p:txBody>
          <a:bodyPr/>
          <a:lstStyle/>
          <a:p>
            <a:pPr eaLnBrk="1" hangingPunct="1"/>
            <a:r>
              <a:rPr lang="zh-CN" altLang="en-US" dirty="0"/>
              <a:t>一般采用最短路径算法。</a:t>
            </a:r>
          </a:p>
          <a:p>
            <a:pPr eaLnBrk="1" hangingPunct="1"/>
            <a:r>
              <a:rPr lang="zh-CN" altLang="en-US" dirty="0"/>
              <a:t>最短路径就是指从源到目的结点所花费的“费用”最小。</a:t>
            </a:r>
          </a:p>
          <a:p>
            <a:pPr eaLnBrk="1" hangingPunct="1"/>
            <a:r>
              <a:rPr lang="zh-CN" altLang="en-US" dirty="0"/>
              <a:t>  “费用”的含义非常广泛，可以是距离、平均通信量、延迟、下跳数等。</a:t>
            </a:r>
          </a:p>
          <a:p>
            <a:pPr eaLnBrk="1" hangingPunct="1"/>
            <a:r>
              <a:rPr lang="zh-CN" altLang="en-US" dirty="0"/>
              <a:t>将网络看成连通图，每条链路以其“费用”为权值，通过</a:t>
            </a:r>
            <a:r>
              <a:rPr lang="en-US" altLang="zh-CN" dirty="0"/>
              <a:t>Dijkstra</a:t>
            </a:r>
            <a:r>
              <a:rPr lang="zh-CN" altLang="en-US" dirty="0"/>
              <a:t>最短路径算法求出任意两个结点之间的最短距离。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2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2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2">
            <a:extLst>
              <a:ext uri="{FF2B5EF4-FFF2-40B4-BE49-F238E27FC236}">
                <a16:creationId xmlns:a16="http://schemas.microsoft.com/office/drawing/2014/main" id="{17226B83-3E78-4433-9FB4-801835ECACC1}"/>
              </a:ext>
            </a:extLst>
          </p:cNvPr>
          <p:cNvSpPr>
            <a:spLocks noChangeArrowheads="1"/>
          </p:cNvSpPr>
          <p:nvPr/>
        </p:nvSpPr>
        <p:spPr bwMode="auto">
          <a:xfrm>
            <a:off x="3276600"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B</a:t>
            </a:r>
          </a:p>
        </p:txBody>
      </p:sp>
      <p:sp>
        <p:nvSpPr>
          <p:cNvPr id="39939" name="Rectangle 63">
            <a:extLst>
              <a:ext uri="{FF2B5EF4-FFF2-40B4-BE49-F238E27FC236}">
                <a16:creationId xmlns:a16="http://schemas.microsoft.com/office/drawing/2014/main" id="{A295AC00-80BA-485B-BF93-6B509EDF32F9}"/>
              </a:ext>
            </a:extLst>
          </p:cNvPr>
          <p:cNvSpPr>
            <a:spLocks noChangeArrowheads="1"/>
          </p:cNvSpPr>
          <p:nvPr/>
        </p:nvSpPr>
        <p:spPr bwMode="auto">
          <a:xfrm>
            <a:off x="5508625" y="1125538"/>
            <a:ext cx="4048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C</a:t>
            </a:r>
          </a:p>
        </p:txBody>
      </p:sp>
      <p:grpSp>
        <p:nvGrpSpPr>
          <p:cNvPr id="39940" name="Group 74">
            <a:extLst>
              <a:ext uri="{FF2B5EF4-FFF2-40B4-BE49-F238E27FC236}">
                <a16:creationId xmlns:a16="http://schemas.microsoft.com/office/drawing/2014/main" id="{C70458BD-F027-42BD-ACD9-E4693F45266F}"/>
              </a:ext>
            </a:extLst>
          </p:cNvPr>
          <p:cNvGrpSpPr>
            <a:grpSpLocks/>
          </p:cNvGrpSpPr>
          <p:nvPr/>
        </p:nvGrpSpPr>
        <p:grpSpPr bwMode="auto">
          <a:xfrm>
            <a:off x="1692275" y="692150"/>
            <a:ext cx="4473575" cy="2827338"/>
            <a:chOff x="997" y="754"/>
            <a:chExt cx="2818" cy="1781"/>
          </a:xfrm>
        </p:grpSpPr>
        <p:grpSp>
          <p:nvGrpSpPr>
            <p:cNvPr id="39983" name="Group 31">
              <a:extLst>
                <a:ext uri="{FF2B5EF4-FFF2-40B4-BE49-F238E27FC236}">
                  <a16:creationId xmlns:a16="http://schemas.microsoft.com/office/drawing/2014/main" id="{EC750DB6-F402-4AC9-8712-49B5EF5F090B}"/>
                </a:ext>
              </a:extLst>
            </p:cNvPr>
            <p:cNvGrpSpPr>
              <a:grpSpLocks/>
            </p:cNvGrpSpPr>
            <p:nvPr/>
          </p:nvGrpSpPr>
          <p:grpSpPr bwMode="auto">
            <a:xfrm>
              <a:off x="1224" y="950"/>
              <a:ext cx="2382" cy="1346"/>
              <a:chOff x="3060" y="2376"/>
              <a:chExt cx="2700" cy="1716"/>
            </a:xfrm>
          </p:grpSpPr>
          <p:sp>
            <p:nvSpPr>
              <p:cNvPr id="39994" name="Line 32">
                <a:extLst>
                  <a:ext uri="{FF2B5EF4-FFF2-40B4-BE49-F238E27FC236}">
                    <a16:creationId xmlns:a16="http://schemas.microsoft.com/office/drawing/2014/main" id="{962CC28E-8654-4E4E-A37F-D579605A58BA}"/>
                  </a:ext>
                </a:extLst>
              </p:cNvPr>
              <p:cNvSpPr>
                <a:spLocks noChangeShapeType="1"/>
              </p:cNvSpPr>
              <p:nvPr/>
            </p:nvSpPr>
            <p:spPr bwMode="auto">
              <a:xfrm flipV="1">
                <a:off x="3240" y="253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33">
                <a:extLst>
                  <a:ext uri="{FF2B5EF4-FFF2-40B4-BE49-F238E27FC236}">
                    <a16:creationId xmlns:a16="http://schemas.microsoft.com/office/drawing/2014/main" id="{D7282D36-4FE3-444B-9822-0D29569262B4}"/>
                  </a:ext>
                </a:extLst>
              </p:cNvPr>
              <p:cNvSpPr>
                <a:spLocks noChangeShapeType="1"/>
              </p:cNvSpPr>
              <p:nvPr/>
            </p:nvSpPr>
            <p:spPr bwMode="auto">
              <a:xfrm>
                <a:off x="3240" y="331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96" name="Group 34">
                <a:extLst>
                  <a:ext uri="{FF2B5EF4-FFF2-40B4-BE49-F238E27FC236}">
                    <a16:creationId xmlns:a16="http://schemas.microsoft.com/office/drawing/2014/main" id="{1FFD0F23-4154-40D1-8E28-81A1CB712FDB}"/>
                  </a:ext>
                </a:extLst>
              </p:cNvPr>
              <p:cNvGrpSpPr>
                <a:grpSpLocks/>
              </p:cNvGrpSpPr>
              <p:nvPr/>
            </p:nvGrpSpPr>
            <p:grpSpPr bwMode="auto">
              <a:xfrm>
                <a:off x="3060" y="2376"/>
                <a:ext cx="2700" cy="1716"/>
                <a:chOff x="3060" y="2376"/>
                <a:chExt cx="2700" cy="1716"/>
              </a:xfrm>
            </p:grpSpPr>
            <p:sp>
              <p:nvSpPr>
                <p:cNvPr id="39997" name="Oval 35">
                  <a:extLst>
                    <a:ext uri="{FF2B5EF4-FFF2-40B4-BE49-F238E27FC236}">
                      <a16:creationId xmlns:a16="http://schemas.microsoft.com/office/drawing/2014/main" id="{CA91E70C-5D76-4DB7-8130-6AE23083878E}"/>
                    </a:ext>
                  </a:extLst>
                </p:cNvPr>
                <p:cNvSpPr>
                  <a:spLocks noChangeArrowheads="1"/>
                </p:cNvSpPr>
                <p:nvPr/>
              </p:nvSpPr>
              <p:spPr bwMode="auto">
                <a:xfrm>
                  <a:off x="3060" y="315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8" name="Oval 36">
                  <a:extLst>
                    <a:ext uri="{FF2B5EF4-FFF2-40B4-BE49-F238E27FC236}">
                      <a16:creationId xmlns:a16="http://schemas.microsoft.com/office/drawing/2014/main" id="{F1187A1D-37AD-45D4-8E4C-55C964B3E2E0}"/>
                    </a:ext>
                  </a:extLst>
                </p:cNvPr>
                <p:cNvSpPr>
                  <a:spLocks noChangeArrowheads="1"/>
                </p:cNvSpPr>
                <p:nvPr/>
              </p:nvSpPr>
              <p:spPr bwMode="auto">
                <a:xfrm>
                  <a:off x="414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99" name="Oval 37">
                  <a:extLst>
                    <a:ext uri="{FF2B5EF4-FFF2-40B4-BE49-F238E27FC236}">
                      <a16:creationId xmlns:a16="http://schemas.microsoft.com/office/drawing/2014/main" id="{8AB6F5E8-921A-4EFF-9C7D-B7C19F16CF0E}"/>
                    </a:ext>
                  </a:extLst>
                </p:cNvPr>
                <p:cNvSpPr>
                  <a:spLocks noChangeArrowheads="1"/>
                </p:cNvSpPr>
                <p:nvPr/>
              </p:nvSpPr>
              <p:spPr bwMode="auto">
                <a:xfrm>
                  <a:off x="4140" y="3780"/>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0" name="Line 38">
                  <a:extLst>
                    <a:ext uri="{FF2B5EF4-FFF2-40B4-BE49-F238E27FC236}">
                      <a16:creationId xmlns:a16="http://schemas.microsoft.com/office/drawing/2014/main" id="{11A53547-A409-43EF-B31F-F59782F27836}"/>
                    </a:ext>
                  </a:extLst>
                </p:cNvPr>
                <p:cNvSpPr>
                  <a:spLocks noChangeShapeType="1"/>
                </p:cNvSpPr>
                <p:nvPr/>
              </p:nvSpPr>
              <p:spPr bwMode="auto">
                <a:xfrm>
                  <a:off x="4320" y="2532"/>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1" name="Line 39">
                  <a:extLst>
                    <a:ext uri="{FF2B5EF4-FFF2-40B4-BE49-F238E27FC236}">
                      <a16:creationId xmlns:a16="http://schemas.microsoft.com/office/drawing/2014/main" id="{5C4B3290-8EAA-469D-A31A-6ABF6D5D74F1}"/>
                    </a:ext>
                  </a:extLst>
                </p:cNvPr>
                <p:cNvSpPr>
                  <a:spLocks noChangeShapeType="1"/>
                </p:cNvSpPr>
                <p:nvPr/>
              </p:nvSpPr>
              <p:spPr bwMode="auto">
                <a:xfrm>
                  <a:off x="4320" y="2376"/>
                  <a:ext cx="126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2" name="Oval 40">
                  <a:extLst>
                    <a:ext uri="{FF2B5EF4-FFF2-40B4-BE49-F238E27FC236}">
                      <a16:creationId xmlns:a16="http://schemas.microsoft.com/office/drawing/2014/main" id="{6B2ED119-E1B8-4259-8CC7-15C8058D9BAF}"/>
                    </a:ext>
                  </a:extLst>
                </p:cNvPr>
                <p:cNvSpPr>
                  <a:spLocks noChangeArrowheads="1"/>
                </p:cNvSpPr>
                <p:nvPr/>
              </p:nvSpPr>
              <p:spPr bwMode="auto">
                <a:xfrm>
                  <a:off x="5580" y="393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3" name="Line 41">
                  <a:extLst>
                    <a:ext uri="{FF2B5EF4-FFF2-40B4-BE49-F238E27FC236}">
                      <a16:creationId xmlns:a16="http://schemas.microsoft.com/office/drawing/2014/main" id="{0849835D-582B-4E8C-84F6-7AC93E97FC3E}"/>
                    </a:ext>
                  </a:extLst>
                </p:cNvPr>
                <p:cNvSpPr>
                  <a:spLocks noChangeShapeType="1"/>
                </p:cNvSpPr>
                <p:nvPr/>
              </p:nvSpPr>
              <p:spPr bwMode="auto">
                <a:xfrm>
                  <a:off x="4320" y="3936"/>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4" name="Line 42">
                  <a:extLst>
                    <a:ext uri="{FF2B5EF4-FFF2-40B4-BE49-F238E27FC236}">
                      <a16:creationId xmlns:a16="http://schemas.microsoft.com/office/drawing/2014/main" id="{71223582-DF72-4DFD-BCF0-57A6BF97951B}"/>
                    </a:ext>
                  </a:extLst>
                </p:cNvPr>
                <p:cNvSpPr>
                  <a:spLocks noChangeShapeType="1"/>
                </p:cNvSpPr>
                <p:nvPr/>
              </p:nvSpPr>
              <p:spPr bwMode="auto">
                <a:xfrm flipV="1">
                  <a:off x="5580" y="2376"/>
                  <a:ext cx="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5" name="Oval 43">
                  <a:extLst>
                    <a:ext uri="{FF2B5EF4-FFF2-40B4-BE49-F238E27FC236}">
                      <a16:creationId xmlns:a16="http://schemas.microsoft.com/office/drawing/2014/main" id="{BAC051B3-4A44-426A-B07E-B8B615858DBE}"/>
                    </a:ext>
                  </a:extLst>
                </p:cNvPr>
                <p:cNvSpPr>
                  <a:spLocks noChangeArrowheads="1"/>
                </p:cNvSpPr>
                <p:nvPr/>
              </p:nvSpPr>
              <p:spPr bwMode="auto">
                <a:xfrm>
                  <a:off x="5400" y="237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0006" name="Line 44">
                  <a:extLst>
                    <a:ext uri="{FF2B5EF4-FFF2-40B4-BE49-F238E27FC236}">
                      <a16:creationId xmlns:a16="http://schemas.microsoft.com/office/drawing/2014/main" id="{965C45F6-EA6E-45C9-9CEF-05019F2E6896}"/>
                    </a:ext>
                  </a:extLst>
                </p:cNvPr>
                <p:cNvSpPr>
                  <a:spLocks noChangeShapeType="1"/>
                </p:cNvSpPr>
                <p:nvPr/>
              </p:nvSpPr>
              <p:spPr bwMode="auto">
                <a:xfrm>
                  <a:off x="4320" y="2376"/>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9984" name="Rectangle 61">
              <a:extLst>
                <a:ext uri="{FF2B5EF4-FFF2-40B4-BE49-F238E27FC236}">
                  <a16:creationId xmlns:a16="http://schemas.microsoft.com/office/drawing/2014/main" id="{B8FAC231-A638-42E5-A118-7BFEB46F998A}"/>
                </a:ext>
              </a:extLst>
            </p:cNvPr>
            <p:cNvSpPr>
              <a:spLocks noChangeArrowheads="1"/>
            </p:cNvSpPr>
            <p:nvPr/>
          </p:nvSpPr>
          <p:spPr bwMode="auto">
            <a:xfrm>
              <a:off x="997" y="1602"/>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A</a:t>
              </a:r>
            </a:p>
          </p:txBody>
        </p:sp>
        <p:sp>
          <p:nvSpPr>
            <p:cNvPr id="39985" name="Rectangle 64">
              <a:extLst>
                <a:ext uri="{FF2B5EF4-FFF2-40B4-BE49-F238E27FC236}">
                  <a16:creationId xmlns:a16="http://schemas.microsoft.com/office/drawing/2014/main" id="{0A620914-411A-4A5F-9C2F-1D9FF4C7A3EE}"/>
                </a:ext>
              </a:extLst>
            </p:cNvPr>
            <p:cNvSpPr>
              <a:spLocks noChangeArrowheads="1"/>
            </p:cNvSpPr>
            <p:nvPr/>
          </p:nvSpPr>
          <p:spPr bwMode="auto">
            <a:xfrm>
              <a:off x="3560" y="1979"/>
              <a:ext cx="25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D</a:t>
              </a:r>
            </a:p>
          </p:txBody>
        </p:sp>
        <p:sp>
          <p:nvSpPr>
            <p:cNvPr id="39986" name="Rectangle 65">
              <a:extLst>
                <a:ext uri="{FF2B5EF4-FFF2-40B4-BE49-F238E27FC236}">
                  <a16:creationId xmlns:a16="http://schemas.microsoft.com/office/drawing/2014/main" id="{A36D0BFF-4886-4F38-A0FF-A68C47C1AF93}"/>
                </a:ext>
              </a:extLst>
            </p:cNvPr>
            <p:cNvSpPr>
              <a:spLocks noChangeArrowheads="1"/>
            </p:cNvSpPr>
            <p:nvPr/>
          </p:nvSpPr>
          <p:spPr bwMode="auto">
            <a:xfrm>
              <a:off x="2018" y="2024"/>
              <a:ext cx="244"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E</a:t>
              </a:r>
            </a:p>
          </p:txBody>
        </p:sp>
        <p:sp>
          <p:nvSpPr>
            <p:cNvPr id="39987" name="Rectangle 66">
              <a:extLst>
                <a:ext uri="{FF2B5EF4-FFF2-40B4-BE49-F238E27FC236}">
                  <a16:creationId xmlns:a16="http://schemas.microsoft.com/office/drawing/2014/main" id="{D952AC7A-5BBC-464E-BA84-FF4FEC797AA5}"/>
                </a:ext>
              </a:extLst>
            </p:cNvPr>
            <p:cNvSpPr>
              <a:spLocks noChangeArrowheads="1"/>
            </p:cNvSpPr>
            <p:nvPr/>
          </p:nvSpPr>
          <p:spPr bwMode="auto">
            <a:xfrm>
              <a:off x="1658" y="113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3</a:t>
              </a:r>
            </a:p>
          </p:txBody>
        </p:sp>
        <p:sp>
          <p:nvSpPr>
            <p:cNvPr id="39988" name="Rectangle 67">
              <a:extLst>
                <a:ext uri="{FF2B5EF4-FFF2-40B4-BE49-F238E27FC236}">
                  <a16:creationId xmlns:a16="http://schemas.microsoft.com/office/drawing/2014/main" id="{BFB70D04-566A-4F0A-A30D-D04AB5423115}"/>
                </a:ext>
              </a:extLst>
            </p:cNvPr>
            <p:cNvSpPr>
              <a:spLocks noChangeArrowheads="1"/>
            </p:cNvSpPr>
            <p:nvPr/>
          </p:nvSpPr>
          <p:spPr bwMode="auto">
            <a:xfrm>
              <a:off x="2653" y="754"/>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89" name="Rectangle 68">
              <a:extLst>
                <a:ext uri="{FF2B5EF4-FFF2-40B4-BE49-F238E27FC236}">
                  <a16:creationId xmlns:a16="http://schemas.microsoft.com/office/drawing/2014/main" id="{D7B83652-B27C-4435-9EDF-13AF399E967E}"/>
                </a:ext>
              </a:extLst>
            </p:cNvPr>
            <p:cNvSpPr>
              <a:spLocks noChangeArrowheads="1"/>
            </p:cNvSpPr>
            <p:nvPr/>
          </p:nvSpPr>
          <p:spPr bwMode="auto">
            <a:xfrm>
              <a:off x="3456" y="141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t>2</a:t>
              </a:r>
            </a:p>
          </p:txBody>
        </p:sp>
        <p:sp>
          <p:nvSpPr>
            <p:cNvPr id="39990" name="Rectangle 69">
              <a:extLst>
                <a:ext uri="{FF2B5EF4-FFF2-40B4-BE49-F238E27FC236}">
                  <a16:creationId xmlns:a16="http://schemas.microsoft.com/office/drawing/2014/main" id="{B2692E1D-39DC-4332-81C7-885A1CA7CBFA}"/>
                </a:ext>
              </a:extLst>
            </p:cNvPr>
            <p:cNvSpPr>
              <a:spLocks noChangeArrowheads="1"/>
            </p:cNvSpPr>
            <p:nvPr/>
          </p:nvSpPr>
          <p:spPr bwMode="auto">
            <a:xfrm>
              <a:off x="2950" y="2178"/>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5</a:t>
              </a:r>
            </a:p>
          </p:txBody>
        </p:sp>
        <p:sp>
          <p:nvSpPr>
            <p:cNvPr id="39991" name="Rectangle 70">
              <a:extLst>
                <a:ext uri="{FF2B5EF4-FFF2-40B4-BE49-F238E27FC236}">
                  <a16:creationId xmlns:a16="http://schemas.microsoft.com/office/drawing/2014/main" id="{9E9D9A30-BC43-4AF0-ABE8-35CFEB227BF5}"/>
                </a:ext>
              </a:extLst>
            </p:cNvPr>
            <p:cNvSpPr>
              <a:spLocks noChangeArrowheads="1"/>
            </p:cNvSpPr>
            <p:nvPr/>
          </p:nvSpPr>
          <p:spPr bwMode="auto">
            <a:xfrm>
              <a:off x="1644" y="1897"/>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sp>
          <p:nvSpPr>
            <p:cNvPr id="39992" name="Rectangle 71">
              <a:extLst>
                <a:ext uri="{FF2B5EF4-FFF2-40B4-BE49-F238E27FC236}">
                  <a16:creationId xmlns:a16="http://schemas.microsoft.com/office/drawing/2014/main" id="{51F7CC7E-6FA4-4F7E-BA9A-E12B2E01889D}"/>
                </a:ext>
              </a:extLst>
            </p:cNvPr>
            <p:cNvSpPr>
              <a:spLocks noChangeArrowheads="1"/>
            </p:cNvSpPr>
            <p:nvPr/>
          </p:nvSpPr>
          <p:spPr bwMode="auto">
            <a:xfrm>
              <a:off x="2754"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9</a:t>
              </a:r>
            </a:p>
          </p:txBody>
        </p:sp>
        <p:sp>
          <p:nvSpPr>
            <p:cNvPr id="39993" name="Rectangle 72">
              <a:extLst>
                <a:ext uri="{FF2B5EF4-FFF2-40B4-BE49-F238E27FC236}">
                  <a16:creationId xmlns:a16="http://schemas.microsoft.com/office/drawing/2014/main" id="{BEE0C61E-2AAE-45C3-A263-9E44293EF2A3}"/>
                </a:ext>
              </a:extLst>
            </p:cNvPr>
            <p:cNvSpPr>
              <a:spLocks noChangeArrowheads="1"/>
            </p:cNvSpPr>
            <p:nvPr/>
          </p:nvSpPr>
          <p:spPr bwMode="auto">
            <a:xfrm>
              <a:off x="2135" y="1475"/>
              <a:ext cx="2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4</a:t>
              </a:r>
            </a:p>
          </p:txBody>
        </p:sp>
      </p:grpSp>
      <p:sp>
        <p:nvSpPr>
          <p:cNvPr id="774217" name="Rectangle 73">
            <a:extLst>
              <a:ext uri="{FF2B5EF4-FFF2-40B4-BE49-F238E27FC236}">
                <a16:creationId xmlns:a16="http://schemas.microsoft.com/office/drawing/2014/main" id="{E6DA0FF2-ECC5-471D-B01B-7CA885CD3EFE}"/>
              </a:ext>
            </a:extLst>
          </p:cNvPr>
          <p:cNvSpPr>
            <a:spLocks noChangeArrowheads="1"/>
          </p:cNvSpPr>
          <p:nvPr/>
        </p:nvSpPr>
        <p:spPr bwMode="auto">
          <a:xfrm>
            <a:off x="1619250" y="3068638"/>
            <a:ext cx="2243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1533525" algn="l"/>
                <a:tab pos="1885950" algn="l"/>
                <a:tab pos="2636838" algn="ctr"/>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tabLst>
                <a:tab pos="1533525" algn="l"/>
                <a:tab pos="1885950" algn="l"/>
                <a:tab pos="2636838" algn="ctr"/>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1533525" algn="l"/>
                <a:tab pos="1885950" algn="l"/>
                <a:tab pos="2636838" algn="ctr"/>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1533525" algn="l"/>
                <a:tab pos="1885950" algn="l"/>
                <a:tab pos="2636838" algn="ctr"/>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1533525" algn="l"/>
                <a:tab pos="1885950" algn="l"/>
                <a:tab pos="2636838" algn="ctr"/>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t>节点</a:t>
            </a:r>
            <a:r>
              <a:rPr lang="en-US" altLang="zh-CN" sz="2400"/>
              <a:t>C</a:t>
            </a:r>
            <a:r>
              <a:rPr lang="zh-CN" altLang="en-US" sz="2400"/>
              <a:t>的路由表</a:t>
            </a:r>
          </a:p>
        </p:txBody>
      </p:sp>
      <p:sp>
        <p:nvSpPr>
          <p:cNvPr id="39942" name="Rectangle 85">
            <a:extLst>
              <a:ext uri="{FF2B5EF4-FFF2-40B4-BE49-F238E27FC236}">
                <a16:creationId xmlns:a16="http://schemas.microsoft.com/office/drawing/2014/main" id="{05441241-6FD5-4FA7-A30A-40C47865F506}"/>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3" name="Rectangle 89">
            <a:extLst>
              <a:ext uri="{FF2B5EF4-FFF2-40B4-BE49-F238E27FC236}">
                <a16:creationId xmlns:a16="http://schemas.microsoft.com/office/drawing/2014/main" id="{76AE0340-6921-4E72-AC17-696860B2D973}"/>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39944" name="Rectangle 93">
            <a:extLst>
              <a:ext uri="{FF2B5EF4-FFF2-40B4-BE49-F238E27FC236}">
                <a16:creationId xmlns:a16="http://schemas.microsoft.com/office/drawing/2014/main" id="{97603273-704C-4AFE-924E-87A1EDFA416E}"/>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74730" name="Group 586">
            <a:extLst>
              <a:ext uri="{FF2B5EF4-FFF2-40B4-BE49-F238E27FC236}">
                <a16:creationId xmlns:a16="http://schemas.microsoft.com/office/drawing/2014/main" id="{FA5EB163-A3D5-4379-9C1F-A60ABA83DEA3}"/>
              </a:ext>
            </a:extLst>
          </p:cNvPr>
          <p:cNvGraphicFramePr>
            <a:graphicFrameLocks noGrp="1"/>
          </p:cNvGraphicFramePr>
          <p:nvPr/>
        </p:nvGraphicFramePr>
        <p:xfrm>
          <a:off x="1692275" y="3573463"/>
          <a:ext cx="5616575" cy="2740026"/>
        </p:xfrm>
        <a:graphic>
          <a:graphicData uri="http://schemas.openxmlformats.org/drawingml/2006/table">
            <a:tbl>
              <a:tblPr/>
              <a:tblGrid>
                <a:gridCol w="1366838">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gridCol w="433388">
                  <a:extLst>
                    <a:ext uri="{9D8B030D-6E8A-4147-A177-3AD203B41FA5}">
                      <a16:colId xmlns:a16="http://schemas.microsoft.com/office/drawing/2014/main" val="20003"/>
                    </a:ext>
                  </a:extLst>
                </a:gridCol>
                <a:gridCol w="1871662">
                  <a:extLst>
                    <a:ext uri="{9D8B030D-6E8A-4147-A177-3AD203B41FA5}">
                      <a16:colId xmlns:a16="http://schemas.microsoft.com/office/drawing/2014/main" val="20004"/>
                    </a:ext>
                  </a:extLst>
                </a:gridCol>
              </a:tblGrid>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最小费用</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8</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71500" algn="l"/>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0</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7</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endParaRPr kumimoji="1" lang="zh-CN" altLang="zh-CN"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1533525" algn="l"/>
                          <a:tab pos="1885950" algn="l"/>
                          <a:tab pos="2636838" algn="ctr"/>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82" name="Rectangle 585">
            <a:extLst>
              <a:ext uri="{FF2B5EF4-FFF2-40B4-BE49-F238E27FC236}">
                <a16:creationId xmlns:a16="http://schemas.microsoft.com/office/drawing/2014/main" id="{A08C201F-9E9D-4530-8760-ACA5246A8388}"/>
              </a:ext>
            </a:extLst>
          </p:cNvPr>
          <p:cNvSpPr>
            <a:spLocks noGrp="1" noChangeArrowheads="1"/>
          </p:cNvSpPr>
          <p:nvPr>
            <p:ph type="title"/>
          </p:nvPr>
        </p:nvSpPr>
        <p:spPr/>
        <p:txBody>
          <a:bodyPr/>
          <a:lstStyle/>
          <a:p>
            <a:pPr eaLnBrk="1" hangingPunct="1"/>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2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774730"/>
                                        </p:tgtEl>
                                        <p:attrNameLst>
                                          <p:attrName>style.visibility</p:attrName>
                                        </p:attrNameLst>
                                      </p:cBhvr>
                                      <p:to>
                                        <p:strVal val="visible"/>
                                      </p:to>
                                    </p:set>
                                    <p:animEffect transition="in" filter="checkerboard(across)">
                                      <p:cBhvr>
                                        <p:cTn id="11" dur="500"/>
                                        <p:tgtEl>
                                          <p:spTgt spid="774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2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8C1F7CC-266F-4D42-85DC-91A9BAE5FC03}"/>
              </a:ext>
            </a:extLst>
          </p:cNvPr>
          <p:cNvSpPr>
            <a:spLocks noGrp="1" noChangeArrowheads="1"/>
          </p:cNvSpPr>
          <p:nvPr>
            <p:ph type="title"/>
          </p:nvPr>
        </p:nvSpPr>
        <p:spPr/>
        <p:txBody>
          <a:bodyPr/>
          <a:lstStyle/>
          <a:p>
            <a:pPr eaLnBrk="1" hangingPunct="1"/>
            <a:r>
              <a:rPr lang="en-US" altLang="zh-CN"/>
              <a:t>5.3.2 </a:t>
            </a:r>
            <a:r>
              <a:rPr lang="zh-CN" altLang="en-US"/>
              <a:t>动态策略 </a:t>
            </a:r>
          </a:p>
        </p:txBody>
      </p:sp>
      <p:sp>
        <p:nvSpPr>
          <p:cNvPr id="777219" name="Rectangle 3">
            <a:extLst>
              <a:ext uri="{FF2B5EF4-FFF2-40B4-BE49-F238E27FC236}">
                <a16:creationId xmlns:a16="http://schemas.microsoft.com/office/drawing/2014/main" id="{61FA2B3C-C1FD-4B6A-9A63-AAED2BA93418}"/>
              </a:ext>
            </a:extLst>
          </p:cNvPr>
          <p:cNvSpPr>
            <a:spLocks noGrp="1" noChangeArrowheads="1"/>
          </p:cNvSpPr>
          <p:nvPr>
            <p:ph type="body" idx="1"/>
          </p:nvPr>
        </p:nvSpPr>
        <p:spPr>
          <a:xfrm>
            <a:off x="971550" y="2636912"/>
            <a:ext cx="7391400" cy="3194721"/>
          </a:xfrm>
        </p:spPr>
        <p:txBody>
          <a:bodyPr/>
          <a:lstStyle/>
          <a:p>
            <a:pPr marL="533400" indent="-533400" eaLnBrk="1" hangingPunct="1"/>
            <a:r>
              <a:rPr lang="zh-CN" altLang="en-US" sz="2400" dirty="0"/>
              <a:t>孤立路由算法：</a:t>
            </a:r>
            <a:r>
              <a:rPr lang="zh-CN" altLang="en-US" sz="2400" b="0" dirty="0"/>
              <a:t>每个结点只根据自身的状况决定分组的转发路由。</a:t>
            </a:r>
          </a:p>
          <a:p>
            <a:pPr marL="533400" indent="-533400" eaLnBrk="1" hangingPunct="1"/>
            <a:r>
              <a:rPr lang="zh-CN" altLang="en-US" sz="2400" dirty="0"/>
              <a:t>集中路由选择：</a:t>
            </a:r>
            <a:r>
              <a:rPr lang="zh-CN" altLang="en-US" sz="2400" b="0" dirty="0"/>
              <a:t>每个结点根据整个网络的链路状态数据计算到达网络中任意一个结点的最小路径代价，并据此确定分组转发路由。</a:t>
            </a:r>
          </a:p>
          <a:p>
            <a:pPr marL="533400" indent="-533400" eaLnBrk="1" hangingPunct="1"/>
            <a:r>
              <a:rPr lang="zh-CN" altLang="en-US" sz="2400" dirty="0"/>
              <a:t>分布路由选择：</a:t>
            </a:r>
            <a:r>
              <a:rPr lang="zh-CN" altLang="en-US" sz="2400" b="0" dirty="0"/>
              <a:t>每个结点只根据与其直接相邻结点的链路状态信息计算到达网络中任意一个结点的最小代价，并据此确定分组转发路由。</a:t>
            </a:r>
            <a:endParaRPr lang="zh-CN" altLang="en-US" sz="2400" dirty="0"/>
          </a:p>
        </p:txBody>
      </p:sp>
      <p:sp>
        <p:nvSpPr>
          <p:cNvPr id="5" name="文本框 4">
            <a:extLst>
              <a:ext uri="{FF2B5EF4-FFF2-40B4-BE49-F238E27FC236}">
                <a16:creationId xmlns:a16="http://schemas.microsoft.com/office/drawing/2014/main" id="{95C8E218-929D-4D4C-82C0-2F6A3293DDC6}"/>
              </a:ext>
            </a:extLst>
          </p:cNvPr>
          <p:cNvSpPr txBox="1"/>
          <p:nvPr/>
        </p:nvSpPr>
        <p:spPr>
          <a:xfrm>
            <a:off x="1115616" y="1412776"/>
            <a:ext cx="7344816" cy="954107"/>
          </a:xfrm>
          <a:prstGeom prst="rect">
            <a:avLst/>
          </a:prstGeom>
          <a:noFill/>
        </p:spPr>
        <p:txBody>
          <a:bodyPr wrap="square">
            <a:spAutoFit/>
          </a:bodyPr>
          <a:lstStyle/>
          <a:p>
            <a:r>
              <a:rPr lang="zh-CN" altLang="en-US" sz="2800" dirty="0"/>
              <a:t>动态策略根据当前拓扑结构和流量的变化来动态改变路由，又称为自适应路由。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7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7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7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8C2DB5-1FE3-4A8C-8DE7-5C9B0CA65D27}"/>
              </a:ext>
            </a:extLst>
          </p:cNvPr>
          <p:cNvSpPr>
            <a:spLocks noGrp="1" noChangeArrowheads="1"/>
          </p:cNvSpPr>
          <p:nvPr>
            <p:ph type="title"/>
          </p:nvPr>
        </p:nvSpPr>
        <p:spPr/>
        <p:txBody>
          <a:bodyPr/>
          <a:lstStyle/>
          <a:p>
            <a:pPr eaLnBrk="1" hangingPunct="1"/>
            <a:r>
              <a:rPr lang="zh-CN" altLang="en-US" dirty="0"/>
              <a:t>孤立路由算法</a:t>
            </a:r>
          </a:p>
        </p:txBody>
      </p:sp>
      <p:sp>
        <p:nvSpPr>
          <p:cNvPr id="41987" name="Rectangle 3">
            <a:extLst>
              <a:ext uri="{FF2B5EF4-FFF2-40B4-BE49-F238E27FC236}">
                <a16:creationId xmlns:a16="http://schemas.microsoft.com/office/drawing/2014/main" id="{7EFED4D0-CB8B-4334-98B3-6AF5B59FA149}"/>
              </a:ext>
            </a:extLst>
          </p:cNvPr>
          <p:cNvSpPr>
            <a:spLocks noGrp="1" noChangeArrowheads="1"/>
          </p:cNvSpPr>
          <p:nvPr>
            <p:ph type="body" idx="1"/>
          </p:nvPr>
        </p:nvSpPr>
        <p:spPr>
          <a:xfrm>
            <a:off x="876300" y="1916832"/>
            <a:ext cx="7391400" cy="474591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266700"/>
            <a:r>
              <a:rPr lang="zh-CN" altLang="en-US" sz="2400" kern="1200" dirty="0">
                <a:latin typeface="Arial" panose="020B0604020202020204" pitchFamily="34" charset="0"/>
                <a:ea typeface="宋体" panose="02010600030101010101" pitchFamily="2" charset="-122"/>
                <a:cs typeface="+mn-cs"/>
              </a:rPr>
              <a:t>基本思想</a:t>
            </a:r>
            <a:r>
              <a:rPr lang="zh-CN" altLang="en-US" sz="2400" b="0" kern="1200" dirty="0">
                <a:latin typeface="Arial" panose="020B0604020202020204" pitchFamily="34" charset="0"/>
                <a:ea typeface="宋体" panose="02010600030101010101" pitchFamily="2" charset="-122"/>
                <a:cs typeface="+mn-cs"/>
              </a:rPr>
              <a:t>：当手里拿着一个烫手的热土豆时，你一定会想办法以最快的速度脱手。当一个结点收到一个分组后，选择一条输出队列最短的链路尽快的将其转发出去，而不管目的节点位于何方。</a:t>
            </a:r>
          </a:p>
          <a:p>
            <a:pPr marL="266700"/>
            <a:r>
              <a:rPr lang="zh-CN" altLang="en-US" sz="2400" kern="1200" dirty="0">
                <a:latin typeface="Arial" panose="020B0604020202020204" pitchFamily="34" charset="0"/>
                <a:ea typeface="宋体" panose="02010600030101010101" pitchFamily="2" charset="-122"/>
                <a:cs typeface="+mn-cs"/>
              </a:rPr>
              <a:t>优点</a:t>
            </a:r>
            <a:r>
              <a:rPr lang="zh-CN" altLang="en-US" sz="2400" b="0" kern="1200" dirty="0">
                <a:latin typeface="Arial" panose="020B0604020202020204" pitchFamily="34" charset="0"/>
                <a:ea typeface="宋体" panose="02010600030101010101" pitchFamily="2" charset="-122"/>
                <a:cs typeface="+mn-cs"/>
              </a:rPr>
              <a:t>：提高链路的利用率。</a:t>
            </a:r>
          </a:p>
          <a:p>
            <a:pPr marL="266700"/>
            <a:r>
              <a:rPr lang="zh-CN" altLang="en-US" sz="2400" kern="1200" dirty="0">
                <a:latin typeface="Arial" panose="020B0604020202020204" pitchFamily="34" charset="0"/>
                <a:ea typeface="宋体" panose="02010600030101010101" pitchFamily="2" charset="-122"/>
                <a:cs typeface="+mn-cs"/>
              </a:rPr>
              <a:t>缺点</a:t>
            </a:r>
            <a:r>
              <a:rPr lang="zh-CN" altLang="en-US" sz="2400" b="0" kern="1200" dirty="0">
                <a:latin typeface="Arial" panose="020B0604020202020204" pitchFamily="34" charset="0"/>
                <a:ea typeface="宋体" panose="02010600030101010101" pitchFamily="2" charset="-122"/>
                <a:cs typeface="+mn-cs"/>
              </a:rPr>
              <a:t>：具有很大盲目性。</a:t>
            </a:r>
          </a:p>
          <a:p>
            <a:pPr marL="266700"/>
            <a:r>
              <a:rPr lang="zh-CN" altLang="en-US" sz="2400" kern="1200" dirty="0">
                <a:latin typeface="Arial" panose="020B0604020202020204" pitchFamily="34" charset="0"/>
                <a:ea typeface="宋体" panose="02010600030101010101" pitchFamily="2" charset="-122"/>
                <a:cs typeface="+mn-cs"/>
              </a:rPr>
              <a:t>改进</a:t>
            </a:r>
            <a:r>
              <a:rPr lang="zh-CN" altLang="en-US" sz="2400" b="0" kern="1200" dirty="0">
                <a:latin typeface="Arial" panose="020B0604020202020204" pitchFamily="34" charset="0"/>
                <a:ea typeface="宋体" panose="02010600030101010101" pitchFamily="2" charset="-122"/>
                <a:cs typeface="+mn-cs"/>
              </a:rPr>
              <a:t>：与固定路由算法混合使用。</a:t>
            </a:r>
          </a:p>
          <a:p>
            <a:pPr marL="723900" lvl="1"/>
            <a:r>
              <a:rPr lang="zh-CN" altLang="en-US" b="0" kern="1200" dirty="0">
                <a:latin typeface="Arial" panose="020B0604020202020204" pitchFamily="34" charset="0"/>
                <a:ea typeface="宋体" panose="02010600030101010101" pitchFamily="2" charset="-122"/>
                <a:cs typeface="+mn-cs"/>
              </a:rPr>
              <a:t>首先根据固定路由算法选择可能链路，并给这些链路赋上一定权值，</a:t>
            </a:r>
          </a:p>
          <a:p>
            <a:pPr marL="723900" lvl="1"/>
            <a:r>
              <a:rPr lang="zh-CN" altLang="en-US" b="0" kern="1200" dirty="0">
                <a:latin typeface="Arial" panose="020B0604020202020204" pitchFamily="34" charset="0"/>
                <a:ea typeface="宋体" panose="02010600030101010101" pitchFamily="2" charset="-122"/>
                <a:cs typeface="+mn-cs"/>
              </a:rPr>
              <a:t>再根据链路队列长度给赋上一定权值，</a:t>
            </a:r>
          </a:p>
          <a:p>
            <a:pPr marL="723900" lvl="1"/>
            <a:r>
              <a:rPr lang="zh-CN" altLang="en-US" b="0" kern="1200" dirty="0">
                <a:latin typeface="Arial" panose="020B0604020202020204" pitchFamily="34" charset="0"/>
                <a:ea typeface="宋体" panose="02010600030101010101" pitchFamily="2" charset="-122"/>
                <a:cs typeface="+mn-cs"/>
              </a:rPr>
              <a:t>选择这两个权值和最小的链路。</a:t>
            </a:r>
          </a:p>
        </p:txBody>
      </p:sp>
      <p:sp>
        <p:nvSpPr>
          <p:cNvPr id="5" name="文本框 4">
            <a:extLst>
              <a:ext uri="{FF2B5EF4-FFF2-40B4-BE49-F238E27FC236}">
                <a16:creationId xmlns:a16="http://schemas.microsoft.com/office/drawing/2014/main" id="{DCB582CB-5A4F-4FC2-8E7C-0344322F4062}"/>
              </a:ext>
            </a:extLst>
          </p:cNvPr>
          <p:cNvSpPr txBox="1"/>
          <p:nvPr/>
        </p:nvSpPr>
        <p:spPr>
          <a:xfrm>
            <a:off x="1187624" y="1196752"/>
            <a:ext cx="45947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0" indent="0" algn="just" eaLnBrk="1" hangingPunct="1">
              <a:spcBef>
                <a:spcPct val="20000"/>
              </a:spcBef>
              <a:buClr>
                <a:schemeClr val="accent2"/>
              </a:buClr>
              <a:buSzPct val="70000"/>
              <a:buFont typeface="Wingdings" panose="05000000000000000000" pitchFamily="2" charset="2"/>
              <a:buNone/>
              <a:defRPr sz="2800">
                <a:solidFill>
                  <a:srgbClr val="333399"/>
                </a:solidFill>
                <a:latin typeface="Times New Roman" panose="02020603050405020304" pitchFamily="18" charset="0"/>
                <a:ea typeface="黑体" panose="02010609060101010101" pitchFamily="49" charset="-122"/>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热土豆算法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170E1BF-8CD7-4DFA-B453-8F9939DBFFD8}"/>
              </a:ext>
            </a:extLst>
          </p:cNvPr>
          <p:cNvSpPr>
            <a:spLocks noGrp="1" noChangeArrowheads="1"/>
          </p:cNvSpPr>
          <p:nvPr>
            <p:ph type="title"/>
          </p:nvPr>
        </p:nvSpPr>
        <p:spPr/>
        <p:txBody>
          <a:bodyPr/>
          <a:lstStyle/>
          <a:p>
            <a:pPr eaLnBrk="1" hangingPunct="1"/>
            <a:r>
              <a:rPr lang="zh-CN" altLang="en-US" dirty="0"/>
              <a:t>逆向自学习算法</a:t>
            </a:r>
          </a:p>
        </p:txBody>
      </p:sp>
      <p:sp>
        <p:nvSpPr>
          <p:cNvPr id="43011" name="Rectangle 3">
            <a:extLst>
              <a:ext uri="{FF2B5EF4-FFF2-40B4-BE49-F238E27FC236}">
                <a16:creationId xmlns:a16="http://schemas.microsoft.com/office/drawing/2014/main" id="{8637C04E-7533-4FD9-88A9-77D86129544C}"/>
              </a:ext>
            </a:extLst>
          </p:cNvPr>
          <p:cNvSpPr>
            <a:spLocks noGrp="1" noChangeArrowheads="1"/>
          </p:cNvSpPr>
          <p:nvPr>
            <p:ph type="body" idx="1"/>
          </p:nvPr>
        </p:nvSpPr>
        <p:spPr>
          <a:xfrm>
            <a:off x="827088" y="1484313"/>
            <a:ext cx="7391400" cy="3962400"/>
          </a:xfrm>
        </p:spPr>
        <p:txBody>
          <a:bodyPr/>
          <a:lstStyle/>
          <a:p>
            <a:pPr lvl="1" eaLnBrk="1" hangingPunct="1"/>
            <a:r>
              <a:rPr lang="zh-CN" altLang="en-US" dirty="0"/>
              <a:t>每个分组中包含一个结点计数器，每经过一个结点，该结点计数器加</a:t>
            </a:r>
            <a:r>
              <a:rPr lang="en-US" altLang="zh-CN" dirty="0"/>
              <a:t>1</a:t>
            </a:r>
            <a:r>
              <a:rPr lang="zh-CN" altLang="en-US" dirty="0"/>
              <a:t>。</a:t>
            </a:r>
          </a:p>
          <a:p>
            <a:pPr lvl="1" eaLnBrk="1" hangingPunct="1"/>
            <a:r>
              <a:rPr lang="zh-CN" altLang="en-US" dirty="0"/>
              <a:t>当一个结点</a:t>
            </a:r>
            <a:r>
              <a:rPr lang="en-US" altLang="zh-CN" dirty="0"/>
              <a:t>R</a:t>
            </a:r>
            <a:r>
              <a:rPr lang="zh-CN" altLang="en-US" dirty="0"/>
              <a:t>从链路</a:t>
            </a:r>
            <a:r>
              <a:rPr lang="en-US" altLang="zh-CN" dirty="0"/>
              <a:t>L</a:t>
            </a:r>
            <a:r>
              <a:rPr lang="zh-CN" altLang="en-US" dirty="0"/>
              <a:t>收到一个来自源结点</a:t>
            </a:r>
            <a:r>
              <a:rPr lang="en-US" altLang="zh-CN" dirty="0"/>
              <a:t>S</a:t>
            </a:r>
            <a:r>
              <a:rPr lang="zh-CN" altLang="en-US" dirty="0"/>
              <a:t>的分组时，如果结点计数器为</a:t>
            </a:r>
            <a:r>
              <a:rPr lang="en-US" altLang="zh-CN" dirty="0"/>
              <a:t>n</a:t>
            </a:r>
            <a:r>
              <a:rPr lang="zh-CN" altLang="en-US" dirty="0"/>
              <a:t>，就知道经</a:t>
            </a:r>
            <a:r>
              <a:rPr lang="en-US" altLang="zh-CN" dirty="0"/>
              <a:t>L</a:t>
            </a:r>
            <a:r>
              <a:rPr lang="zh-CN" altLang="en-US" dirty="0"/>
              <a:t>到达</a:t>
            </a:r>
            <a:r>
              <a:rPr lang="en-US" altLang="zh-CN" dirty="0"/>
              <a:t>S</a:t>
            </a:r>
            <a:r>
              <a:rPr lang="zh-CN" altLang="en-US" dirty="0"/>
              <a:t>的路径的距离不会超过</a:t>
            </a:r>
            <a:r>
              <a:rPr lang="en-US" altLang="zh-CN" dirty="0"/>
              <a:t>n</a:t>
            </a:r>
            <a:r>
              <a:rPr lang="zh-CN" altLang="en-US" dirty="0"/>
              <a:t>。</a:t>
            </a:r>
          </a:p>
          <a:p>
            <a:pPr lvl="1" eaLnBrk="1" hangingPunct="1"/>
            <a:r>
              <a:rPr lang="zh-CN" altLang="en-US" dirty="0"/>
              <a:t>若它以前纪录到</a:t>
            </a:r>
            <a:r>
              <a:rPr lang="en-US" altLang="zh-CN" dirty="0"/>
              <a:t>S</a:t>
            </a:r>
            <a:r>
              <a:rPr lang="zh-CN" altLang="en-US" dirty="0"/>
              <a:t>的最短路径超过</a:t>
            </a:r>
            <a:r>
              <a:rPr lang="en-US" altLang="zh-CN" dirty="0"/>
              <a:t>n</a:t>
            </a:r>
            <a:r>
              <a:rPr lang="zh-CN" altLang="en-US" dirty="0"/>
              <a:t>时，则将链路</a:t>
            </a:r>
            <a:r>
              <a:rPr lang="en-US" altLang="zh-CN" dirty="0"/>
              <a:t>L</a:t>
            </a:r>
            <a:r>
              <a:rPr lang="zh-CN" altLang="en-US" dirty="0"/>
              <a:t>作为到达</a:t>
            </a:r>
            <a:r>
              <a:rPr lang="en-US" altLang="zh-CN" dirty="0"/>
              <a:t>S</a:t>
            </a:r>
            <a:r>
              <a:rPr lang="zh-CN" altLang="en-US" dirty="0"/>
              <a:t>的最短输出链路，纪录当前最短路径长度</a:t>
            </a:r>
            <a:r>
              <a:rPr lang="en-US" altLang="zh-CN" dirty="0"/>
              <a:t>n</a:t>
            </a:r>
            <a:r>
              <a:rPr lang="zh-CN" altLang="en-US" dirty="0"/>
              <a:t>。</a:t>
            </a:r>
          </a:p>
          <a:p>
            <a:pPr lvl="1" eaLnBrk="1" hangingPunct="1"/>
            <a:r>
              <a:rPr lang="zh-CN" altLang="en-US" dirty="0"/>
              <a:t>经过一段时间的自学习，结点</a:t>
            </a:r>
            <a:r>
              <a:rPr lang="en-US" altLang="zh-CN" dirty="0"/>
              <a:t>R</a:t>
            </a:r>
            <a:r>
              <a:rPr lang="zh-CN" altLang="en-US" dirty="0"/>
              <a:t>会找到它到其它结点的最短路径及最小距离值。</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C5F2769-9291-4BBA-B518-81014625CB36}"/>
              </a:ext>
            </a:extLst>
          </p:cNvPr>
          <p:cNvSpPr>
            <a:spLocks noGrp="1" noChangeArrowheads="1"/>
          </p:cNvSpPr>
          <p:nvPr>
            <p:ph type="title"/>
          </p:nvPr>
        </p:nvSpPr>
        <p:spPr/>
        <p:txBody>
          <a:bodyPr/>
          <a:lstStyle/>
          <a:p>
            <a:pPr eaLnBrk="1" hangingPunct="1"/>
            <a:r>
              <a:rPr lang="zh-CN" altLang="en-US"/>
              <a:t>逆向自学习算法</a:t>
            </a:r>
          </a:p>
        </p:txBody>
      </p:sp>
      <p:sp>
        <p:nvSpPr>
          <p:cNvPr id="841731" name="Rectangle 3">
            <a:extLst>
              <a:ext uri="{FF2B5EF4-FFF2-40B4-BE49-F238E27FC236}">
                <a16:creationId xmlns:a16="http://schemas.microsoft.com/office/drawing/2014/main" id="{A8A00AB4-D632-4387-81A7-D93CC6F843CB}"/>
              </a:ext>
            </a:extLst>
          </p:cNvPr>
          <p:cNvSpPr>
            <a:spLocks noGrp="1" noChangeArrowheads="1"/>
          </p:cNvSpPr>
          <p:nvPr>
            <p:ph type="body" idx="1"/>
          </p:nvPr>
        </p:nvSpPr>
        <p:spPr>
          <a:xfrm>
            <a:off x="1403350" y="1524000"/>
            <a:ext cx="6902450" cy="3736975"/>
          </a:xfrm>
        </p:spPr>
        <p:txBody>
          <a:bodyPr/>
          <a:lstStyle/>
          <a:p>
            <a:pPr eaLnBrk="1" hangingPunct="1"/>
            <a:r>
              <a:rPr lang="zh-CN" altLang="en-US"/>
              <a:t>优点</a:t>
            </a:r>
          </a:p>
          <a:p>
            <a:pPr lvl="1" eaLnBrk="1" hangingPunct="1"/>
            <a:r>
              <a:rPr lang="zh-CN" altLang="en-US"/>
              <a:t>对好消息反应灵敏</a:t>
            </a:r>
          </a:p>
          <a:p>
            <a:pPr eaLnBrk="1" hangingPunct="1"/>
            <a:r>
              <a:rPr lang="zh-CN" altLang="en-US"/>
              <a:t>缺点</a:t>
            </a:r>
          </a:p>
          <a:p>
            <a:pPr lvl="1" eaLnBrk="1" hangingPunct="1"/>
            <a:r>
              <a:rPr lang="zh-CN" altLang="en-US"/>
              <a:t>对于坏消息无法了解到（如一条链路崩溃） 。</a:t>
            </a:r>
          </a:p>
          <a:p>
            <a:pPr eaLnBrk="1" hangingPunct="1"/>
            <a:r>
              <a:rPr lang="zh-CN" altLang="en-US"/>
              <a:t>改进</a:t>
            </a:r>
          </a:p>
          <a:p>
            <a:pPr lvl="1" eaLnBrk="1" hangingPunct="1"/>
            <a:r>
              <a:rPr lang="zh-CN" altLang="en-US"/>
              <a:t>每隔一段时间</a:t>
            </a:r>
            <a:r>
              <a:rPr lang="en-US" altLang="zh-CN"/>
              <a:t>T</a:t>
            </a:r>
            <a:r>
              <a:rPr lang="zh-CN" altLang="en-US"/>
              <a:t>，删除这段时间内没有刷新的记录。</a:t>
            </a:r>
          </a:p>
          <a:p>
            <a:pPr eaLnBrk="1" hangingPunct="1"/>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17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1731">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417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1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557E874-00F5-40A8-AC5B-047777142B50}"/>
              </a:ext>
            </a:extLst>
          </p:cNvPr>
          <p:cNvSpPr>
            <a:spLocks noGrp="1" noChangeArrowheads="1"/>
          </p:cNvSpPr>
          <p:nvPr>
            <p:ph type="title"/>
          </p:nvPr>
        </p:nvSpPr>
        <p:spPr/>
        <p:txBody>
          <a:bodyPr/>
          <a:lstStyle/>
          <a:p>
            <a:pPr eaLnBrk="1" hangingPunct="1"/>
            <a:r>
              <a:rPr lang="zh-CN" altLang="en-US"/>
              <a:t>分布路由选择 </a:t>
            </a:r>
          </a:p>
        </p:txBody>
      </p:sp>
      <p:sp>
        <p:nvSpPr>
          <p:cNvPr id="45059" name="Rectangle 3">
            <a:extLst>
              <a:ext uri="{FF2B5EF4-FFF2-40B4-BE49-F238E27FC236}">
                <a16:creationId xmlns:a16="http://schemas.microsoft.com/office/drawing/2014/main" id="{7C834FB8-B372-41C5-B093-62EC24384999}"/>
              </a:ext>
            </a:extLst>
          </p:cNvPr>
          <p:cNvSpPr>
            <a:spLocks noGrp="1" noChangeArrowheads="1"/>
          </p:cNvSpPr>
          <p:nvPr>
            <p:ph type="body" idx="1"/>
          </p:nvPr>
        </p:nvSpPr>
        <p:spPr>
          <a:xfrm>
            <a:off x="900113" y="1181696"/>
            <a:ext cx="4391967" cy="519112"/>
          </a:xfrm>
        </p:spPr>
        <p:txBody>
          <a:bodyPr/>
          <a:lstStyle/>
          <a:p>
            <a:pPr marL="0" indent="0" eaLnBrk="1" hangingPunct="1">
              <a:buNone/>
            </a:pPr>
            <a:r>
              <a:rPr lang="zh-CN" altLang="en-US" dirty="0">
                <a:solidFill>
                  <a:srgbClr val="333399"/>
                </a:solidFill>
                <a:latin typeface="Times New Roman" panose="02020603050405020304" pitchFamily="18" charset="0"/>
                <a:ea typeface="黑体" panose="02010609060101010101" pitchFamily="49" charset="-122"/>
              </a:rPr>
              <a:t>距离向量路由选择算法 </a:t>
            </a:r>
            <a:endParaRPr lang="en-US" altLang="zh-CN" dirty="0"/>
          </a:p>
        </p:txBody>
      </p:sp>
      <p:sp>
        <p:nvSpPr>
          <p:cNvPr id="776196" name="Rectangle 4">
            <a:extLst>
              <a:ext uri="{FF2B5EF4-FFF2-40B4-BE49-F238E27FC236}">
                <a16:creationId xmlns:a16="http://schemas.microsoft.com/office/drawing/2014/main" id="{FBAF60EF-6D6E-44F6-8A32-DD250737C848}"/>
              </a:ext>
            </a:extLst>
          </p:cNvPr>
          <p:cNvSpPr>
            <a:spLocks noChangeArrowheads="1"/>
          </p:cNvSpPr>
          <p:nvPr/>
        </p:nvSpPr>
        <p:spPr bwMode="auto">
          <a:xfrm>
            <a:off x="827584" y="1799872"/>
            <a:ext cx="7391400" cy="393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t>也称为</a:t>
            </a:r>
            <a:r>
              <a:rPr lang="en-US" altLang="zh-CN" sz="2400" dirty="0"/>
              <a:t>D-V</a:t>
            </a:r>
            <a:r>
              <a:rPr lang="zh-CN" altLang="en-US" sz="2400" dirty="0"/>
              <a:t>算法，最早在</a:t>
            </a:r>
            <a:r>
              <a:rPr lang="en-US" altLang="zh-CN" sz="2400" dirty="0"/>
              <a:t>ARPANET</a:t>
            </a:r>
            <a:r>
              <a:rPr lang="zh-CN" altLang="en-US" sz="2400" dirty="0"/>
              <a:t>中使用，后在</a:t>
            </a:r>
            <a:r>
              <a:rPr lang="en-US" altLang="zh-CN" sz="2400" dirty="0"/>
              <a:t>Internet</a:t>
            </a:r>
            <a:r>
              <a:rPr lang="zh-CN" altLang="en-US" sz="2400" dirty="0"/>
              <a:t>及</a:t>
            </a:r>
            <a:r>
              <a:rPr lang="en-US" altLang="zh-CN" sz="2400" dirty="0"/>
              <a:t>Novell</a:t>
            </a:r>
            <a:r>
              <a:rPr lang="zh-CN" altLang="en-US" sz="2400" dirty="0"/>
              <a:t>网中的</a:t>
            </a:r>
            <a:r>
              <a:rPr lang="en-US" altLang="zh-CN" sz="2400" dirty="0"/>
              <a:t>IPX</a:t>
            </a:r>
            <a:r>
              <a:rPr lang="zh-CN" altLang="en-US" sz="2400" dirty="0"/>
              <a:t>中使用，即</a:t>
            </a:r>
            <a:r>
              <a:rPr lang="en-US" altLang="zh-CN" sz="2400" dirty="0"/>
              <a:t>RIP</a:t>
            </a:r>
            <a:r>
              <a:rPr lang="zh-CN" altLang="en-US" sz="2400" dirty="0"/>
              <a:t>协议</a:t>
            </a:r>
            <a:r>
              <a:rPr lang="en-US" altLang="zh-CN" sz="2400" dirty="0"/>
              <a:t>.</a:t>
            </a:r>
          </a:p>
          <a:p>
            <a:pPr eaLnBrk="1" hangingPunct="1"/>
            <a:r>
              <a:rPr lang="zh-CN" altLang="en-US" sz="2400" dirty="0"/>
              <a:t>基本思想：每个结点都保存一张路由表，路由表包括三个主要字段，即目的地址，最短距离、最佳输出链路。与固定路由选择不同的是：相邻结点之间定期交换路由信息（如每隔三十秒），并根据最新路由信息，刷新路由表。</a:t>
            </a:r>
          </a:p>
          <a:p>
            <a:pPr eaLnBrk="1" hangingPunct="1"/>
            <a:r>
              <a:rPr lang="zh-CN" altLang="en-US" sz="2400" dirty="0"/>
              <a:t>要交换的路由信息由二元组（</a:t>
            </a:r>
            <a:r>
              <a:rPr lang="en-US" altLang="zh-CN" sz="2400" dirty="0"/>
              <a:t>V,D</a:t>
            </a:r>
            <a:r>
              <a:rPr lang="zh-CN" altLang="en-US" sz="2400" dirty="0"/>
              <a:t>）组成，其中</a:t>
            </a:r>
            <a:r>
              <a:rPr lang="en-US" altLang="zh-CN" sz="2400" dirty="0"/>
              <a:t>V</a:t>
            </a:r>
            <a:r>
              <a:rPr lang="zh-CN" altLang="en-US" sz="2400" dirty="0"/>
              <a:t>为目的地址，</a:t>
            </a:r>
            <a:r>
              <a:rPr lang="en-US" altLang="zh-CN" sz="2400" dirty="0"/>
              <a:t>D</a:t>
            </a:r>
            <a:r>
              <a:rPr lang="zh-CN" altLang="en-US" sz="2400" dirty="0"/>
              <a:t>为到达目的地址的距离。又称距离向量算法。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61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619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61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2933" name="Group 597">
            <a:extLst>
              <a:ext uri="{FF2B5EF4-FFF2-40B4-BE49-F238E27FC236}">
                <a16:creationId xmlns:a16="http://schemas.microsoft.com/office/drawing/2014/main" id="{52559367-7BFB-4350-BBAC-474F3511E815}"/>
              </a:ext>
            </a:extLst>
          </p:cNvPr>
          <p:cNvGraphicFramePr>
            <a:graphicFrameLocks noGrp="1"/>
          </p:cNvGraphicFramePr>
          <p:nvPr/>
        </p:nvGraphicFramePr>
        <p:xfrm>
          <a:off x="611188" y="3789363"/>
          <a:ext cx="3744912" cy="2682874"/>
        </p:xfrm>
        <a:graphic>
          <a:graphicData uri="http://schemas.openxmlformats.org/drawingml/2006/table">
            <a:tbl>
              <a:tblPr/>
              <a:tblGrid>
                <a:gridCol w="1247775">
                  <a:extLst>
                    <a:ext uri="{9D8B030D-6E8A-4147-A177-3AD203B41FA5}">
                      <a16:colId xmlns:a16="http://schemas.microsoft.com/office/drawing/2014/main" val="20000"/>
                    </a:ext>
                  </a:extLst>
                </a:gridCol>
                <a:gridCol w="1249362">
                  <a:extLst>
                    <a:ext uri="{9D8B030D-6E8A-4147-A177-3AD203B41FA5}">
                      <a16:colId xmlns:a16="http://schemas.microsoft.com/office/drawing/2014/main" val="20001"/>
                    </a:ext>
                  </a:extLst>
                </a:gridCol>
                <a:gridCol w="1247775">
                  <a:extLst>
                    <a:ext uri="{9D8B030D-6E8A-4147-A177-3AD203B41FA5}">
                      <a16:colId xmlns:a16="http://schemas.microsoft.com/office/drawing/2014/main" val="20002"/>
                    </a:ext>
                  </a:extLst>
                </a:gridCol>
              </a:tblGrid>
              <a:tr h="396334">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目的节点</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最短距离</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最佳输出</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30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82850" name="Rectangle 514">
            <a:extLst>
              <a:ext uri="{FF2B5EF4-FFF2-40B4-BE49-F238E27FC236}">
                <a16:creationId xmlns:a16="http://schemas.microsoft.com/office/drawing/2014/main" id="{CBDE87D6-390F-4E30-922F-F6DE28C41F40}"/>
              </a:ext>
            </a:extLst>
          </p:cNvPr>
          <p:cNvSpPr>
            <a:spLocks noChangeArrowheads="1"/>
          </p:cNvSpPr>
          <p:nvPr/>
        </p:nvSpPr>
        <p:spPr bwMode="auto">
          <a:xfrm>
            <a:off x="971550" y="3284538"/>
            <a:ext cx="2933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当前状态结点</a:t>
            </a:r>
            <a:r>
              <a:rPr lang="en-US" altLang="zh-CN" sz="2000"/>
              <a:t>c </a:t>
            </a:r>
            <a:r>
              <a:rPr lang="zh-CN" altLang="en-US" sz="2000"/>
              <a:t>路由表</a:t>
            </a:r>
            <a:r>
              <a:rPr lang="zh-CN" altLang="en-US" sz="2400"/>
              <a:t>  </a:t>
            </a:r>
          </a:p>
        </p:txBody>
      </p:sp>
      <p:graphicFrame>
        <p:nvGraphicFramePr>
          <p:cNvPr id="782936" name="Group 600">
            <a:extLst>
              <a:ext uri="{FF2B5EF4-FFF2-40B4-BE49-F238E27FC236}">
                <a16:creationId xmlns:a16="http://schemas.microsoft.com/office/drawing/2014/main" id="{123E0161-1098-419B-993E-D75B3D6D2698}"/>
              </a:ext>
            </a:extLst>
          </p:cNvPr>
          <p:cNvGraphicFramePr>
            <a:graphicFrameLocks noGrp="1"/>
          </p:cNvGraphicFramePr>
          <p:nvPr>
            <p:extLst>
              <p:ext uri="{D42A27DB-BD31-4B8C-83A1-F6EECF244321}">
                <p14:modId xmlns:p14="http://schemas.microsoft.com/office/powerpoint/2010/main" val="1676037620"/>
              </p:ext>
            </p:extLst>
          </p:nvPr>
        </p:nvGraphicFramePr>
        <p:xfrm>
          <a:off x="4787900" y="3500438"/>
          <a:ext cx="3619500" cy="3078480"/>
        </p:xfrm>
        <a:graphic>
          <a:graphicData uri="http://schemas.openxmlformats.org/drawingml/2006/table">
            <a:tbl>
              <a:tblPr/>
              <a:tblGrid>
                <a:gridCol w="1228725">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71575">
                  <a:extLst>
                    <a:ext uri="{9D8B030D-6E8A-4147-A177-3AD203B41FA5}">
                      <a16:colId xmlns:a16="http://schemas.microsoft.com/office/drawing/2014/main" val="20002"/>
                    </a:ext>
                  </a:extLst>
                </a:gridCol>
              </a:tblGrid>
              <a:tr h="9366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相邻</a:t>
                      </a:r>
                      <a:endPar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结点</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最短</a:t>
                      </a: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目的    距离</a:t>
                      </a:r>
                      <a:endParaRPr kumimoji="1" lang="en-US" alt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zh-CN" alt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结点</a:t>
                      </a:r>
                      <a:endParaRPr kumimoji="1" lang="zh-CN" altLang="en-US" sz="1200" b="1" i="0" u="none" strike="noStrike" cap="none" normalizeH="0" baseline="0" dirty="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0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46144" name="Group 598">
            <a:extLst>
              <a:ext uri="{FF2B5EF4-FFF2-40B4-BE49-F238E27FC236}">
                <a16:creationId xmlns:a16="http://schemas.microsoft.com/office/drawing/2014/main" id="{8BDA854B-C738-4FCF-9B48-7CFBABA5B890}"/>
              </a:ext>
            </a:extLst>
          </p:cNvPr>
          <p:cNvGrpSpPr>
            <a:grpSpLocks/>
          </p:cNvGrpSpPr>
          <p:nvPr/>
        </p:nvGrpSpPr>
        <p:grpSpPr bwMode="auto">
          <a:xfrm>
            <a:off x="684213" y="765175"/>
            <a:ext cx="3654425" cy="2514600"/>
            <a:chOff x="431" y="482"/>
            <a:chExt cx="2302" cy="1584"/>
          </a:xfrm>
        </p:grpSpPr>
        <p:grpSp>
          <p:nvGrpSpPr>
            <p:cNvPr id="46178" name="Group 520">
              <a:extLst>
                <a:ext uri="{FF2B5EF4-FFF2-40B4-BE49-F238E27FC236}">
                  <a16:creationId xmlns:a16="http://schemas.microsoft.com/office/drawing/2014/main" id="{34B643E0-C9C5-45F2-996D-822C846797C0}"/>
                </a:ext>
              </a:extLst>
            </p:cNvPr>
            <p:cNvGrpSpPr>
              <a:grpSpLocks/>
            </p:cNvGrpSpPr>
            <p:nvPr/>
          </p:nvGrpSpPr>
          <p:grpSpPr bwMode="auto">
            <a:xfrm>
              <a:off x="431" y="482"/>
              <a:ext cx="2302" cy="1408"/>
              <a:chOff x="1039" y="527"/>
              <a:chExt cx="2851" cy="1799"/>
            </a:xfrm>
          </p:grpSpPr>
          <p:sp>
            <p:nvSpPr>
              <p:cNvPr id="46180" name="Line 521">
                <a:extLst>
                  <a:ext uri="{FF2B5EF4-FFF2-40B4-BE49-F238E27FC236}">
                    <a16:creationId xmlns:a16="http://schemas.microsoft.com/office/drawing/2014/main" id="{77B4F8EE-5CE4-4CAC-AE4D-38DDBCB966C1}"/>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1" name="Line 522">
                <a:extLst>
                  <a:ext uri="{FF2B5EF4-FFF2-40B4-BE49-F238E27FC236}">
                    <a16:creationId xmlns:a16="http://schemas.microsoft.com/office/drawing/2014/main" id="{00C367D3-B12B-4908-95F0-05CFD3A9B799}"/>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2" name="Oval 523">
                <a:extLst>
                  <a:ext uri="{FF2B5EF4-FFF2-40B4-BE49-F238E27FC236}">
                    <a16:creationId xmlns:a16="http://schemas.microsoft.com/office/drawing/2014/main" id="{66827B8F-E406-4CC7-8AB8-A89D98EC03EE}"/>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3" name="Oval 524">
                <a:extLst>
                  <a:ext uri="{FF2B5EF4-FFF2-40B4-BE49-F238E27FC236}">
                    <a16:creationId xmlns:a16="http://schemas.microsoft.com/office/drawing/2014/main" id="{D409D83B-80CB-47E8-B40F-CCDB0CE6C877}"/>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4" name="Oval 525">
                <a:extLst>
                  <a:ext uri="{FF2B5EF4-FFF2-40B4-BE49-F238E27FC236}">
                    <a16:creationId xmlns:a16="http://schemas.microsoft.com/office/drawing/2014/main" id="{B2A8260D-22F8-40C7-BD1A-FB906A3B9A64}"/>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5" name="Line 526">
                <a:extLst>
                  <a:ext uri="{FF2B5EF4-FFF2-40B4-BE49-F238E27FC236}">
                    <a16:creationId xmlns:a16="http://schemas.microsoft.com/office/drawing/2014/main" id="{F92599FD-5097-40F7-840E-FCBB71231E32}"/>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6" name="Line 527">
                <a:extLst>
                  <a:ext uri="{FF2B5EF4-FFF2-40B4-BE49-F238E27FC236}">
                    <a16:creationId xmlns:a16="http://schemas.microsoft.com/office/drawing/2014/main" id="{07289D46-9B45-4C59-B6D4-0A9B19EFBC8C}"/>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7" name="Oval 528">
                <a:extLst>
                  <a:ext uri="{FF2B5EF4-FFF2-40B4-BE49-F238E27FC236}">
                    <a16:creationId xmlns:a16="http://schemas.microsoft.com/office/drawing/2014/main" id="{6DEE2244-9D51-44C2-A0B3-D53A0BBAACF8}"/>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88" name="Line 529">
                <a:extLst>
                  <a:ext uri="{FF2B5EF4-FFF2-40B4-BE49-F238E27FC236}">
                    <a16:creationId xmlns:a16="http://schemas.microsoft.com/office/drawing/2014/main" id="{806C4D36-F4C0-4F07-8AAA-BA31FF065CE0}"/>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89" name="Line 530">
                <a:extLst>
                  <a:ext uri="{FF2B5EF4-FFF2-40B4-BE49-F238E27FC236}">
                    <a16:creationId xmlns:a16="http://schemas.microsoft.com/office/drawing/2014/main" id="{CDB5112A-F138-4A2F-8786-5CD0BFB9DD43}"/>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0" name="Oval 531">
                <a:extLst>
                  <a:ext uri="{FF2B5EF4-FFF2-40B4-BE49-F238E27FC236}">
                    <a16:creationId xmlns:a16="http://schemas.microsoft.com/office/drawing/2014/main" id="{FD69AE40-DB03-43DD-B7CF-7408BCC1ADFC}"/>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91" name="Line 532">
                <a:extLst>
                  <a:ext uri="{FF2B5EF4-FFF2-40B4-BE49-F238E27FC236}">
                    <a16:creationId xmlns:a16="http://schemas.microsoft.com/office/drawing/2014/main" id="{9400D90C-9EAB-439F-BCB2-91BCDEB7B7D6}"/>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92" name="Rectangle 533">
                <a:extLst>
                  <a:ext uri="{FF2B5EF4-FFF2-40B4-BE49-F238E27FC236}">
                    <a16:creationId xmlns:a16="http://schemas.microsoft.com/office/drawing/2014/main" id="{28383B63-26B7-4DF8-88F7-958CF2D4D6FF}"/>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93" name="Rectangle 534">
                <a:extLst>
                  <a:ext uri="{FF2B5EF4-FFF2-40B4-BE49-F238E27FC236}">
                    <a16:creationId xmlns:a16="http://schemas.microsoft.com/office/drawing/2014/main" id="{6C087856-F781-40AB-92B0-9809C4D0799B}"/>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94" name="Rectangle 535">
                <a:extLst>
                  <a:ext uri="{FF2B5EF4-FFF2-40B4-BE49-F238E27FC236}">
                    <a16:creationId xmlns:a16="http://schemas.microsoft.com/office/drawing/2014/main" id="{6018270F-5A25-4284-822A-3E5676028D88}"/>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95" name="Rectangle 536">
                <a:extLst>
                  <a:ext uri="{FF2B5EF4-FFF2-40B4-BE49-F238E27FC236}">
                    <a16:creationId xmlns:a16="http://schemas.microsoft.com/office/drawing/2014/main" id="{DD0E8191-41C5-4A0F-BA0E-1B64529FADCF}"/>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3</a:t>
                </a:r>
              </a:p>
            </p:txBody>
          </p:sp>
          <p:sp>
            <p:nvSpPr>
              <p:cNvPr id="46196" name="Rectangle 537">
                <a:extLst>
                  <a:ext uri="{FF2B5EF4-FFF2-40B4-BE49-F238E27FC236}">
                    <a16:creationId xmlns:a16="http://schemas.microsoft.com/office/drawing/2014/main" id="{EBA991EB-7925-40B1-AB94-BFB552980110}"/>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7" name="Rectangle 538">
                <a:extLst>
                  <a:ext uri="{FF2B5EF4-FFF2-40B4-BE49-F238E27FC236}">
                    <a16:creationId xmlns:a16="http://schemas.microsoft.com/office/drawing/2014/main" id="{CF6E8195-00CA-40EE-962E-456FF50F37BF}"/>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98" name="Rectangle 539">
                <a:extLst>
                  <a:ext uri="{FF2B5EF4-FFF2-40B4-BE49-F238E27FC236}">
                    <a16:creationId xmlns:a16="http://schemas.microsoft.com/office/drawing/2014/main" id="{D875C9B7-59A9-4E8E-85C8-0F8D0B959682}"/>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99" name="Rectangle 540">
                <a:extLst>
                  <a:ext uri="{FF2B5EF4-FFF2-40B4-BE49-F238E27FC236}">
                    <a16:creationId xmlns:a16="http://schemas.microsoft.com/office/drawing/2014/main" id="{11F5AAF1-431F-44F3-A503-194B58C864F4}"/>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3</a:t>
                </a:r>
              </a:p>
            </p:txBody>
          </p:sp>
          <p:sp>
            <p:nvSpPr>
              <p:cNvPr id="46200" name="Rectangle 541">
                <a:extLst>
                  <a:ext uri="{FF2B5EF4-FFF2-40B4-BE49-F238E27FC236}">
                    <a16:creationId xmlns:a16="http://schemas.microsoft.com/office/drawing/2014/main" id="{59A3891D-5223-4B69-A248-54F27DE5FE82}"/>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9</a:t>
                </a:r>
              </a:p>
            </p:txBody>
          </p:sp>
          <p:sp>
            <p:nvSpPr>
              <p:cNvPr id="46201" name="Rectangle 542">
                <a:extLst>
                  <a:ext uri="{FF2B5EF4-FFF2-40B4-BE49-F238E27FC236}">
                    <a16:creationId xmlns:a16="http://schemas.microsoft.com/office/drawing/2014/main" id="{E2393BAE-BA43-4218-808A-BC32A8AEBF3E}"/>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4</a:t>
                </a:r>
              </a:p>
            </p:txBody>
          </p:sp>
          <p:sp>
            <p:nvSpPr>
              <p:cNvPr id="46202" name="Rectangle 543">
                <a:extLst>
                  <a:ext uri="{FF2B5EF4-FFF2-40B4-BE49-F238E27FC236}">
                    <a16:creationId xmlns:a16="http://schemas.microsoft.com/office/drawing/2014/main" id="{8529A309-7C85-406E-9EB8-518EA41CCCD8}"/>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3" name="Rectangle 544">
                <a:extLst>
                  <a:ext uri="{FF2B5EF4-FFF2-40B4-BE49-F238E27FC236}">
                    <a16:creationId xmlns:a16="http://schemas.microsoft.com/office/drawing/2014/main" id="{98BD8943-68F4-4BCD-97B6-9284ADEBBF06}"/>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4" name="Rectangle 545">
                <a:extLst>
                  <a:ext uri="{FF2B5EF4-FFF2-40B4-BE49-F238E27FC236}">
                    <a16:creationId xmlns:a16="http://schemas.microsoft.com/office/drawing/2014/main" id="{0E30E8B8-1AAA-4519-A3B8-6E1F32FFA84B}"/>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5" name="Rectangle 546">
                <a:extLst>
                  <a:ext uri="{FF2B5EF4-FFF2-40B4-BE49-F238E27FC236}">
                    <a16:creationId xmlns:a16="http://schemas.microsoft.com/office/drawing/2014/main" id="{42A80189-282D-474C-BC43-B7314F5A257E}"/>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6" name="Rectangle 547">
                <a:extLst>
                  <a:ext uri="{FF2B5EF4-FFF2-40B4-BE49-F238E27FC236}">
                    <a16:creationId xmlns:a16="http://schemas.microsoft.com/office/drawing/2014/main" id="{12061E55-7E15-40ED-9E89-69784ABEB6DD}"/>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207" name="Rectangle 548">
                <a:extLst>
                  <a:ext uri="{FF2B5EF4-FFF2-40B4-BE49-F238E27FC236}">
                    <a16:creationId xmlns:a16="http://schemas.microsoft.com/office/drawing/2014/main" id="{18E88595-603C-4B3B-8CA6-562FC074F6D9}"/>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208" name="Rectangle 549">
                <a:extLst>
                  <a:ext uri="{FF2B5EF4-FFF2-40B4-BE49-F238E27FC236}">
                    <a16:creationId xmlns:a16="http://schemas.microsoft.com/office/drawing/2014/main" id="{022E3590-52CA-4299-BA50-96C30F709AD5}"/>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79" name="Rectangle 586">
              <a:extLst>
                <a:ext uri="{FF2B5EF4-FFF2-40B4-BE49-F238E27FC236}">
                  <a16:creationId xmlns:a16="http://schemas.microsoft.com/office/drawing/2014/main" id="{713D95F1-1BC0-460C-9717-F5A05B673BD6}"/>
                </a:ext>
              </a:extLst>
            </p:cNvPr>
            <p:cNvSpPr>
              <a:spLocks noChangeArrowheads="1"/>
            </p:cNvSpPr>
            <p:nvPr/>
          </p:nvSpPr>
          <p:spPr bwMode="auto">
            <a:xfrm>
              <a:off x="1074" y="1816"/>
              <a:ext cx="11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 </a:t>
              </a:r>
              <a:r>
                <a:rPr lang="zh-CN" altLang="en-US" sz="2000"/>
                <a:t>当前网络状态</a:t>
              </a:r>
              <a:endParaRPr lang="zh-CN" altLang="en-US" sz="2400"/>
            </a:p>
          </p:txBody>
        </p:sp>
      </p:grpSp>
      <p:grpSp>
        <p:nvGrpSpPr>
          <p:cNvPr id="46145" name="Group 599">
            <a:extLst>
              <a:ext uri="{FF2B5EF4-FFF2-40B4-BE49-F238E27FC236}">
                <a16:creationId xmlns:a16="http://schemas.microsoft.com/office/drawing/2014/main" id="{0BDD73BD-9F59-430A-ACBF-B5A739FFDED4}"/>
              </a:ext>
            </a:extLst>
          </p:cNvPr>
          <p:cNvGrpSpPr>
            <a:grpSpLocks/>
          </p:cNvGrpSpPr>
          <p:nvPr/>
        </p:nvGrpSpPr>
        <p:grpSpPr bwMode="auto">
          <a:xfrm>
            <a:off x="4356100" y="692150"/>
            <a:ext cx="3654425" cy="2413000"/>
            <a:chOff x="2744" y="436"/>
            <a:chExt cx="2302" cy="1520"/>
          </a:xfrm>
        </p:grpSpPr>
        <p:grpSp>
          <p:nvGrpSpPr>
            <p:cNvPr id="46147" name="Group 519">
              <a:extLst>
                <a:ext uri="{FF2B5EF4-FFF2-40B4-BE49-F238E27FC236}">
                  <a16:creationId xmlns:a16="http://schemas.microsoft.com/office/drawing/2014/main" id="{4B7374FE-CCDE-446A-911C-9F7C98632530}"/>
                </a:ext>
              </a:extLst>
            </p:cNvPr>
            <p:cNvGrpSpPr>
              <a:grpSpLocks/>
            </p:cNvGrpSpPr>
            <p:nvPr/>
          </p:nvGrpSpPr>
          <p:grpSpPr bwMode="auto">
            <a:xfrm>
              <a:off x="2744" y="436"/>
              <a:ext cx="2302" cy="1408"/>
              <a:chOff x="1039" y="527"/>
              <a:chExt cx="2851" cy="1799"/>
            </a:xfrm>
          </p:grpSpPr>
          <p:sp>
            <p:nvSpPr>
              <p:cNvPr id="46149" name="Line 22">
                <a:extLst>
                  <a:ext uri="{FF2B5EF4-FFF2-40B4-BE49-F238E27FC236}">
                    <a16:creationId xmlns:a16="http://schemas.microsoft.com/office/drawing/2014/main" id="{2C904D78-3874-459D-969A-EAD8F0538D7B}"/>
                  </a:ext>
                </a:extLst>
              </p:cNvPr>
              <p:cNvSpPr>
                <a:spLocks noChangeShapeType="1"/>
              </p:cNvSpPr>
              <p:nvPr/>
            </p:nvSpPr>
            <p:spPr bwMode="auto">
              <a:xfrm flipV="1">
                <a:off x="1441" y="845"/>
                <a:ext cx="804" cy="5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0" name="Line 23">
                <a:extLst>
                  <a:ext uri="{FF2B5EF4-FFF2-40B4-BE49-F238E27FC236}">
                    <a16:creationId xmlns:a16="http://schemas.microsoft.com/office/drawing/2014/main" id="{58BCC27F-F259-40A6-B5C1-88DD58F6E071}"/>
                  </a:ext>
                </a:extLst>
              </p:cNvPr>
              <p:cNvSpPr>
                <a:spLocks noChangeShapeType="1"/>
              </p:cNvSpPr>
              <p:nvPr/>
            </p:nvSpPr>
            <p:spPr bwMode="auto">
              <a:xfrm>
                <a:off x="1441" y="1509"/>
                <a:ext cx="849" cy="47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1" name="Oval 25">
                <a:extLst>
                  <a:ext uri="{FF2B5EF4-FFF2-40B4-BE49-F238E27FC236}">
                    <a16:creationId xmlns:a16="http://schemas.microsoft.com/office/drawing/2014/main" id="{7000B2E5-7042-482B-B761-114361C45387}"/>
                  </a:ext>
                </a:extLst>
              </p:cNvPr>
              <p:cNvSpPr>
                <a:spLocks noChangeArrowheads="1"/>
              </p:cNvSpPr>
              <p:nvPr/>
            </p:nvSpPr>
            <p:spPr bwMode="auto">
              <a:xfrm>
                <a:off x="1282" y="1387"/>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2" name="Oval 26">
                <a:extLst>
                  <a:ext uri="{FF2B5EF4-FFF2-40B4-BE49-F238E27FC236}">
                    <a16:creationId xmlns:a16="http://schemas.microsoft.com/office/drawing/2014/main" id="{F1383579-EE90-4CF7-B015-D7AF4BB4ADF8}"/>
                  </a:ext>
                </a:extLst>
              </p:cNvPr>
              <p:cNvSpPr>
                <a:spLocks noChangeArrowheads="1"/>
              </p:cNvSpPr>
              <p:nvPr/>
            </p:nvSpPr>
            <p:spPr bwMode="auto">
              <a:xfrm>
                <a:off x="2235"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3" name="Oval 27">
                <a:extLst>
                  <a:ext uri="{FF2B5EF4-FFF2-40B4-BE49-F238E27FC236}">
                    <a16:creationId xmlns:a16="http://schemas.microsoft.com/office/drawing/2014/main" id="{BE14440A-5BD6-4CBE-BA50-6105552CC009}"/>
                  </a:ext>
                </a:extLst>
              </p:cNvPr>
              <p:cNvSpPr>
                <a:spLocks noChangeArrowheads="1"/>
              </p:cNvSpPr>
              <p:nvPr/>
            </p:nvSpPr>
            <p:spPr bwMode="auto">
              <a:xfrm>
                <a:off x="2267" y="1876"/>
                <a:ext cx="159" cy="123"/>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4" name="Line 28">
                <a:extLst>
                  <a:ext uri="{FF2B5EF4-FFF2-40B4-BE49-F238E27FC236}">
                    <a16:creationId xmlns:a16="http://schemas.microsoft.com/office/drawing/2014/main" id="{D8FC4C8B-107F-4123-A4FE-4C38FBFF856B}"/>
                  </a:ext>
                </a:extLst>
              </p:cNvPr>
              <p:cNvSpPr>
                <a:spLocks noChangeShapeType="1"/>
              </p:cNvSpPr>
              <p:nvPr/>
            </p:nvSpPr>
            <p:spPr bwMode="auto">
              <a:xfrm>
                <a:off x="2394" y="897"/>
                <a:ext cx="0" cy="9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5" name="Line 29">
                <a:extLst>
                  <a:ext uri="{FF2B5EF4-FFF2-40B4-BE49-F238E27FC236}">
                    <a16:creationId xmlns:a16="http://schemas.microsoft.com/office/drawing/2014/main" id="{FCE35725-A33E-480A-B648-426B5EC0F800}"/>
                  </a:ext>
                </a:extLst>
              </p:cNvPr>
              <p:cNvSpPr>
                <a:spLocks noChangeShapeType="1"/>
              </p:cNvSpPr>
              <p:nvPr/>
            </p:nvSpPr>
            <p:spPr bwMode="auto">
              <a:xfrm>
                <a:off x="2394" y="775"/>
                <a:ext cx="1111"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6" name="Oval 30">
                <a:extLst>
                  <a:ext uri="{FF2B5EF4-FFF2-40B4-BE49-F238E27FC236}">
                    <a16:creationId xmlns:a16="http://schemas.microsoft.com/office/drawing/2014/main" id="{D1AEBFD5-58FB-48B1-9BA0-D1F6CDCA5739}"/>
                  </a:ext>
                </a:extLst>
              </p:cNvPr>
              <p:cNvSpPr>
                <a:spLocks noChangeArrowheads="1"/>
              </p:cNvSpPr>
              <p:nvPr/>
            </p:nvSpPr>
            <p:spPr bwMode="auto">
              <a:xfrm>
                <a:off x="3424" y="1888"/>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57" name="Line 31">
                <a:extLst>
                  <a:ext uri="{FF2B5EF4-FFF2-40B4-BE49-F238E27FC236}">
                    <a16:creationId xmlns:a16="http://schemas.microsoft.com/office/drawing/2014/main" id="{E0F429F9-5F30-4E1B-ABAD-84805B6C893B}"/>
                  </a:ext>
                </a:extLst>
              </p:cNvPr>
              <p:cNvSpPr>
                <a:spLocks noChangeShapeType="1"/>
              </p:cNvSpPr>
              <p:nvPr/>
            </p:nvSpPr>
            <p:spPr bwMode="auto">
              <a:xfrm>
                <a:off x="2394" y="1999"/>
                <a:ext cx="111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8" name="Line 32">
                <a:extLst>
                  <a:ext uri="{FF2B5EF4-FFF2-40B4-BE49-F238E27FC236}">
                    <a16:creationId xmlns:a16="http://schemas.microsoft.com/office/drawing/2014/main" id="{7B41DC2E-A0CB-4C4A-B1A5-E5E125BC3DE4}"/>
                  </a:ext>
                </a:extLst>
              </p:cNvPr>
              <p:cNvSpPr>
                <a:spLocks noChangeShapeType="1"/>
              </p:cNvSpPr>
              <p:nvPr/>
            </p:nvSpPr>
            <p:spPr bwMode="auto">
              <a:xfrm flipV="1">
                <a:off x="3505" y="775"/>
                <a:ext cx="0" cy="12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59" name="Oval 33">
                <a:extLst>
                  <a:ext uri="{FF2B5EF4-FFF2-40B4-BE49-F238E27FC236}">
                    <a16:creationId xmlns:a16="http://schemas.microsoft.com/office/drawing/2014/main" id="{90051BB9-C472-43F2-894F-B937139A2AF2}"/>
                  </a:ext>
                </a:extLst>
              </p:cNvPr>
              <p:cNvSpPr>
                <a:spLocks noChangeArrowheads="1"/>
              </p:cNvSpPr>
              <p:nvPr/>
            </p:nvSpPr>
            <p:spPr bwMode="auto">
              <a:xfrm>
                <a:off x="3401" y="754"/>
                <a:ext cx="159" cy="122"/>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60" name="Line 34">
                <a:extLst>
                  <a:ext uri="{FF2B5EF4-FFF2-40B4-BE49-F238E27FC236}">
                    <a16:creationId xmlns:a16="http://schemas.microsoft.com/office/drawing/2014/main" id="{389481D3-E6EA-47D7-B778-11543B0DA51C}"/>
                  </a:ext>
                </a:extLst>
              </p:cNvPr>
              <p:cNvSpPr>
                <a:spLocks noChangeShapeType="1"/>
              </p:cNvSpPr>
              <p:nvPr/>
            </p:nvSpPr>
            <p:spPr bwMode="auto">
              <a:xfrm>
                <a:off x="2394" y="775"/>
                <a:ext cx="9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61" name="Rectangle 35">
                <a:extLst>
                  <a:ext uri="{FF2B5EF4-FFF2-40B4-BE49-F238E27FC236}">
                    <a16:creationId xmlns:a16="http://schemas.microsoft.com/office/drawing/2014/main" id="{A69E5B32-89E5-43AD-8BE3-E9FFF3808A33}"/>
                  </a:ext>
                </a:extLst>
              </p:cNvPr>
              <p:cNvSpPr>
                <a:spLocks noChangeArrowheads="1"/>
              </p:cNvSpPr>
              <p:nvPr/>
            </p:nvSpPr>
            <p:spPr bwMode="auto">
              <a:xfrm>
                <a:off x="1039" y="1466"/>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a:t>
                </a:r>
              </a:p>
            </p:txBody>
          </p:sp>
          <p:sp>
            <p:nvSpPr>
              <p:cNvPr id="46162" name="Rectangle 36">
                <a:extLst>
                  <a:ext uri="{FF2B5EF4-FFF2-40B4-BE49-F238E27FC236}">
                    <a16:creationId xmlns:a16="http://schemas.microsoft.com/office/drawing/2014/main" id="{0750A5B9-A203-4C5F-BEA7-DF60AF2D6520}"/>
                  </a:ext>
                </a:extLst>
              </p:cNvPr>
              <p:cNvSpPr>
                <a:spLocks noChangeArrowheads="1"/>
              </p:cNvSpPr>
              <p:nvPr/>
            </p:nvSpPr>
            <p:spPr bwMode="auto">
              <a:xfrm>
                <a:off x="3602" y="1843"/>
                <a:ext cx="288"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D</a:t>
                </a:r>
              </a:p>
            </p:txBody>
          </p:sp>
          <p:sp>
            <p:nvSpPr>
              <p:cNvPr id="46163" name="Rectangle 37">
                <a:extLst>
                  <a:ext uri="{FF2B5EF4-FFF2-40B4-BE49-F238E27FC236}">
                    <a16:creationId xmlns:a16="http://schemas.microsoft.com/office/drawing/2014/main" id="{211D8796-B7EA-43CA-9BD0-D5A016289DAA}"/>
                  </a:ext>
                </a:extLst>
              </p:cNvPr>
              <p:cNvSpPr>
                <a:spLocks noChangeArrowheads="1"/>
              </p:cNvSpPr>
              <p:nvPr/>
            </p:nvSpPr>
            <p:spPr bwMode="auto">
              <a:xfrm>
                <a:off x="2060" y="1888"/>
                <a:ext cx="276"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E</a:t>
                </a:r>
              </a:p>
            </p:txBody>
          </p:sp>
          <p:sp>
            <p:nvSpPr>
              <p:cNvPr id="46164" name="Rectangle 38">
                <a:extLst>
                  <a:ext uri="{FF2B5EF4-FFF2-40B4-BE49-F238E27FC236}">
                    <a16:creationId xmlns:a16="http://schemas.microsoft.com/office/drawing/2014/main" id="{D5453D7F-8908-47F6-9F6F-AB486C2B7450}"/>
                  </a:ext>
                </a:extLst>
              </p:cNvPr>
              <p:cNvSpPr>
                <a:spLocks noChangeArrowheads="1"/>
              </p:cNvSpPr>
              <p:nvPr/>
            </p:nvSpPr>
            <p:spPr bwMode="auto">
              <a:xfrm>
                <a:off x="1701" y="993"/>
                <a:ext cx="253"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5</a:t>
                </a:r>
              </a:p>
            </p:txBody>
          </p:sp>
          <p:sp>
            <p:nvSpPr>
              <p:cNvPr id="46165" name="Rectangle 39">
                <a:extLst>
                  <a:ext uri="{FF2B5EF4-FFF2-40B4-BE49-F238E27FC236}">
                    <a16:creationId xmlns:a16="http://schemas.microsoft.com/office/drawing/2014/main" id="{FDFF85A0-0D7F-4946-AD3B-82C4A207C46D}"/>
                  </a:ext>
                </a:extLst>
              </p:cNvPr>
              <p:cNvSpPr>
                <a:spLocks noChangeArrowheads="1"/>
              </p:cNvSpPr>
              <p:nvPr/>
            </p:nvSpPr>
            <p:spPr bwMode="auto">
              <a:xfrm>
                <a:off x="2696" y="618"/>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6</a:t>
                </a:r>
              </a:p>
            </p:txBody>
          </p:sp>
          <p:sp>
            <p:nvSpPr>
              <p:cNvPr id="46166" name="Rectangle 40">
                <a:extLst>
                  <a:ext uri="{FF2B5EF4-FFF2-40B4-BE49-F238E27FC236}">
                    <a16:creationId xmlns:a16="http://schemas.microsoft.com/office/drawing/2014/main" id="{6BD7A69F-B4B7-465E-B55B-3EF8CA99D9F0}"/>
                  </a:ext>
                </a:extLst>
              </p:cNvPr>
              <p:cNvSpPr>
                <a:spLocks noChangeArrowheads="1"/>
              </p:cNvSpPr>
              <p:nvPr/>
            </p:nvSpPr>
            <p:spPr bwMode="auto">
              <a:xfrm>
                <a:off x="3498" y="1274"/>
                <a:ext cx="254"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t>2</a:t>
                </a:r>
              </a:p>
            </p:txBody>
          </p:sp>
          <p:sp>
            <p:nvSpPr>
              <p:cNvPr id="46167" name="Rectangle 41">
                <a:extLst>
                  <a:ext uri="{FF2B5EF4-FFF2-40B4-BE49-F238E27FC236}">
                    <a16:creationId xmlns:a16="http://schemas.microsoft.com/office/drawing/2014/main" id="{D20EADA7-0791-4AB2-A456-51B734550BDF}"/>
                  </a:ext>
                </a:extLst>
              </p:cNvPr>
              <p:cNvSpPr>
                <a:spLocks noChangeArrowheads="1"/>
              </p:cNvSpPr>
              <p:nvPr/>
            </p:nvSpPr>
            <p:spPr bwMode="auto">
              <a:xfrm>
                <a:off x="2992" y="1933"/>
                <a:ext cx="254" cy="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2</a:t>
                </a:r>
              </a:p>
            </p:txBody>
          </p:sp>
          <p:sp>
            <p:nvSpPr>
              <p:cNvPr id="46168" name="Rectangle 42">
                <a:extLst>
                  <a:ext uri="{FF2B5EF4-FFF2-40B4-BE49-F238E27FC236}">
                    <a16:creationId xmlns:a16="http://schemas.microsoft.com/office/drawing/2014/main" id="{CB3B15FA-6533-4DA7-B220-44D4D4A7E671}"/>
                  </a:ext>
                </a:extLst>
              </p:cNvPr>
              <p:cNvSpPr>
                <a:spLocks noChangeArrowheads="1"/>
              </p:cNvSpPr>
              <p:nvPr/>
            </p:nvSpPr>
            <p:spPr bwMode="auto">
              <a:xfrm>
                <a:off x="1688" y="1761"/>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1</a:t>
                </a:r>
              </a:p>
            </p:txBody>
          </p:sp>
          <p:sp>
            <p:nvSpPr>
              <p:cNvPr id="46169" name="Rectangle 43">
                <a:extLst>
                  <a:ext uri="{FF2B5EF4-FFF2-40B4-BE49-F238E27FC236}">
                    <a16:creationId xmlns:a16="http://schemas.microsoft.com/office/drawing/2014/main" id="{8C5F9956-6C9F-47ED-9A74-3F513FEE4E97}"/>
                  </a:ext>
                </a:extLst>
              </p:cNvPr>
              <p:cNvSpPr>
                <a:spLocks noChangeArrowheads="1"/>
              </p:cNvSpPr>
              <p:nvPr/>
            </p:nvSpPr>
            <p:spPr bwMode="auto">
              <a:xfrm>
                <a:off x="2796"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7</a:t>
                </a:r>
              </a:p>
            </p:txBody>
          </p:sp>
          <p:sp>
            <p:nvSpPr>
              <p:cNvPr id="46170" name="Rectangle 44">
                <a:extLst>
                  <a:ext uri="{FF2B5EF4-FFF2-40B4-BE49-F238E27FC236}">
                    <a16:creationId xmlns:a16="http://schemas.microsoft.com/office/drawing/2014/main" id="{46BACFC2-4FA6-4F6B-A187-3B0604058DBD}"/>
                  </a:ext>
                </a:extLst>
              </p:cNvPr>
              <p:cNvSpPr>
                <a:spLocks noChangeArrowheads="1"/>
              </p:cNvSpPr>
              <p:nvPr/>
            </p:nvSpPr>
            <p:spPr bwMode="auto">
              <a:xfrm>
                <a:off x="2178" y="1338"/>
                <a:ext cx="254"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5</a:t>
                </a:r>
              </a:p>
            </p:txBody>
          </p:sp>
          <p:sp>
            <p:nvSpPr>
              <p:cNvPr id="46171" name="Rectangle 55">
                <a:extLst>
                  <a:ext uri="{FF2B5EF4-FFF2-40B4-BE49-F238E27FC236}">
                    <a16:creationId xmlns:a16="http://schemas.microsoft.com/office/drawing/2014/main" id="{3F30F1D8-DECD-4889-AC4D-37536A10FCF9}"/>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2" name="Rectangle 59">
                <a:extLst>
                  <a:ext uri="{FF2B5EF4-FFF2-40B4-BE49-F238E27FC236}">
                    <a16:creationId xmlns:a16="http://schemas.microsoft.com/office/drawing/2014/main" id="{AFD32F22-507A-4AAD-94C2-DBC3CD3AD610}"/>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3" name="Rectangle 63">
                <a:extLst>
                  <a:ext uri="{FF2B5EF4-FFF2-40B4-BE49-F238E27FC236}">
                    <a16:creationId xmlns:a16="http://schemas.microsoft.com/office/drawing/2014/main" id="{73B04D70-7C28-46C0-AD2D-0FE537FEA67F}"/>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4" name="Rectangle 67">
                <a:extLst>
                  <a:ext uri="{FF2B5EF4-FFF2-40B4-BE49-F238E27FC236}">
                    <a16:creationId xmlns:a16="http://schemas.microsoft.com/office/drawing/2014/main" id="{C50AF248-2106-4EBF-9B15-AA498DF331A1}"/>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5" name="Rectangle 71">
                <a:extLst>
                  <a:ext uri="{FF2B5EF4-FFF2-40B4-BE49-F238E27FC236}">
                    <a16:creationId xmlns:a16="http://schemas.microsoft.com/office/drawing/2014/main" id="{04A7BBB6-F264-4DF8-92E9-DBFBA20061CA}"/>
                  </a:ext>
                </a:extLst>
              </p:cNvPr>
              <p:cNvSpPr>
                <a:spLocks noChangeArrowheads="1"/>
              </p:cNvSpPr>
              <p:nvPr/>
            </p:nvSpPr>
            <p:spPr bwMode="auto">
              <a:xfrm>
                <a:off x="2370" y="1281"/>
                <a:ext cx="3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6176" name="Rectangle 517">
                <a:extLst>
                  <a:ext uri="{FF2B5EF4-FFF2-40B4-BE49-F238E27FC236}">
                    <a16:creationId xmlns:a16="http://schemas.microsoft.com/office/drawing/2014/main" id="{43F98793-7423-4C32-8AA1-97D5242F1C71}"/>
                  </a:ext>
                </a:extLst>
              </p:cNvPr>
              <p:cNvSpPr>
                <a:spLocks noChangeArrowheads="1"/>
              </p:cNvSpPr>
              <p:nvPr/>
            </p:nvSpPr>
            <p:spPr bwMode="auto">
              <a:xfrm>
                <a:off x="3397"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C</a:t>
                </a:r>
              </a:p>
            </p:txBody>
          </p:sp>
          <p:sp>
            <p:nvSpPr>
              <p:cNvPr id="46177" name="Rectangle 518">
                <a:extLst>
                  <a:ext uri="{FF2B5EF4-FFF2-40B4-BE49-F238E27FC236}">
                    <a16:creationId xmlns:a16="http://schemas.microsoft.com/office/drawing/2014/main" id="{550FE1D6-2140-45D1-9331-E407D05B48A2}"/>
                  </a:ext>
                </a:extLst>
              </p:cNvPr>
              <p:cNvSpPr>
                <a:spLocks noChangeArrowheads="1"/>
              </p:cNvSpPr>
              <p:nvPr/>
            </p:nvSpPr>
            <p:spPr bwMode="auto">
              <a:xfrm>
                <a:off x="2174" y="527"/>
                <a:ext cx="287" cy="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B</a:t>
                </a:r>
              </a:p>
            </p:txBody>
          </p:sp>
        </p:grpSp>
        <p:sp>
          <p:nvSpPr>
            <p:cNvPr id="46148" name="Rectangle 587">
              <a:extLst>
                <a:ext uri="{FF2B5EF4-FFF2-40B4-BE49-F238E27FC236}">
                  <a16:creationId xmlns:a16="http://schemas.microsoft.com/office/drawing/2014/main" id="{C423B91A-8ABD-45A0-A986-85D0627280B7}"/>
                </a:ext>
              </a:extLst>
            </p:cNvPr>
            <p:cNvSpPr>
              <a:spLocks noChangeArrowheads="1"/>
            </p:cNvSpPr>
            <p:nvPr/>
          </p:nvSpPr>
          <p:spPr bwMode="auto">
            <a:xfrm>
              <a:off x="3379" y="1706"/>
              <a:ext cx="14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dirty="0"/>
                <a:t> </a:t>
              </a:r>
              <a:r>
                <a:rPr lang="zh-CN" altLang="en-US" sz="2000" dirty="0"/>
                <a:t>下一周期网络状态</a:t>
              </a:r>
              <a:endParaRPr lang="zh-CN" altLang="en-US" sz="2400" dirty="0"/>
            </a:p>
          </p:txBody>
        </p:sp>
      </p:grpSp>
      <p:sp>
        <p:nvSpPr>
          <p:cNvPr id="782924" name="Rectangle 588">
            <a:extLst>
              <a:ext uri="{FF2B5EF4-FFF2-40B4-BE49-F238E27FC236}">
                <a16:creationId xmlns:a16="http://schemas.microsoft.com/office/drawing/2014/main" id="{16C84850-D4C8-4D4F-9FCE-5130D03AD7E6}"/>
              </a:ext>
            </a:extLst>
          </p:cNvPr>
          <p:cNvSpPr>
            <a:spLocks noChangeArrowheads="1"/>
          </p:cNvSpPr>
          <p:nvPr/>
        </p:nvSpPr>
        <p:spPr bwMode="auto">
          <a:xfrm>
            <a:off x="5003800" y="2997200"/>
            <a:ext cx="316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相邻结点发来的路由信息</a:t>
            </a:r>
            <a:r>
              <a:rPr lang="zh-CN" altLang="en-US" sz="2400"/>
              <a:t>  </a:t>
            </a:r>
          </a:p>
        </p:txBody>
      </p:sp>
      <mc:AlternateContent xmlns:mc="http://schemas.openxmlformats.org/markup-compatibility/2006" xmlns:p14="http://schemas.microsoft.com/office/powerpoint/2010/main">
        <mc:Choice Requires="p14">
          <p:contentPart p14:bwMode="auto" r:id="rId3">
            <p14:nvContentPartPr>
              <p14:cNvPr id="2" name="墨迹 1">
                <a:extLst>
                  <a:ext uri="{FF2B5EF4-FFF2-40B4-BE49-F238E27FC236}">
                    <a16:creationId xmlns:a16="http://schemas.microsoft.com/office/drawing/2014/main" id="{0C7286BC-2769-47C4-93A2-0FFDC90978EF}"/>
                  </a:ext>
                </a:extLst>
              </p14:cNvPr>
              <p14:cNvContentPartPr/>
              <p14:nvPr/>
            </p14:nvContentPartPr>
            <p14:xfrm>
              <a:off x="4985520" y="3822891"/>
              <a:ext cx="360" cy="360"/>
            </p14:xfrm>
          </p:contentPart>
        </mc:Choice>
        <mc:Fallback xmlns="">
          <p:pic>
            <p:nvPicPr>
              <p:cNvPr id="2" name="墨迹 1">
                <a:extLst>
                  <a:ext uri="{FF2B5EF4-FFF2-40B4-BE49-F238E27FC236}">
                    <a16:creationId xmlns:a16="http://schemas.microsoft.com/office/drawing/2014/main" id="{0C7286BC-2769-47C4-93A2-0FFDC90978EF}"/>
                  </a:ext>
                </a:extLst>
              </p:cNvPr>
              <p:cNvPicPr/>
              <p:nvPr/>
            </p:nvPicPr>
            <p:blipFill>
              <a:blip r:embed="rId4"/>
              <a:stretch>
                <a:fillRect/>
              </a:stretch>
            </p:blipFill>
            <p:spPr>
              <a:xfrm>
                <a:off x="4976520" y="381389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墨迹 3">
                <a:extLst>
                  <a:ext uri="{FF2B5EF4-FFF2-40B4-BE49-F238E27FC236}">
                    <a16:creationId xmlns:a16="http://schemas.microsoft.com/office/drawing/2014/main" id="{B82FF8BE-B946-4579-8620-CE95715AD11E}"/>
                  </a:ext>
                </a:extLst>
              </p14:cNvPr>
              <p14:cNvContentPartPr/>
              <p14:nvPr/>
            </p14:nvContentPartPr>
            <p14:xfrm>
              <a:off x="7846080" y="6502731"/>
              <a:ext cx="86760" cy="86760"/>
            </p14:xfrm>
          </p:contentPart>
        </mc:Choice>
        <mc:Fallback xmlns="">
          <p:pic>
            <p:nvPicPr>
              <p:cNvPr id="4" name="墨迹 3">
                <a:extLst>
                  <a:ext uri="{FF2B5EF4-FFF2-40B4-BE49-F238E27FC236}">
                    <a16:creationId xmlns:a16="http://schemas.microsoft.com/office/drawing/2014/main" id="{B82FF8BE-B946-4579-8620-CE95715AD11E}"/>
                  </a:ext>
                </a:extLst>
              </p:cNvPr>
              <p:cNvPicPr/>
              <p:nvPr/>
            </p:nvPicPr>
            <p:blipFill>
              <a:blip r:embed="rId6"/>
              <a:stretch>
                <a:fillRect/>
              </a:stretch>
            </p:blipFill>
            <p:spPr>
              <a:xfrm>
                <a:off x="7837080" y="6494091"/>
                <a:ext cx="104400" cy="104400"/>
              </a:xfrm>
              <a:prstGeom prst="rect">
                <a:avLst/>
              </a:prstGeom>
            </p:spPr>
          </p:pic>
        </mc:Fallback>
      </mc:AlternateContent>
      <p:cxnSp>
        <p:nvCxnSpPr>
          <p:cNvPr id="10" name="直接连接符 9">
            <a:extLst>
              <a:ext uri="{FF2B5EF4-FFF2-40B4-BE49-F238E27FC236}">
                <a16:creationId xmlns:a16="http://schemas.microsoft.com/office/drawing/2014/main" id="{5BAA2769-DA76-4FEF-AE22-A997907181EB}"/>
              </a:ext>
            </a:extLst>
          </p:cNvPr>
          <p:cNvCxnSpPr>
            <a:cxnSpLocks/>
          </p:cNvCxnSpPr>
          <p:nvPr/>
        </p:nvCxnSpPr>
        <p:spPr bwMode="auto">
          <a:xfrm>
            <a:off x="4788024" y="3480507"/>
            <a:ext cx="648072" cy="1100621"/>
          </a:xfrm>
          <a:prstGeom prst="line">
            <a:avLst/>
          </a:prstGeom>
          <a:ln w="1270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B8A7F967-F9A7-472B-949A-04637540CCAE}"/>
              </a:ext>
            </a:extLst>
          </p:cNvPr>
          <p:cNvCxnSpPr>
            <a:cxnSpLocks/>
          </p:cNvCxnSpPr>
          <p:nvPr/>
        </p:nvCxnSpPr>
        <p:spPr bwMode="auto">
          <a:xfrm>
            <a:off x="4787900" y="3524250"/>
            <a:ext cx="1230701" cy="696838"/>
          </a:xfrm>
          <a:prstGeom prst="line">
            <a:avLst/>
          </a:prstGeom>
          <a:ln w="12700"/>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8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29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82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29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145"/>
                                        </p:tgtEl>
                                        <p:attrNameLst>
                                          <p:attrName>style.visibility</p:attrName>
                                        </p:attrNameLst>
                                      </p:cBhvr>
                                      <p:to>
                                        <p:strVal val="visible"/>
                                      </p:to>
                                    </p:set>
                                    <p:animEffect transition="in" filter="fade">
                                      <p:cBhvr>
                                        <p:cTn id="27" dur="500"/>
                                        <p:tgtEl>
                                          <p:spTgt spid="4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850" grpId="0"/>
      <p:bldP spid="7829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8">
            <a:extLst>
              <a:ext uri="{FF2B5EF4-FFF2-40B4-BE49-F238E27FC236}">
                <a16:creationId xmlns:a16="http://schemas.microsoft.com/office/drawing/2014/main" id="{5954CA3E-3FFC-42A1-8EE5-1039B21B88AB}"/>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07" name="Rectangle 29">
            <a:extLst>
              <a:ext uri="{FF2B5EF4-FFF2-40B4-BE49-F238E27FC236}">
                <a16:creationId xmlns:a16="http://schemas.microsoft.com/office/drawing/2014/main" id="{F0FEE5AC-E5C1-412E-9604-0234A05ED04C}"/>
              </a:ext>
            </a:extLst>
          </p:cNvPr>
          <p:cNvSpPr>
            <a:spLocks noChangeArrowheads="1"/>
          </p:cNvSpPr>
          <p:nvPr/>
        </p:nvSpPr>
        <p:spPr bwMode="auto">
          <a:xfrm>
            <a:off x="-269875" y="-341313"/>
            <a:ext cx="539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793704" name="Rectangle 104">
            <a:extLst>
              <a:ext uri="{FF2B5EF4-FFF2-40B4-BE49-F238E27FC236}">
                <a16:creationId xmlns:a16="http://schemas.microsoft.com/office/drawing/2014/main" id="{0A8E0D23-FB5A-4E2A-91E6-084B9B0760F9}"/>
              </a:ext>
            </a:extLst>
          </p:cNvPr>
          <p:cNvSpPr>
            <a:spLocks noChangeArrowheads="1"/>
          </p:cNvSpPr>
          <p:nvPr/>
        </p:nvSpPr>
        <p:spPr bwMode="auto">
          <a:xfrm>
            <a:off x="827088" y="3925888"/>
            <a:ext cx="7993062"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eaLnBrk="1" hangingPunct="1">
              <a:lnSpc>
                <a:spcPct val="130000"/>
              </a:lnSpc>
              <a:spcBef>
                <a:spcPct val="20000"/>
              </a:spcBef>
              <a:buClr>
                <a:schemeClr val="accent2"/>
              </a:buClr>
              <a:buSzPct val="70000"/>
              <a:buFont typeface="Wingdings" panose="05000000000000000000" pitchFamily="2" charset="2"/>
              <a:buNone/>
              <a:tabLst>
                <a:tab pos="495300" algn="l"/>
                <a:tab pos="1533525" algn="l"/>
                <a:tab pos="1885950" algn="l"/>
                <a:tab pos="2636838" algn="ctr"/>
              </a:tabLst>
              <a:defRPr/>
            </a:pPr>
            <a:r>
              <a:rPr lang="zh-CN" altLang="en-US" sz="2000" dirty="0"/>
              <a:t>经过一个周期后，节点</a:t>
            </a:r>
            <a:r>
              <a:rPr lang="en-US" altLang="zh-CN" sz="2000" dirty="0"/>
              <a:t>C</a:t>
            </a:r>
            <a:r>
              <a:rPr lang="zh-CN" altLang="en-US" sz="2000" dirty="0"/>
              <a:t>修改步骤如下</a:t>
            </a:r>
            <a:r>
              <a:rPr lang="en-US" altLang="zh-CN"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节点</a:t>
            </a:r>
            <a:r>
              <a:rPr lang="en-US" altLang="zh-CN" sz="2000" dirty="0"/>
              <a:t>C</a:t>
            </a:r>
            <a:r>
              <a:rPr lang="zh-CN" altLang="en-US" sz="2000" dirty="0"/>
              <a:t>实测到达相邻结点</a:t>
            </a:r>
            <a:r>
              <a:rPr lang="en-US" altLang="zh-CN" sz="2000" dirty="0"/>
              <a:t>B,D</a:t>
            </a:r>
            <a:r>
              <a:rPr lang="zh-CN" altLang="en-US" sz="2000" dirty="0"/>
              <a:t>的“距离”。若以链路延迟为距离度量，</a:t>
            </a:r>
            <a:r>
              <a:rPr lang="en-US" altLang="zh-CN" sz="2000" dirty="0"/>
              <a:t>C</a:t>
            </a:r>
            <a:r>
              <a:rPr lang="zh-CN" altLang="en-US" sz="2000" dirty="0"/>
              <a:t>向</a:t>
            </a:r>
            <a:r>
              <a:rPr lang="en-US" altLang="zh-CN" sz="2000" dirty="0"/>
              <a:t>B,D</a:t>
            </a:r>
            <a:r>
              <a:rPr lang="zh-CN" altLang="en-US" sz="2000" dirty="0"/>
              <a:t>发出探测分组，该分组记录发出时间和接收时间，那么链路延迟就是接收和发出的时间差。（ </a:t>
            </a:r>
            <a:r>
              <a:rPr lang="en-US" altLang="zh-CN" sz="2000" dirty="0"/>
              <a:t>C → B</a:t>
            </a:r>
            <a:r>
              <a:rPr lang="zh-CN" altLang="en-US" sz="2000" dirty="0"/>
              <a:t>：</a:t>
            </a:r>
            <a:r>
              <a:rPr lang="en-US" altLang="zh-CN" sz="2000" dirty="0"/>
              <a:t>6     C → D</a:t>
            </a:r>
            <a:r>
              <a:rPr lang="zh-CN" altLang="en-US" sz="2000" dirty="0"/>
              <a:t>：</a:t>
            </a:r>
            <a:r>
              <a:rPr lang="en-US" altLang="zh-CN" sz="2000" dirty="0"/>
              <a:t>2</a:t>
            </a:r>
            <a:r>
              <a:rPr lang="zh-CN" altLang="en-US" sz="2000" dirty="0"/>
              <a:t>）</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接收相邻结点</a:t>
            </a:r>
            <a:r>
              <a:rPr lang="en-US" altLang="zh-CN" sz="2000" dirty="0"/>
              <a:t>B</a:t>
            </a:r>
            <a:r>
              <a:rPr lang="zh-CN" altLang="en-US" sz="2000" dirty="0"/>
              <a:t>，</a:t>
            </a:r>
            <a:r>
              <a:rPr lang="en-US" altLang="zh-CN" sz="2000" dirty="0"/>
              <a:t>D</a:t>
            </a:r>
            <a:r>
              <a:rPr lang="zh-CN" altLang="en-US" sz="2000" dirty="0"/>
              <a:t>发来的路由信息</a:t>
            </a:r>
          </a:p>
          <a:p>
            <a:pPr marL="342900" indent="-342900" eaLnBrk="1" hangingPunct="1">
              <a:lnSpc>
                <a:spcPct val="130000"/>
              </a:lnSpc>
              <a:spcBef>
                <a:spcPct val="20000"/>
              </a:spcBef>
              <a:buClr>
                <a:schemeClr val="accent2"/>
              </a:buClr>
              <a:buSzPct val="70000"/>
              <a:buFont typeface="Wingdings" panose="05000000000000000000" pitchFamily="2" charset="2"/>
              <a:buChar char="l"/>
              <a:tabLst>
                <a:tab pos="495300" algn="l"/>
                <a:tab pos="1533525" algn="l"/>
                <a:tab pos="1885950" algn="l"/>
                <a:tab pos="2636838" algn="ctr"/>
              </a:tabLst>
              <a:defRPr/>
            </a:pPr>
            <a:r>
              <a:rPr lang="zh-CN" altLang="en-US" sz="2000" dirty="0"/>
              <a:t>修改结点</a:t>
            </a:r>
            <a:r>
              <a:rPr lang="en-US" altLang="zh-CN" sz="2000" dirty="0"/>
              <a:t>C</a:t>
            </a:r>
            <a:r>
              <a:rPr lang="zh-CN" altLang="en-US" sz="2000" dirty="0"/>
              <a:t>的当前路由表。</a:t>
            </a:r>
          </a:p>
        </p:txBody>
      </p:sp>
      <p:sp>
        <p:nvSpPr>
          <p:cNvPr id="47109" name="Rectangle 242">
            <a:extLst>
              <a:ext uri="{FF2B5EF4-FFF2-40B4-BE49-F238E27FC236}">
                <a16:creationId xmlns:a16="http://schemas.microsoft.com/office/drawing/2014/main" id="{65A82987-B3C2-47BA-8BB6-C516F3408DE1}"/>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0" name="Rectangle 246">
            <a:extLst>
              <a:ext uri="{FF2B5EF4-FFF2-40B4-BE49-F238E27FC236}">
                <a16:creationId xmlns:a16="http://schemas.microsoft.com/office/drawing/2014/main" id="{2F7EAE4A-DC90-4D0D-BEF5-1A281F9CD3A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1" name="Rectangle 250">
            <a:extLst>
              <a:ext uri="{FF2B5EF4-FFF2-40B4-BE49-F238E27FC236}">
                <a16:creationId xmlns:a16="http://schemas.microsoft.com/office/drawing/2014/main" id="{A1B85D8D-11E2-4A7F-B840-AB70B651C0BA}"/>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2" name="Rectangle 254">
            <a:extLst>
              <a:ext uri="{FF2B5EF4-FFF2-40B4-BE49-F238E27FC236}">
                <a16:creationId xmlns:a16="http://schemas.microsoft.com/office/drawing/2014/main" id="{4A8ABF07-51C6-4D59-BD5A-1D4996CF6F94}"/>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7113" name="Rectangle 258">
            <a:extLst>
              <a:ext uri="{FF2B5EF4-FFF2-40B4-BE49-F238E27FC236}">
                <a16:creationId xmlns:a16="http://schemas.microsoft.com/office/drawing/2014/main" id="{618D3DEF-6166-41F4-A590-F52B1122216C}"/>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aphicFrame>
        <p:nvGraphicFramePr>
          <p:cNvPr id="794017" name="Group 417">
            <a:extLst>
              <a:ext uri="{FF2B5EF4-FFF2-40B4-BE49-F238E27FC236}">
                <a16:creationId xmlns:a16="http://schemas.microsoft.com/office/drawing/2014/main" id="{16A43FFD-F50D-4D90-ABA2-D68374CC2766}"/>
              </a:ext>
            </a:extLst>
          </p:cNvPr>
          <p:cNvGraphicFramePr>
            <a:graphicFrameLocks noGrp="1"/>
          </p:cNvGraphicFramePr>
          <p:nvPr>
            <p:ph sz="half" idx="2"/>
          </p:nvPr>
        </p:nvGraphicFramePr>
        <p:xfrm>
          <a:off x="2051050" y="1341438"/>
          <a:ext cx="4032250" cy="2694034"/>
        </p:xfrm>
        <a:graphic>
          <a:graphicData uri="http://schemas.openxmlformats.org/drawingml/2006/table">
            <a:tbl>
              <a:tblPr/>
              <a:tblGrid>
                <a:gridCol w="1344613">
                  <a:extLst>
                    <a:ext uri="{9D8B030D-6E8A-4147-A177-3AD203B41FA5}">
                      <a16:colId xmlns:a16="http://schemas.microsoft.com/office/drawing/2014/main" val="20000"/>
                    </a:ext>
                  </a:extLst>
                </a:gridCol>
                <a:gridCol w="1343025">
                  <a:extLst>
                    <a:ext uri="{9D8B030D-6E8A-4147-A177-3AD203B41FA5}">
                      <a16:colId xmlns:a16="http://schemas.microsoft.com/office/drawing/2014/main" val="20001"/>
                    </a:ext>
                  </a:extLst>
                </a:gridCol>
                <a:gridCol w="1344612">
                  <a:extLst>
                    <a:ext uri="{9D8B030D-6E8A-4147-A177-3AD203B41FA5}">
                      <a16:colId xmlns:a16="http://schemas.microsoft.com/office/drawing/2014/main" val="20002"/>
                    </a:ext>
                  </a:extLst>
                </a:gridCol>
              </a:tblGrid>
              <a:tr h="36569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目的节点</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最短距离</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最佳输出</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pitchFamily="34" charset="0"/>
                          <a:ea typeface="宋体" pitchFamily="2" charset="-122"/>
                        </a:rPr>
                        <a:t>＿</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9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13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1" lang="en-US" altLang="zh-CN" sz="20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 </a:t>
                      </a:r>
                      <a:r>
                        <a:rPr kumimoji="1" lang="en-US" altLang="zh-CN" sz="2400" b="1" i="0" u="none" strike="noStrike" cap="none" normalizeH="0" baseline="0">
                          <a:ln>
                            <a:noFill/>
                          </a:ln>
                          <a:solidFill>
                            <a:schemeClr val="tx1"/>
                          </a:solidFill>
                          <a:effectLst/>
                          <a:latin typeface="Arial" pitchFamily="34"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94016" name="Rectangle 416">
            <a:extLst>
              <a:ext uri="{FF2B5EF4-FFF2-40B4-BE49-F238E27FC236}">
                <a16:creationId xmlns:a16="http://schemas.microsoft.com/office/drawing/2014/main" id="{E5141719-95CD-4D50-BEB7-EC4791FEE2DF}"/>
              </a:ext>
            </a:extLst>
          </p:cNvPr>
          <p:cNvSpPr>
            <a:spLocks noChangeArrowheads="1"/>
          </p:cNvSpPr>
          <p:nvPr/>
        </p:nvSpPr>
        <p:spPr bwMode="auto">
          <a:xfrm>
            <a:off x="2338388" y="908050"/>
            <a:ext cx="286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下一周期结点</a:t>
            </a:r>
            <a:r>
              <a:rPr lang="en-US" altLang="zh-CN" sz="2000"/>
              <a:t>c </a:t>
            </a:r>
            <a:r>
              <a:rPr lang="zh-CN" altLang="en-US" sz="2000"/>
              <a:t>路由表</a:t>
            </a:r>
            <a:r>
              <a:rPr lang="zh-CN" altLang="en-US" sz="24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40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40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370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3704">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iterate type="lt">
                                    <p:tmAbs val="0"/>
                                  </p:iterate>
                                  <p:childTnLst>
                                    <p:set>
                                      <p:cBhvr>
                                        <p:cTn id="20" dur="1" fill="hold">
                                          <p:stCondLst>
                                            <p:cond delay="0"/>
                                          </p:stCondLst>
                                        </p:cTn>
                                        <p:tgtEl>
                                          <p:spTgt spid="793704">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937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0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C49EEB-3D94-4356-8010-EAF453695ED6}"/>
              </a:ext>
            </a:extLst>
          </p:cNvPr>
          <p:cNvSpPr>
            <a:spLocks noGrp="1" noChangeArrowheads="1"/>
          </p:cNvSpPr>
          <p:nvPr>
            <p:ph type="title"/>
          </p:nvPr>
        </p:nvSpPr>
        <p:spPr/>
        <p:txBody>
          <a:bodyPr/>
          <a:lstStyle/>
          <a:p>
            <a:pPr marL="609600" indent="-609600" eaLnBrk="1" hangingPunct="1"/>
            <a:r>
              <a:rPr lang="en-US" altLang="zh-CN" dirty="0"/>
              <a:t>5.1 </a:t>
            </a:r>
            <a:r>
              <a:rPr lang="zh-CN" altLang="en-US" dirty="0"/>
              <a:t>数据交换技术</a:t>
            </a:r>
          </a:p>
        </p:txBody>
      </p:sp>
      <p:sp>
        <p:nvSpPr>
          <p:cNvPr id="713731" name="Rectangle 3">
            <a:extLst>
              <a:ext uri="{FF2B5EF4-FFF2-40B4-BE49-F238E27FC236}">
                <a16:creationId xmlns:a16="http://schemas.microsoft.com/office/drawing/2014/main" id="{03097829-B399-4C51-B1B8-0FBB070A90D1}"/>
              </a:ext>
            </a:extLst>
          </p:cNvPr>
          <p:cNvSpPr>
            <a:spLocks noGrp="1" noChangeArrowheads="1"/>
          </p:cNvSpPr>
          <p:nvPr>
            <p:ph type="body" idx="1"/>
          </p:nvPr>
        </p:nvSpPr>
        <p:spPr>
          <a:xfrm>
            <a:off x="1258888" y="1268413"/>
            <a:ext cx="6408737" cy="2591479"/>
          </a:xfrm>
        </p:spPr>
        <p:txBody>
          <a:bodyPr/>
          <a:lstStyle/>
          <a:p>
            <a:pPr eaLnBrk="1" hangingPunct="1">
              <a:buFont typeface="Wingdings" panose="05000000000000000000" pitchFamily="2" charset="2"/>
              <a:buNone/>
            </a:pPr>
            <a:r>
              <a:rPr lang="zh-CN" altLang="en-US" dirty="0"/>
              <a:t>结点间数据交换方式有多种，如：</a:t>
            </a:r>
          </a:p>
          <a:p>
            <a:pPr eaLnBrk="1" hangingPunct="1"/>
            <a:r>
              <a:rPr lang="zh-CN" altLang="en-US" dirty="0"/>
              <a:t>电路交换</a:t>
            </a:r>
          </a:p>
          <a:p>
            <a:pPr eaLnBrk="1" hangingPunct="1"/>
            <a:r>
              <a:rPr lang="zh-CN" altLang="en-US" dirty="0"/>
              <a:t>分组交换</a:t>
            </a:r>
          </a:p>
          <a:p>
            <a:pPr eaLnBrk="1" hangingPunct="1"/>
            <a:r>
              <a:rPr lang="zh-CN" altLang="en-US" dirty="0"/>
              <a:t>信元交换</a:t>
            </a:r>
            <a:endParaRPr lang="en-US" altLang="zh-CN" dirty="0"/>
          </a:p>
          <a:p>
            <a:pPr eaLnBrk="1" hangingPunct="1"/>
            <a:r>
              <a:rPr lang="zh-CN" altLang="en-US" dirty="0"/>
              <a:t>帧中继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37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37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3412" name="Group 52">
            <a:extLst>
              <a:ext uri="{FF2B5EF4-FFF2-40B4-BE49-F238E27FC236}">
                <a16:creationId xmlns:a16="http://schemas.microsoft.com/office/drawing/2014/main" id="{8091E31B-543A-47AF-BB12-87DD70B4D0E2}"/>
              </a:ext>
            </a:extLst>
          </p:cNvPr>
          <p:cNvGrpSpPr>
            <a:grpSpLocks/>
          </p:cNvGrpSpPr>
          <p:nvPr/>
        </p:nvGrpSpPr>
        <p:grpSpPr bwMode="auto">
          <a:xfrm>
            <a:off x="4930775" y="908050"/>
            <a:ext cx="3049588" cy="720725"/>
            <a:chOff x="3106" y="572"/>
            <a:chExt cx="1921" cy="454"/>
          </a:xfrm>
        </p:grpSpPr>
        <p:sp>
          <p:nvSpPr>
            <p:cNvPr id="48152" name="Rectangle 48">
              <a:extLst>
                <a:ext uri="{FF2B5EF4-FFF2-40B4-BE49-F238E27FC236}">
                  <a16:creationId xmlns:a16="http://schemas.microsoft.com/office/drawing/2014/main" id="{A12C24F7-D044-4058-8D77-8C411744BF28}"/>
                </a:ext>
              </a:extLst>
            </p:cNvPr>
            <p:cNvSpPr>
              <a:spLocks noChangeArrowheads="1"/>
            </p:cNvSpPr>
            <p:nvPr/>
          </p:nvSpPr>
          <p:spPr bwMode="auto">
            <a:xfrm>
              <a:off x="3152" y="572"/>
              <a:ext cx="187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000"/>
                <a:t>A       B      C         D     E</a:t>
              </a:r>
            </a:p>
          </p:txBody>
        </p:sp>
        <p:grpSp>
          <p:nvGrpSpPr>
            <p:cNvPr id="48153" name="Group 26">
              <a:extLst>
                <a:ext uri="{FF2B5EF4-FFF2-40B4-BE49-F238E27FC236}">
                  <a16:creationId xmlns:a16="http://schemas.microsoft.com/office/drawing/2014/main" id="{04585D96-D844-44EF-80FF-83E163A2D4B5}"/>
                </a:ext>
              </a:extLst>
            </p:cNvPr>
            <p:cNvGrpSpPr>
              <a:grpSpLocks/>
            </p:cNvGrpSpPr>
            <p:nvPr/>
          </p:nvGrpSpPr>
          <p:grpSpPr bwMode="auto">
            <a:xfrm>
              <a:off x="3106" y="889"/>
              <a:ext cx="1905" cy="137"/>
              <a:chOff x="2340" y="7368"/>
              <a:chExt cx="2700" cy="156"/>
            </a:xfrm>
          </p:grpSpPr>
          <p:sp>
            <p:nvSpPr>
              <p:cNvPr id="48154" name="Oval 27">
                <a:extLst>
                  <a:ext uri="{FF2B5EF4-FFF2-40B4-BE49-F238E27FC236}">
                    <a16:creationId xmlns:a16="http://schemas.microsoft.com/office/drawing/2014/main" id="{993D0538-7938-45D9-8900-47D08FBCE07C}"/>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5" name="Line 28">
                <a:extLst>
                  <a:ext uri="{FF2B5EF4-FFF2-40B4-BE49-F238E27FC236}">
                    <a16:creationId xmlns:a16="http://schemas.microsoft.com/office/drawing/2014/main" id="{EBD11AFF-CD47-40E7-B2F8-62A2E6BEEA5B}"/>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Oval 29">
                <a:extLst>
                  <a:ext uri="{FF2B5EF4-FFF2-40B4-BE49-F238E27FC236}">
                    <a16:creationId xmlns:a16="http://schemas.microsoft.com/office/drawing/2014/main" id="{9C28A3E2-ADC4-4A38-80AC-BB186F329900}"/>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7" name="Line 30">
                <a:extLst>
                  <a:ext uri="{FF2B5EF4-FFF2-40B4-BE49-F238E27FC236}">
                    <a16:creationId xmlns:a16="http://schemas.microsoft.com/office/drawing/2014/main" id="{87569AEF-9471-4FDD-82B1-BE2E12DDB5A5}"/>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Oval 31">
                <a:extLst>
                  <a:ext uri="{FF2B5EF4-FFF2-40B4-BE49-F238E27FC236}">
                    <a16:creationId xmlns:a16="http://schemas.microsoft.com/office/drawing/2014/main" id="{97C74C58-C2B7-4367-B7C4-E479D2E36F8C}"/>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9" name="Line 32">
                <a:extLst>
                  <a:ext uri="{FF2B5EF4-FFF2-40B4-BE49-F238E27FC236}">
                    <a16:creationId xmlns:a16="http://schemas.microsoft.com/office/drawing/2014/main" id="{C69E566D-0FB5-4536-B98A-F3301E7A0B6C}"/>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Oval 33">
                <a:extLst>
                  <a:ext uri="{FF2B5EF4-FFF2-40B4-BE49-F238E27FC236}">
                    <a16:creationId xmlns:a16="http://schemas.microsoft.com/office/drawing/2014/main" id="{1C2BEA0C-74CA-4BEB-B9C0-7C1289BADAD8}"/>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61" name="Line 34">
                <a:extLst>
                  <a:ext uri="{FF2B5EF4-FFF2-40B4-BE49-F238E27FC236}">
                    <a16:creationId xmlns:a16="http://schemas.microsoft.com/office/drawing/2014/main" id="{4A91D3D3-2874-428D-9A9D-E0B763A1C21B}"/>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Oval 35">
                <a:extLst>
                  <a:ext uri="{FF2B5EF4-FFF2-40B4-BE49-F238E27FC236}">
                    <a16:creationId xmlns:a16="http://schemas.microsoft.com/office/drawing/2014/main" id="{97DC7F62-627C-4C37-8681-0DF69A2E52DB}"/>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grpSp>
      <p:grpSp>
        <p:nvGrpSpPr>
          <p:cNvPr id="48131" name="Group 49">
            <a:extLst>
              <a:ext uri="{FF2B5EF4-FFF2-40B4-BE49-F238E27FC236}">
                <a16:creationId xmlns:a16="http://schemas.microsoft.com/office/drawing/2014/main" id="{43E10973-CD15-4945-B76E-490869162E40}"/>
              </a:ext>
            </a:extLst>
          </p:cNvPr>
          <p:cNvGrpSpPr>
            <a:grpSpLocks/>
          </p:cNvGrpSpPr>
          <p:nvPr/>
        </p:nvGrpSpPr>
        <p:grpSpPr bwMode="auto">
          <a:xfrm>
            <a:off x="971550" y="904875"/>
            <a:ext cx="3455988" cy="723900"/>
            <a:chOff x="612" y="570"/>
            <a:chExt cx="2177" cy="456"/>
          </a:xfrm>
        </p:grpSpPr>
        <p:grpSp>
          <p:nvGrpSpPr>
            <p:cNvPr id="48141" name="Group 16">
              <a:extLst>
                <a:ext uri="{FF2B5EF4-FFF2-40B4-BE49-F238E27FC236}">
                  <a16:creationId xmlns:a16="http://schemas.microsoft.com/office/drawing/2014/main" id="{8EC62425-AE20-4CA0-A702-2AEF55DFF20D}"/>
                </a:ext>
              </a:extLst>
            </p:cNvPr>
            <p:cNvGrpSpPr>
              <a:grpSpLocks/>
            </p:cNvGrpSpPr>
            <p:nvPr/>
          </p:nvGrpSpPr>
          <p:grpSpPr bwMode="auto">
            <a:xfrm>
              <a:off x="612" y="889"/>
              <a:ext cx="1905" cy="137"/>
              <a:chOff x="2340" y="7368"/>
              <a:chExt cx="2700" cy="156"/>
            </a:xfrm>
          </p:grpSpPr>
          <p:sp>
            <p:nvSpPr>
              <p:cNvPr id="48143" name="Oval 17">
                <a:extLst>
                  <a:ext uri="{FF2B5EF4-FFF2-40B4-BE49-F238E27FC236}">
                    <a16:creationId xmlns:a16="http://schemas.microsoft.com/office/drawing/2014/main" id="{08A0A227-F3D3-4AB0-A88C-DA5C06F8E957}"/>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4" name="Line 18">
                <a:extLst>
                  <a:ext uri="{FF2B5EF4-FFF2-40B4-BE49-F238E27FC236}">
                    <a16:creationId xmlns:a16="http://schemas.microsoft.com/office/drawing/2014/main" id="{74886538-3415-4CF5-9681-426A5C33CBBC}"/>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5" name="Oval 19">
                <a:extLst>
                  <a:ext uri="{FF2B5EF4-FFF2-40B4-BE49-F238E27FC236}">
                    <a16:creationId xmlns:a16="http://schemas.microsoft.com/office/drawing/2014/main" id="{FC388C81-BFE4-4390-B559-6963EA3663B4}"/>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6" name="Line 20">
                <a:extLst>
                  <a:ext uri="{FF2B5EF4-FFF2-40B4-BE49-F238E27FC236}">
                    <a16:creationId xmlns:a16="http://schemas.microsoft.com/office/drawing/2014/main" id="{6B85C87C-2FFF-4C13-9811-3AC382EEF05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7" name="Oval 21">
                <a:extLst>
                  <a:ext uri="{FF2B5EF4-FFF2-40B4-BE49-F238E27FC236}">
                    <a16:creationId xmlns:a16="http://schemas.microsoft.com/office/drawing/2014/main" id="{DF70D5D0-5A3E-4793-8CD6-BA7FA128F942}"/>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48" name="Line 22">
                <a:extLst>
                  <a:ext uri="{FF2B5EF4-FFF2-40B4-BE49-F238E27FC236}">
                    <a16:creationId xmlns:a16="http://schemas.microsoft.com/office/drawing/2014/main" id="{6DD76E6A-C763-4C8A-B38D-852ED0E137CB}"/>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9" name="Oval 23">
                <a:extLst>
                  <a:ext uri="{FF2B5EF4-FFF2-40B4-BE49-F238E27FC236}">
                    <a16:creationId xmlns:a16="http://schemas.microsoft.com/office/drawing/2014/main" id="{2CB9ABDD-91CF-4E92-B817-A4E5267C5232}"/>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8150" name="Line 24">
                <a:extLst>
                  <a:ext uri="{FF2B5EF4-FFF2-40B4-BE49-F238E27FC236}">
                    <a16:creationId xmlns:a16="http://schemas.microsoft.com/office/drawing/2014/main" id="{C2D84D5B-FB06-42DE-A418-988E1D87C688}"/>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1" name="Oval 25">
                <a:extLst>
                  <a:ext uri="{FF2B5EF4-FFF2-40B4-BE49-F238E27FC236}">
                    <a16:creationId xmlns:a16="http://schemas.microsoft.com/office/drawing/2014/main" id="{9497CD6F-08DD-458C-AF81-341E961CFAE2}"/>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8142" name="Rectangle 36">
              <a:extLst>
                <a:ext uri="{FF2B5EF4-FFF2-40B4-BE49-F238E27FC236}">
                  <a16:creationId xmlns:a16="http://schemas.microsoft.com/office/drawing/2014/main" id="{EFEEBAFC-8A4C-4F0D-8727-2493EC013761}"/>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783398" name="Rectangle 38">
            <a:extLst>
              <a:ext uri="{FF2B5EF4-FFF2-40B4-BE49-F238E27FC236}">
                <a16:creationId xmlns:a16="http://schemas.microsoft.com/office/drawing/2014/main" id="{3389A8E9-9258-4B5F-ACD0-CA794B3912B7}"/>
              </a:ext>
            </a:extLst>
          </p:cNvPr>
          <p:cNvSpPr>
            <a:spLocks noChangeArrowheads="1"/>
          </p:cNvSpPr>
          <p:nvPr/>
        </p:nvSpPr>
        <p:spPr bwMode="auto">
          <a:xfrm>
            <a:off x="196850" y="1700213"/>
            <a:ext cx="3810000" cy="249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2000"/>
              <a:t>初始时            ∞    ∞      ∞    ∞</a:t>
            </a:r>
          </a:p>
          <a:p>
            <a:pPr algn="ctr"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1     ∞      ∞    ∞</a:t>
            </a:r>
          </a:p>
          <a:p>
            <a:pPr algn="ctr"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1      2</a:t>
            </a:r>
            <a:r>
              <a:rPr lang="en-US" altLang="zh-CN" sz="2400"/>
              <a:t>      </a:t>
            </a:r>
            <a:r>
              <a:rPr lang="en-US" altLang="zh-CN" sz="2000"/>
              <a:t>∞    ∞</a:t>
            </a:r>
          </a:p>
          <a:p>
            <a:pPr algn="ctr"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1     2       3     ∞</a:t>
            </a:r>
          </a:p>
          <a:p>
            <a:pPr algn="ctr"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1     2       3     4</a:t>
            </a:r>
            <a:r>
              <a:rPr lang="en-US" altLang="zh-CN" sz="2400"/>
              <a:t> </a:t>
            </a:r>
          </a:p>
        </p:txBody>
      </p:sp>
      <p:sp>
        <p:nvSpPr>
          <p:cNvPr id="783402" name="Rectangle 42">
            <a:extLst>
              <a:ext uri="{FF2B5EF4-FFF2-40B4-BE49-F238E27FC236}">
                <a16:creationId xmlns:a16="http://schemas.microsoft.com/office/drawing/2014/main" id="{DC39ECB7-0555-45B5-A01E-6A375C89F549}"/>
              </a:ext>
            </a:extLst>
          </p:cNvPr>
          <p:cNvSpPr>
            <a:spLocks noChangeArrowheads="1"/>
          </p:cNvSpPr>
          <p:nvPr/>
        </p:nvSpPr>
        <p:spPr bwMode="auto">
          <a:xfrm>
            <a:off x="4211638" y="1628775"/>
            <a:ext cx="4248150"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初始时           </a:t>
            </a:r>
            <a:r>
              <a:rPr lang="en-US" altLang="zh-CN" sz="2000"/>
              <a:t>1      2         3     4</a:t>
            </a:r>
          </a:p>
          <a:p>
            <a:pPr algn="l" eaLnBrk="1" hangingPunct="1">
              <a:lnSpc>
                <a:spcPct val="130000"/>
              </a:lnSpc>
              <a:buFont typeface="Wingdings" panose="05000000000000000000" pitchFamily="2" charset="2"/>
              <a:buNone/>
            </a:pPr>
            <a:r>
              <a:rPr lang="zh-CN" altLang="en-US" sz="2000"/>
              <a:t>第</a:t>
            </a:r>
            <a:r>
              <a:rPr lang="en-US" altLang="zh-CN" sz="2000"/>
              <a:t>1</a:t>
            </a:r>
            <a:r>
              <a:rPr lang="zh-CN" altLang="en-US" sz="2000"/>
              <a:t>次交换后  </a:t>
            </a:r>
            <a:r>
              <a:rPr lang="en-US" altLang="zh-CN" sz="2000"/>
              <a:t>3      2         3     4</a:t>
            </a:r>
          </a:p>
          <a:p>
            <a:pPr algn="l" eaLnBrk="1" hangingPunct="1">
              <a:lnSpc>
                <a:spcPct val="130000"/>
              </a:lnSpc>
              <a:buFont typeface="Wingdings" panose="05000000000000000000" pitchFamily="2" charset="2"/>
              <a:buNone/>
            </a:pPr>
            <a:r>
              <a:rPr lang="zh-CN" altLang="en-US" sz="2000"/>
              <a:t>第</a:t>
            </a:r>
            <a:r>
              <a:rPr lang="en-US" altLang="zh-CN" sz="2000"/>
              <a:t>2</a:t>
            </a:r>
            <a:r>
              <a:rPr lang="zh-CN" altLang="en-US" sz="2000"/>
              <a:t>次交换后  </a:t>
            </a:r>
            <a:r>
              <a:rPr lang="en-US" altLang="zh-CN" sz="2000"/>
              <a:t>3     4          3     4</a:t>
            </a:r>
          </a:p>
          <a:p>
            <a:pPr algn="l" eaLnBrk="1" hangingPunct="1">
              <a:lnSpc>
                <a:spcPct val="130000"/>
              </a:lnSpc>
              <a:buFont typeface="Wingdings" panose="05000000000000000000" pitchFamily="2" charset="2"/>
              <a:buNone/>
            </a:pPr>
            <a:r>
              <a:rPr lang="zh-CN" altLang="en-US" sz="2000"/>
              <a:t>第</a:t>
            </a:r>
            <a:r>
              <a:rPr lang="en-US" altLang="zh-CN" sz="2000"/>
              <a:t>3</a:t>
            </a:r>
            <a:r>
              <a:rPr lang="zh-CN" altLang="en-US" sz="2000"/>
              <a:t>次交换后  </a:t>
            </a:r>
            <a:r>
              <a:rPr lang="en-US" altLang="zh-CN" sz="2000"/>
              <a:t>5     4          5     4</a:t>
            </a:r>
          </a:p>
          <a:p>
            <a:pPr algn="l" eaLnBrk="1" hangingPunct="1">
              <a:lnSpc>
                <a:spcPct val="130000"/>
              </a:lnSpc>
              <a:buFont typeface="Wingdings" panose="05000000000000000000" pitchFamily="2" charset="2"/>
              <a:buNone/>
            </a:pPr>
            <a:r>
              <a:rPr lang="zh-CN" altLang="en-US" sz="2000"/>
              <a:t>第</a:t>
            </a:r>
            <a:r>
              <a:rPr lang="en-US" altLang="zh-CN" sz="2000"/>
              <a:t>4</a:t>
            </a:r>
            <a:r>
              <a:rPr lang="zh-CN" altLang="en-US" sz="2000"/>
              <a:t>次交换后  </a:t>
            </a:r>
            <a:r>
              <a:rPr lang="en-US" altLang="zh-CN" sz="2000"/>
              <a:t>5     6          5     6</a:t>
            </a:r>
          </a:p>
          <a:p>
            <a:pPr algn="l" eaLnBrk="1" hangingPunct="1">
              <a:lnSpc>
                <a:spcPct val="130000"/>
              </a:lnSpc>
              <a:buFont typeface="Wingdings" panose="05000000000000000000" pitchFamily="2" charset="2"/>
              <a:buNone/>
            </a:pPr>
            <a:r>
              <a:rPr lang="zh-CN" altLang="en-US" sz="2000"/>
              <a:t>第</a:t>
            </a:r>
            <a:r>
              <a:rPr lang="en-US" altLang="zh-CN" sz="2000"/>
              <a:t>5</a:t>
            </a:r>
            <a:r>
              <a:rPr lang="zh-CN" altLang="en-US" sz="2000"/>
              <a:t>次交换后  </a:t>
            </a:r>
            <a:r>
              <a:rPr lang="en-US" altLang="zh-CN" sz="2000"/>
              <a:t>7     6          7     6</a:t>
            </a:r>
          </a:p>
          <a:p>
            <a:pPr algn="l" eaLnBrk="1" hangingPunct="1">
              <a:lnSpc>
                <a:spcPct val="130000"/>
              </a:lnSpc>
              <a:buFont typeface="Wingdings" panose="05000000000000000000" pitchFamily="2" charset="2"/>
              <a:buNone/>
            </a:pPr>
            <a:r>
              <a:rPr lang="en-US" altLang="zh-CN" sz="2000"/>
              <a:t>……………………………………</a:t>
            </a:r>
          </a:p>
          <a:p>
            <a:pPr algn="l" eaLnBrk="1" hangingPunct="1">
              <a:lnSpc>
                <a:spcPct val="130000"/>
              </a:lnSpc>
              <a:buFont typeface="Wingdings" panose="05000000000000000000" pitchFamily="2" charset="2"/>
              <a:buNone/>
            </a:pPr>
            <a:r>
              <a:rPr lang="en-US" altLang="zh-CN" sz="2400"/>
              <a:t>                  ∞    ∞    ∞     ∞ </a:t>
            </a:r>
          </a:p>
        </p:txBody>
      </p:sp>
      <p:sp>
        <p:nvSpPr>
          <p:cNvPr id="783403" name="Rectangle 43">
            <a:extLst>
              <a:ext uri="{FF2B5EF4-FFF2-40B4-BE49-F238E27FC236}">
                <a16:creationId xmlns:a16="http://schemas.microsoft.com/office/drawing/2014/main" id="{049875FC-85A8-44F4-8CDC-65A5559C5560}"/>
              </a:ext>
            </a:extLst>
          </p:cNvPr>
          <p:cNvSpPr>
            <a:spLocks noChangeArrowheads="1"/>
          </p:cNvSpPr>
          <p:nvPr/>
        </p:nvSpPr>
        <p:spPr bwMode="auto">
          <a:xfrm>
            <a:off x="0" y="5445125"/>
            <a:ext cx="4427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t>结点</a:t>
            </a:r>
            <a:r>
              <a:rPr lang="en-US" altLang="zh-CN" sz="2000"/>
              <a:t>A</a:t>
            </a:r>
            <a:r>
              <a:rPr lang="zh-CN" altLang="en-US" sz="2000"/>
              <a:t>加入网络的消息（好消息）经过</a:t>
            </a:r>
            <a:r>
              <a:rPr lang="en-US" altLang="zh-CN" sz="2000"/>
              <a:t>4</a:t>
            </a:r>
            <a:r>
              <a:rPr lang="zh-CN" altLang="en-US" sz="2000"/>
              <a:t>次</a:t>
            </a:r>
            <a:r>
              <a:rPr lang="en-US" altLang="zh-CN" sz="2000"/>
              <a:t>,</a:t>
            </a:r>
            <a:r>
              <a:rPr lang="zh-CN" altLang="en-US" sz="2000"/>
              <a:t>交换路由信息后即可传遍全网</a:t>
            </a:r>
            <a:r>
              <a:rPr lang="zh-CN" altLang="en-US" sz="2400"/>
              <a:t>  </a:t>
            </a:r>
          </a:p>
        </p:txBody>
      </p:sp>
      <p:sp>
        <p:nvSpPr>
          <p:cNvPr id="783404" name="Rectangle 44">
            <a:extLst>
              <a:ext uri="{FF2B5EF4-FFF2-40B4-BE49-F238E27FC236}">
                <a16:creationId xmlns:a16="http://schemas.microsoft.com/office/drawing/2014/main" id="{DCD762B3-B118-4C43-8388-3695462B8B4D}"/>
              </a:ext>
            </a:extLst>
          </p:cNvPr>
          <p:cNvSpPr>
            <a:spLocks noChangeArrowheads="1"/>
          </p:cNvSpPr>
          <p:nvPr/>
        </p:nvSpPr>
        <p:spPr bwMode="auto">
          <a:xfrm>
            <a:off x="4356100" y="5229225"/>
            <a:ext cx="4500563"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000"/>
              <a:t>结点</a:t>
            </a:r>
            <a:r>
              <a:rPr lang="en-US" altLang="zh-CN" sz="2000"/>
              <a:t>A</a:t>
            </a:r>
            <a:r>
              <a:rPr lang="zh-CN" altLang="en-US" sz="2000"/>
              <a:t>崩溃的消息（坏消息）要经过无穷次交换才能传遍全网。这就是距离向量法的无穷计数问题。 </a:t>
            </a:r>
          </a:p>
        </p:txBody>
      </p:sp>
      <p:sp>
        <p:nvSpPr>
          <p:cNvPr id="48136" name="Rectangle 45">
            <a:extLst>
              <a:ext uri="{FF2B5EF4-FFF2-40B4-BE49-F238E27FC236}">
                <a16:creationId xmlns:a16="http://schemas.microsoft.com/office/drawing/2014/main" id="{7D6B49B3-2BC1-4884-A97A-8ADC8EBD4155}"/>
              </a:ext>
            </a:extLst>
          </p:cNvPr>
          <p:cNvSpPr>
            <a:spLocks noGrp="1" noChangeArrowheads="1"/>
          </p:cNvSpPr>
          <p:nvPr>
            <p:ph type="title"/>
          </p:nvPr>
        </p:nvSpPr>
        <p:spPr>
          <a:xfrm>
            <a:off x="971550" y="222250"/>
            <a:ext cx="7129463" cy="685800"/>
          </a:xfrm>
          <a:noFill/>
        </p:spPr>
        <p:txBody>
          <a:bodyPr/>
          <a:lstStyle/>
          <a:p>
            <a:pPr eaLnBrk="1" hangingPunct="1"/>
            <a:r>
              <a:rPr lang="zh-CN" altLang="en-US"/>
              <a:t>距离向量法优缺点</a:t>
            </a:r>
          </a:p>
        </p:txBody>
      </p:sp>
      <p:sp>
        <p:nvSpPr>
          <p:cNvPr id="783410" name="Rectangle 50">
            <a:extLst>
              <a:ext uri="{FF2B5EF4-FFF2-40B4-BE49-F238E27FC236}">
                <a16:creationId xmlns:a16="http://schemas.microsoft.com/office/drawing/2014/main" id="{E40E52E6-559C-4878-8520-97486F5FB427}"/>
              </a:ext>
            </a:extLst>
          </p:cNvPr>
          <p:cNvSpPr>
            <a:spLocks noChangeArrowheads="1"/>
          </p:cNvSpPr>
          <p:nvPr/>
        </p:nvSpPr>
        <p:spPr bwMode="auto">
          <a:xfrm>
            <a:off x="0" y="836613"/>
            <a:ext cx="1116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t>结点</a:t>
            </a:r>
            <a:r>
              <a:rPr lang="en-US" altLang="zh-CN" sz="1800"/>
              <a:t>A</a:t>
            </a:r>
            <a:r>
              <a:rPr lang="zh-CN" altLang="en-US" sz="1800"/>
              <a:t>加入网络</a:t>
            </a:r>
          </a:p>
        </p:txBody>
      </p:sp>
      <p:sp>
        <p:nvSpPr>
          <p:cNvPr id="783411" name="Rectangle 51">
            <a:extLst>
              <a:ext uri="{FF2B5EF4-FFF2-40B4-BE49-F238E27FC236}">
                <a16:creationId xmlns:a16="http://schemas.microsoft.com/office/drawing/2014/main" id="{28E15716-8AF0-4771-9894-2DFC56A962A8}"/>
              </a:ext>
            </a:extLst>
          </p:cNvPr>
          <p:cNvSpPr>
            <a:spLocks noChangeArrowheads="1"/>
          </p:cNvSpPr>
          <p:nvPr/>
        </p:nvSpPr>
        <p:spPr bwMode="auto">
          <a:xfrm>
            <a:off x="8101013" y="981075"/>
            <a:ext cx="1042987"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链路</a:t>
            </a:r>
            <a:r>
              <a:rPr lang="en-US" altLang="zh-CN" sz="1800"/>
              <a:t>AB</a:t>
            </a:r>
            <a:r>
              <a:rPr lang="zh-CN" altLang="en-US" sz="1800"/>
              <a:t>崩溃</a:t>
            </a:r>
          </a:p>
        </p:txBody>
      </p:sp>
      <p:sp>
        <p:nvSpPr>
          <p:cNvPr id="783414" name="AutoShape 54">
            <a:extLst>
              <a:ext uri="{FF2B5EF4-FFF2-40B4-BE49-F238E27FC236}">
                <a16:creationId xmlns:a16="http://schemas.microsoft.com/office/drawing/2014/main" id="{FD0D4541-17E8-4417-9BFD-567A2510654C}"/>
              </a:ext>
            </a:extLst>
          </p:cNvPr>
          <p:cNvSpPr>
            <a:spLocks noChangeArrowheads="1"/>
          </p:cNvSpPr>
          <p:nvPr/>
        </p:nvSpPr>
        <p:spPr bwMode="auto">
          <a:xfrm>
            <a:off x="468313" y="4076700"/>
            <a:ext cx="4535487" cy="1296988"/>
          </a:xfrm>
          <a:prstGeom prst="wedgeRectCallout">
            <a:avLst>
              <a:gd name="adj1" fmla="val 64630"/>
              <a:gd name="adj2" fmla="val 32250"/>
            </a:avLst>
          </a:prstGeom>
          <a:gradFill rotWithShape="1">
            <a:gsLst>
              <a:gs pos="0">
                <a:schemeClr val="bg1"/>
              </a:gs>
              <a:gs pos="100000">
                <a:srgbClr val="AFE4FF"/>
              </a:gs>
            </a:gsLst>
            <a:lin ang="5400000" scaled="1"/>
          </a:gradFill>
          <a:ln w="9525" algn="ctr">
            <a:solidFill>
              <a:srgbClr val="00CC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Font typeface="Wingdings" panose="05000000000000000000" pitchFamily="2" charset="2"/>
              <a:buNone/>
            </a:pPr>
            <a:r>
              <a:rPr lang="zh-CN" altLang="en-US" sz="2000">
                <a:ea typeface="楷体_GB2312" pitchFamily="49" charset="-122"/>
              </a:rPr>
              <a:t>缺点：对网络变化需经若干周期才能作出反应。特别是对好消息反应快，对坏消息反应迟钝。</a:t>
            </a:r>
          </a:p>
          <a:p>
            <a:pPr algn="l" eaLnBrk="1" hangingPunct="1">
              <a:spcBef>
                <a:spcPct val="0"/>
              </a:spcBef>
              <a:buFont typeface="Wingdings" panose="05000000000000000000" pitchFamily="2" charset="2"/>
              <a:buNone/>
            </a:pPr>
            <a:r>
              <a:rPr lang="zh-CN" altLang="en-US" sz="2000">
                <a:ea typeface="楷体_GB2312" pitchFamily="49" charset="-122"/>
              </a:rPr>
              <a:t>优点：运算量和交换的信息量较小</a:t>
            </a:r>
          </a:p>
        </p:txBody>
      </p:sp>
      <p:sp>
        <p:nvSpPr>
          <p:cNvPr id="48140" name="Text Box 55">
            <a:extLst>
              <a:ext uri="{FF2B5EF4-FFF2-40B4-BE49-F238E27FC236}">
                <a16:creationId xmlns:a16="http://schemas.microsoft.com/office/drawing/2014/main" id="{292950FF-2F2B-4186-A638-24A78AD2E3CE}"/>
              </a:ext>
            </a:extLst>
          </p:cNvPr>
          <p:cNvSpPr txBox="1">
            <a:spLocks noChangeArrowheads="1"/>
          </p:cNvSpPr>
          <p:nvPr/>
        </p:nvSpPr>
        <p:spPr bwMode="auto">
          <a:xfrm>
            <a:off x="5283458" y="942344"/>
            <a:ext cx="431800" cy="80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50000"/>
              </a:spcBef>
              <a:buFont typeface="Wingdings" panose="05000000000000000000" pitchFamily="2" charset="2"/>
              <a:buNone/>
            </a:pPr>
            <a:r>
              <a:rPr lang="en-US" altLang="zh-CN" sz="4000" dirty="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3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3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34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3411"/>
                                        </p:tgtEl>
                                        <p:attrNameLst>
                                          <p:attrName>style.visibility</p:attrName>
                                        </p:attrNameLst>
                                      </p:cBhvr>
                                      <p:to>
                                        <p:strVal val="visible"/>
                                      </p:to>
                                    </p:set>
                                  </p:childTnLst>
                                </p:cTn>
                              </p:par>
                            </p:childTnLst>
                          </p:cTn>
                        </p:par>
                        <p:par>
                          <p:cTn id="19" fill="hold">
                            <p:stCondLst>
                              <p:cond delay="0"/>
                            </p:stCondLst>
                            <p:childTnLst>
                              <p:par>
                                <p:cTn id="20" presetID="35" presetClass="entr" presetSubtype="0" fill="hold" grpId="0" nodeType="afterEffect">
                                  <p:stCondLst>
                                    <p:cond delay="0"/>
                                  </p:stCondLst>
                                  <p:childTnLst>
                                    <p:set>
                                      <p:cBhvr>
                                        <p:cTn id="21" dur="1" fill="hold">
                                          <p:stCondLst>
                                            <p:cond delay="0"/>
                                          </p:stCondLst>
                                        </p:cTn>
                                        <p:tgtEl>
                                          <p:spTgt spid="48140">
                                            <p:txEl>
                                              <p:pRg st="0" end="0"/>
                                            </p:txEl>
                                          </p:spTgt>
                                        </p:tgtEl>
                                        <p:attrNameLst>
                                          <p:attrName>style.visibility</p:attrName>
                                        </p:attrNameLst>
                                      </p:cBhvr>
                                      <p:to>
                                        <p:strVal val="visible"/>
                                      </p:to>
                                    </p:set>
                                    <p:animEffect transition="in" filter="fade">
                                      <p:cBhvr>
                                        <p:cTn id="22" dur="2000"/>
                                        <p:tgtEl>
                                          <p:spTgt spid="48140">
                                            <p:txEl>
                                              <p:pRg st="0" end="0"/>
                                            </p:txEl>
                                          </p:spTgt>
                                        </p:tgtEl>
                                      </p:cBhvr>
                                    </p:animEffect>
                                    <p:anim calcmode="lin" valueType="num">
                                      <p:cBhvr>
                                        <p:cTn id="23" dur="2000" fill="hold"/>
                                        <p:tgtEl>
                                          <p:spTgt spid="48140">
                                            <p:txEl>
                                              <p:pRg st="0" end="0"/>
                                            </p:txEl>
                                          </p:spTgt>
                                        </p:tgtEl>
                                        <p:attrNameLst>
                                          <p:attrName>style.rotation</p:attrName>
                                        </p:attrNameLst>
                                      </p:cBhvr>
                                      <p:tavLst>
                                        <p:tav tm="0">
                                          <p:val>
                                            <p:fltVal val="720"/>
                                          </p:val>
                                        </p:tav>
                                        <p:tav tm="100000">
                                          <p:val>
                                            <p:fltVal val="0"/>
                                          </p:val>
                                        </p:tav>
                                      </p:tavLst>
                                    </p:anim>
                                    <p:anim calcmode="lin" valueType="num">
                                      <p:cBhvr>
                                        <p:cTn id="24" dur="2000" fill="hold"/>
                                        <p:tgtEl>
                                          <p:spTgt spid="48140">
                                            <p:txEl>
                                              <p:pRg st="0" end="0"/>
                                            </p:txEl>
                                          </p:spTgt>
                                        </p:tgtEl>
                                        <p:attrNameLst>
                                          <p:attrName>ppt_h</p:attrName>
                                        </p:attrNameLst>
                                      </p:cBhvr>
                                      <p:tavLst>
                                        <p:tav tm="0">
                                          <p:val>
                                            <p:fltVal val="0"/>
                                          </p:val>
                                        </p:tav>
                                        <p:tav tm="100000">
                                          <p:val>
                                            <p:strVal val="#ppt_h"/>
                                          </p:val>
                                        </p:tav>
                                      </p:tavLst>
                                    </p:anim>
                                    <p:anim calcmode="lin" valueType="num">
                                      <p:cBhvr>
                                        <p:cTn id="25" dur="2000" fill="hold"/>
                                        <p:tgtEl>
                                          <p:spTgt spid="48140">
                                            <p:txEl>
                                              <p:pRg st="0" end="0"/>
                                            </p:txEl>
                                          </p:spTgt>
                                        </p:tgtEl>
                                        <p:attrNameLst>
                                          <p:attrName>ppt_w</p:attrName>
                                        </p:attrNameLst>
                                      </p:cBhvr>
                                      <p:tavLst>
                                        <p:tav tm="0">
                                          <p:val>
                                            <p:fltVal val="0"/>
                                          </p:val>
                                        </p:tav>
                                        <p:tav tm="100000">
                                          <p:val>
                                            <p:strVal val="#ppt_w"/>
                                          </p:val>
                                        </p:tav>
                                      </p:tavLst>
                                    </p:anim>
                                  </p:childTnLst>
                                </p:cTn>
                              </p:par>
                              <p:par>
                                <p:cTn id="26" presetID="1" presetClass="entr" presetSubtype="0" fill="hold" nodeType="withEffect">
                                  <p:stCondLst>
                                    <p:cond delay="0"/>
                                  </p:stCondLst>
                                  <p:childTnLst>
                                    <p:set>
                                      <p:cBhvr>
                                        <p:cTn id="27" dur="1" fill="hold">
                                          <p:stCondLst>
                                            <p:cond delay="0"/>
                                          </p:stCondLst>
                                        </p:cTn>
                                        <p:tgtEl>
                                          <p:spTgt spid="7834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8340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340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83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98" grpId="0"/>
      <p:bldP spid="783402" grpId="0"/>
      <p:bldP spid="783403" grpId="0"/>
      <p:bldP spid="783404" grpId="0"/>
      <p:bldP spid="783410" grpId="0"/>
      <p:bldP spid="783411" grpId="0"/>
      <p:bldP spid="783414" grpId="0" animBg="1"/>
      <p:bldP spid="4814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5FDF59B-6686-4801-9D90-8B6DF8EC4CC7}"/>
              </a:ext>
            </a:extLst>
          </p:cNvPr>
          <p:cNvSpPr>
            <a:spLocks noGrp="1" noChangeArrowheads="1"/>
          </p:cNvSpPr>
          <p:nvPr>
            <p:ph type="title"/>
          </p:nvPr>
        </p:nvSpPr>
        <p:spPr/>
        <p:txBody>
          <a:bodyPr/>
          <a:lstStyle/>
          <a:p>
            <a:pPr eaLnBrk="1" hangingPunct="1"/>
            <a:r>
              <a:rPr lang="zh-CN" altLang="en-US"/>
              <a:t>无穷计数问题的解决方法 </a:t>
            </a:r>
          </a:p>
        </p:txBody>
      </p:sp>
      <p:sp>
        <p:nvSpPr>
          <p:cNvPr id="785411" name="Rectangle 3">
            <a:extLst>
              <a:ext uri="{FF2B5EF4-FFF2-40B4-BE49-F238E27FC236}">
                <a16:creationId xmlns:a16="http://schemas.microsoft.com/office/drawing/2014/main" id="{F0720896-BFE9-4610-A9A9-09D55288AFAF}"/>
              </a:ext>
            </a:extLst>
          </p:cNvPr>
          <p:cNvSpPr>
            <a:spLocks noGrp="1" noChangeArrowheads="1"/>
          </p:cNvSpPr>
          <p:nvPr>
            <p:ph type="body" idx="1"/>
          </p:nvPr>
        </p:nvSpPr>
        <p:spPr>
          <a:xfrm>
            <a:off x="914400" y="1412875"/>
            <a:ext cx="7545388" cy="2262188"/>
          </a:xfrm>
        </p:spPr>
        <p:txBody>
          <a:bodyPr/>
          <a:lstStyle/>
          <a:p>
            <a:pPr marL="533400" indent="-533400" eaLnBrk="1" hangingPunct="1"/>
            <a:r>
              <a:rPr lang="zh-CN" altLang="en-US" dirty="0"/>
              <a:t>规定足够大的数作为无穷大，如</a:t>
            </a:r>
            <a:r>
              <a:rPr lang="en-US" altLang="zh-CN" dirty="0"/>
              <a:t>RIP</a:t>
            </a:r>
            <a:r>
              <a:rPr lang="zh-CN" altLang="en-US" dirty="0"/>
              <a:t>规定无穷大为</a:t>
            </a:r>
            <a:r>
              <a:rPr lang="en-US" altLang="zh-CN" dirty="0"/>
              <a:t>16</a:t>
            </a:r>
            <a:r>
              <a:rPr lang="zh-CN" altLang="en-US" dirty="0"/>
              <a:t>，负作用是限制了网络规模</a:t>
            </a:r>
          </a:p>
          <a:p>
            <a:pPr marL="533400" indent="-533400" eaLnBrk="1" hangingPunct="1"/>
            <a:r>
              <a:rPr lang="zh-CN" altLang="en-US" dirty="0"/>
              <a:t>水平分割法</a:t>
            </a:r>
          </a:p>
          <a:p>
            <a:pPr marL="842963" lvl="1" indent="-457200" eaLnBrk="1" hangingPunct="1"/>
            <a:r>
              <a:rPr lang="zh-CN" altLang="en-US" dirty="0"/>
              <a:t>基本思想：结点不向相邻结点报告从该相邻结点获取的路由信息</a:t>
            </a:r>
          </a:p>
        </p:txBody>
      </p:sp>
      <p:sp>
        <p:nvSpPr>
          <p:cNvPr id="785429" name="Rectangle 21">
            <a:extLst>
              <a:ext uri="{FF2B5EF4-FFF2-40B4-BE49-F238E27FC236}">
                <a16:creationId xmlns:a16="http://schemas.microsoft.com/office/drawing/2014/main" id="{22A3F40C-9353-4A80-9C49-E92B47DF99B5}"/>
              </a:ext>
            </a:extLst>
          </p:cNvPr>
          <p:cNvSpPr>
            <a:spLocks noChangeArrowheads="1"/>
          </p:cNvSpPr>
          <p:nvPr/>
        </p:nvSpPr>
        <p:spPr bwMode="auto">
          <a:xfrm>
            <a:off x="1331913" y="4652963"/>
            <a:ext cx="7561262"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Char char="l"/>
            </a:pPr>
            <a:r>
              <a:rPr lang="zh-CN" altLang="en-US" sz="2400"/>
              <a:t>若链路</a:t>
            </a:r>
            <a:r>
              <a:rPr lang="en-US" altLang="zh-CN" sz="2400"/>
              <a:t>AB</a:t>
            </a:r>
            <a:r>
              <a:rPr lang="zh-CN" altLang="en-US" sz="2400"/>
              <a:t>出现故障，由于</a:t>
            </a:r>
            <a:r>
              <a:rPr lang="en-US" altLang="zh-CN" sz="2400"/>
              <a:t>C</a:t>
            </a:r>
            <a:r>
              <a:rPr lang="zh-CN" altLang="en-US" sz="2400"/>
              <a:t>不会向</a:t>
            </a:r>
            <a:r>
              <a:rPr lang="en-US" altLang="zh-CN" sz="2400"/>
              <a:t>B</a:t>
            </a:r>
            <a:r>
              <a:rPr lang="zh-CN" altLang="en-US" sz="2400"/>
              <a:t>报告到</a:t>
            </a:r>
            <a:r>
              <a:rPr lang="en-US" altLang="zh-CN" sz="2400"/>
              <a:t>A</a:t>
            </a:r>
            <a:r>
              <a:rPr lang="zh-CN" altLang="en-US" sz="2400"/>
              <a:t>的路由，所以</a:t>
            </a:r>
            <a:r>
              <a:rPr lang="en-US" altLang="zh-CN" sz="2400"/>
              <a:t>B</a:t>
            </a:r>
            <a:r>
              <a:rPr lang="zh-CN" altLang="en-US" sz="2400"/>
              <a:t>把到</a:t>
            </a:r>
            <a:r>
              <a:rPr lang="en-US" altLang="zh-CN" sz="2400"/>
              <a:t>A</a:t>
            </a:r>
            <a:r>
              <a:rPr lang="zh-CN" altLang="en-US" sz="2400"/>
              <a:t>的距离置为∞</a:t>
            </a:r>
          </a:p>
        </p:txBody>
      </p:sp>
      <p:sp>
        <p:nvSpPr>
          <p:cNvPr id="785430" name="Rectangle 22">
            <a:extLst>
              <a:ext uri="{FF2B5EF4-FFF2-40B4-BE49-F238E27FC236}">
                <a16:creationId xmlns:a16="http://schemas.microsoft.com/office/drawing/2014/main" id="{BC08577D-189F-49BE-871A-F7E2C9DDE738}"/>
              </a:ext>
            </a:extLst>
          </p:cNvPr>
          <p:cNvSpPr>
            <a:spLocks noChangeArrowheads="1"/>
          </p:cNvSpPr>
          <p:nvPr/>
        </p:nvSpPr>
        <p:spPr bwMode="auto">
          <a:xfrm>
            <a:off x="2257904" y="5516563"/>
            <a:ext cx="33153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Char char="l"/>
            </a:pPr>
            <a:r>
              <a:rPr lang="zh-CN" altLang="en-US" sz="2400" dirty="0"/>
              <a:t>水平分割有时会失败</a:t>
            </a:r>
            <a:endParaRPr lang="en-US" altLang="zh-CN" sz="2400" dirty="0"/>
          </a:p>
        </p:txBody>
      </p:sp>
      <p:grpSp>
        <p:nvGrpSpPr>
          <p:cNvPr id="3" name="组合 2">
            <a:extLst>
              <a:ext uri="{FF2B5EF4-FFF2-40B4-BE49-F238E27FC236}">
                <a16:creationId xmlns:a16="http://schemas.microsoft.com/office/drawing/2014/main" id="{8800E164-CCD1-4FD5-A9AC-E072B69D40BE}"/>
              </a:ext>
            </a:extLst>
          </p:cNvPr>
          <p:cNvGrpSpPr/>
          <p:nvPr/>
        </p:nvGrpSpPr>
        <p:grpSpPr>
          <a:xfrm>
            <a:off x="1979613" y="3860806"/>
            <a:ext cx="3455987" cy="860356"/>
            <a:chOff x="1979613" y="3860806"/>
            <a:chExt cx="3455987" cy="860356"/>
          </a:xfrm>
        </p:grpSpPr>
        <p:grpSp>
          <p:nvGrpSpPr>
            <p:cNvPr id="49159" name="Group 6">
              <a:extLst>
                <a:ext uri="{FF2B5EF4-FFF2-40B4-BE49-F238E27FC236}">
                  <a16:creationId xmlns:a16="http://schemas.microsoft.com/office/drawing/2014/main" id="{04F14A5F-1466-4011-A510-4FF7EDC961A0}"/>
                </a:ext>
              </a:extLst>
            </p:cNvPr>
            <p:cNvGrpSpPr>
              <a:grpSpLocks/>
            </p:cNvGrpSpPr>
            <p:nvPr/>
          </p:nvGrpSpPr>
          <p:grpSpPr bwMode="auto">
            <a:xfrm>
              <a:off x="1979613" y="3860806"/>
              <a:ext cx="3455987" cy="723901"/>
              <a:chOff x="612" y="570"/>
              <a:chExt cx="2177" cy="456"/>
            </a:xfrm>
          </p:grpSpPr>
          <p:grpSp>
            <p:nvGrpSpPr>
              <p:cNvPr id="49162" name="Group 7">
                <a:extLst>
                  <a:ext uri="{FF2B5EF4-FFF2-40B4-BE49-F238E27FC236}">
                    <a16:creationId xmlns:a16="http://schemas.microsoft.com/office/drawing/2014/main" id="{A31E442F-E571-4212-9A04-C69BF3241D5F}"/>
                  </a:ext>
                </a:extLst>
              </p:cNvPr>
              <p:cNvGrpSpPr>
                <a:grpSpLocks/>
              </p:cNvGrpSpPr>
              <p:nvPr/>
            </p:nvGrpSpPr>
            <p:grpSpPr bwMode="auto">
              <a:xfrm>
                <a:off x="612" y="889"/>
                <a:ext cx="1905" cy="137"/>
                <a:chOff x="2340" y="7368"/>
                <a:chExt cx="2700" cy="156"/>
              </a:xfrm>
            </p:grpSpPr>
            <p:sp>
              <p:nvSpPr>
                <p:cNvPr id="49164" name="Oval 8">
                  <a:extLst>
                    <a:ext uri="{FF2B5EF4-FFF2-40B4-BE49-F238E27FC236}">
                      <a16:creationId xmlns:a16="http://schemas.microsoft.com/office/drawing/2014/main" id="{558E7680-76A7-4758-9EF6-034ACF754F61}"/>
                    </a:ext>
                  </a:extLst>
                </p:cNvPr>
                <p:cNvSpPr>
                  <a:spLocks noChangeArrowheads="1"/>
                </p:cNvSpPr>
                <p:nvPr/>
              </p:nvSpPr>
              <p:spPr bwMode="auto">
                <a:xfrm>
                  <a:off x="48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5" name="Line 9">
                  <a:extLst>
                    <a:ext uri="{FF2B5EF4-FFF2-40B4-BE49-F238E27FC236}">
                      <a16:creationId xmlns:a16="http://schemas.microsoft.com/office/drawing/2014/main" id="{F6103267-4F63-47CE-AFC3-D78ED89236A8}"/>
                    </a:ext>
                  </a:extLst>
                </p:cNvPr>
                <p:cNvSpPr>
                  <a:spLocks noChangeShapeType="1"/>
                </p:cNvSpPr>
                <p:nvPr/>
              </p:nvSpPr>
              <p:spPr bwMode="auto">
                <a:xfrm>
                  <a:off x="450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6" name="Oval 10">
                  <a:extLst>
                    <a:ext uri="{FF2B5EF4-FFF2-40B4-BE49-F238E27FC236}">
                      <a16:creationId xmlns:a16="http://schemas.microsoft.com/office/drawing/2014/main" id="{8B1A3FBB-C833-40BF-9F49-C1F3E8311077}"/>
                    </a:ext>
                  </a:extLst>
                </p:cNvPr>
                <p:cNvSpPr>
                  <a:spLocks noChangeArrowheads="1"/>
                </p:cNvSpPr>
                <p:nvPr/>
              </p:nvSpPr>
              <p:spPr bwMode="auto">
                <a:xfrm>
                  <a:off x="234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7" name="Line 11">
                  <a:extLst>
                    <a:ext uri="{FF2B5EF4-FFF2-40B4-BE49-F238E27FC236}">
                      <a16:creationId xmlns:a16="http://schemas.microsoft.com/office/drawing/2014/main" id="{02F231A9-CB4F-4777-9E37-ADD5433D2D31}"/>
                    </a:ext>
                  </a:extLst>
                </p:cNvPr>
                <p:cNvSpPr>
                  <a:spLocks noChangeShapeType="1"/>
                </p:cNvSpPr>
                <p:nvPr/>
              </p:nvSpPr>
              <p:spPr bwMode="auto">
                <a:xfrm>
                  <a:off x="252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Oval 12">
                  <a:extLst>
                    <a:ext uri="{FF2B5EF4-FFF2-40B4-BE49-F238E27FC236}">
                      <a16:creationId xmlns:a16="http://schemas.microsoft.com/office/drawing/2014/main" id="{C1C706D8-B14B-45AF-93F1-53FFAC64D54B}"/>
                    </a:ext>
                  </a:extLst>
                </p:cNvPr>
                <p:cNvSpPr>
                  <a:spLocks noChangeArrowheads="1"/>
                </p:cNvSpPr>
                <p:nvPr/>
              </p:nvSpPr>
              <p:spPr bwMode="auto">
                <a:xfrm>
                  <a:off x="306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69" name="Line 13">
                  <a:extLst>
                    <a:ext uri="{FF2B5EF4-FFF2-40B4-BE49-F238E27FC236}">
                      <a16:creationId xmlns:a16="http://schemas.microsoft.com/office/drawing/2014/main" id="{0DC1CF6F-E1A9-44B0-95B0-0886138EF86E}"/>
                    </a:ext>
                  </a:extLst>
                </p:cNvPr>
                <p:cNvSpPr>
                  <a:spLocks noChangeShapeType="1"/>
                </p:cNvSpPr>
                <p:nvPr/>
              </p:nvSpPr>
              <p:spPr bwMode="auto">
                <a:xfrm>
                  <a:off x="3240" y="7368"/>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Oval 14">
                  <a:extLst>
                    <a:ext uri="{FF2B5EF4-FFF2-40B4-BE49-F238E27FC236}">
                      <a16:creationId xmlns:a16="http://schemas.microsoft.com/office/drawing/2014/main" id="{33D7A8BC-0F98-4E99-81F0-F9797C7BDEF3}"/>
                    </a:ext>
                  </a:extLst>
                </p:cNvPr>
                <p:cNvSpPr>
                  <a:spLocks noChangeArrowheads="1"/>
                </p:cNvSpPr>
                <p:nvPr/>
              </p:nvSpPr>
              <p:spPr bwMode="auto">
                <a:xfrm>
                  <a:off x="360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49171" name="Line 15">
                  <a:extLst>
                    <a:ext uri="{FF2B5EF4-FFF2-40B4-BE49-F238E27FC236}">
                      <a16:creationId xmlns:a16="http://schemas.microsoft.com/office/drawing/2014/main" id="{CA2844D8-E3AA-4587-A52B-BBE0DFCC3DE0}"/>
                    </a:ext>
                  </a:extLst>
                </p:cNvPr>
                <p:cNvSpPr>
                  <a:spLocks noChangeShapeType="1"/>
                </p:cNvSpPr>
                <p:nvPr/>
              </p:nvSpPr>
              <p:spPr bwMode="auto">
                <a:xfrm>
                  <a:off x="3780" y="736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2" name="Oval 16">
                  <a:extLst>
                    <a:ext uri="{FF2B5EF4-FFF2-40B4-BE49-F238E27FC236}">
                      <a16:creationId xmlns:a16="http://schemas.microsoft.com/office/drawing/2014/main" id="{39596E1E-EF9F-42F9-A31F-2B13025FA459}"/>
                    </a:ext>
                  </a:extLst>
                </p:cNvPr>
                <p:cNvSpPr>
                  <a:spLocks noChangeArrowheads="1"/>
                </p:cNvSpPr>
                <p:nvPr/>
              </p:nvSpPr>
              <p:spPr bwMode="auto">
                <a:xfrm>
                  <a:off x="432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grpSp>
          <p:sp>
            <p:nvSpPr>
              <p:cNvPr id="49163" name="Rectangle 17">
                <a:extLst>
                  <a:ext uri="{FF2B5EF4-FFF2-40B4-BE49-F238E27FC236}">
                    <a16:creationId xmlns:a16="http://schemas.microsoft.com/office/drawing/2014/main" id="{599CB503-84E0-448C-9771-55062E7CD63A}"/>
                  </a:ext>
                </a:extLst>
              </p:cNvPr>
              <p:cNvSpPr>
                <a:spLocks noChangeArrowheads="1"/>
              </p:cNvSpPr>
              <p:nvPr/>
            </p:nvSpPr>
            <p:spPr bwMode="auto">
              <a:xfrm>
                <a:off x="657" y="570"/>
                <a:ext cx="21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t>A         B      C         D     E</a:t>
                </a:r>
                <a:endParaRPr lang="en-US" altLang="zh-CN" sz="2400"/>
              </a:p>
            </p:txBody>
          </p:sp>
        </p:grpSp>
        <p:sp>
          <p:nvSpPr>
            <p:cNvPr id="2" name="文本框 1">
              <a:extLst>
                <a:ext uri="{FF2B5EF4-FFF2-40B4-BE49-F238E27FC236}">
                  <a16:creationId xmlns:a16="http://schemas.microsoft.com/office/drawing/2014/main" id="{324B546D-3054-4B1E-BB19-1A6655625ED8}"/>
                </a:ext>
              </a:extLst>
            </p:cNvPr>
            <p:cNvSpPr txBox="1"/>
            <p:nvPr/>
          </p:nvSpPr>
          <p:spPr>
            <a:xfrm>
              <a:off x="2238524" y="4013276"/>
              <a:ext cx="720080" cy="707886"/>
            </a:xfrm>
            <a:prstGeom prst="rect">
              <a:avLst/>
            </a:prstGeom>
            <a:noFill/>
          </p:spPr>
          <p:txBody>
            <a:bodyPr wrap="square" rtlCol="0">
              <a:spAutoFit/>
            </a:bodyPr>
            <a:lstStyle/>
            <a:p>
              <a:r>
                <a:rPr lang="en-US" altLang="zh-CN" sz="4000" dirty="0">
                  <a:solidFill>
                    <a:srgbClr val="FF0000"/>
                  </a:solidFill>
                </a:rPr>
                <a:t>X</a:t>
              </a:r>
              <a:endParaRPr lang="zh-CN" altLang="en-US" sz="4000" dirty="0">
                <a:solidFill>
                  <a:srgbClr val="FF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54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5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29" grpId="0"/>
      <p:bldP spid="7854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A915BF59-E746-47D2-94ED-75B543595D01}"/>
              </a:ext>
            </a:extLst>
          </p:cNvPr>
          <p:cNvSpPr>
            <a:spLocks noGrp="1" noChangeArrowheads="1"/>
          </p:cNvSpPr>
          <p:nvPr>
            <p:ph type="body" idx="1"/>
          </p:nvPr>
        </p:nvSpPr>
        <p:spPr>
          <a:xfrm>
            <a:off x="971550" y="2348880"/>
            <a:ext cx="7391400" cy="2850011"/>
          </a:xfrm>
        </p:spPr>
        <p:txBody>
          <a:bodyPr/>
          <a:lstStyle/>
          <a:p>
            <a:pPr eaLnBrk="1" hangingPunct="1"/>
            <a:r>
              <a:rPr lang="zh-CN" altLang="en-US" dirty="0"/>
              <a:t>也称为</a:t>
            </a:r>
            <a:r>
              <a:rPr lang="en-US" altLang="zh-CN" dirty="0"/>
              <a:t>L-S</a:t>
            </a:r>
            <a:r>
              <a:rPr lang="zh-CN" altLang="en-US" dirty="0"/>
              <a:t>算法，是</a:t>
            </a:r>
            <a:r>
              <a:rPr lang="en-US" altLang="zh-CN" dirty="0"/>
              <a:t>ARPANET</a:t>
            </a:r>
            <a:r>
              <a:rPr lang="zh-CN" altLang="en-US" dirty="0"/>
              <a:t>以及后来的</a:t>
            </a:r>
            <a:r>
              <a:rPr lang="en-US" altLang="zh-CN" dirty="0"/>
              <a:t>Internet</a:t>
            </a:r>
            <a:r>
              <a:rPr lang="zh-CN" altLang="en-US" dirty="0"/>
              <a:t>的内部网关协议由距离向量改为链路状态。</a:t>
            </a:r>
          </a:p>
          <a:p>
            <a:pPr eaLnBrk="1" hangingPunct="1"/>
            <a:r>
              <a:rPr lang="zh-CN" altLang="en-US" dirty="0"/>
              <a:t>基本思想：每个结点定期广播路由信息，并根据最新路由信息刷新路由表。</a:t>
            </a:r>
          </a:p>
          <a:p>
            <a:pPr eaLnBrk="1" hangingPunct="1"/>
            <a:endParaRPr lang="en-US" altLang="zh-CN" dirty="0"/>
          </a:p>
        </p:txBody>
      </p:sp>
      <p:sp>
        <p:nvSpPr>
          <p:cNvPr id="50179" name="Rectangle 4">
            <a:extLst>
              <a:ext uri="{FF2B5EF4-FFF2-40B4-BE49-F238E27FC236}">
                <a16:creationId xmlns:a16="http://schemas.microsoft.com/office/drawing/2014/main" id="{A2C39CD2-9F28-42BE-944C-496AD62C6DF0}"/>
              </a:ext>
            </a:extLst>
          </p:cNvPr>
          <p:cNvSpPr>
            <a:spLocks noGrp="1" noChangeArrowheads="1"/>
          </p:cNvSpPr>
          <p:nvPr>
            <p:ph type="title"/>
          </p:nvPr>
        </p:nvSpPr>
        <p:spPr>
          <a:noFill/>
        </p:spPr>
        <p:txBody>
          <a:bodyPr/>
          <a:lstStyle/>
          <a:p>
            <a:pPr eaLnBrk="1" hangingPunct="1"/>
            <a:endParaRPr lang="zh-CN" altLang="en-US" dirty="0"/>
          </a:p>
        </p:txBody>
      </p:sp>
      <p:sp>
        <p:nvSpPr>
          <p:cNvPr id="5" name="文本框 4">
            <a:extLst>
              <a:ext uri="{FF2B5EF4-FFF2-40B4-BE49-F238E27FC236}">
                <a16:creationId xmlns:a16="http://schemas.microsoft.com/office/drawing/2014/main" id="{6E92D507-5AF5-4D70-A729-3D75F1EAA681}"/>
              </a:ext>
            </a:extLst>
          </p:cNvPr>
          <p:cNvSpPr txBox="1"/>
          <p:nvPr/>
        </p:nvSpPr>
        <p:spPr>
          <a:xfrm>
            <a:off x="971550" y="1484784"/>
            <a:ext cx="56166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eaLnBrk="1" hangingPunct="1">
              <a:spcBef>
                <a:spcPct val="20000"/>
              </a:spcBef>
              <a:buClr>
                <a:schemeClr val="accent2"/>
              </a:buClr>
              <a:buSzPct val="70000"/>
              <a:buFont typeface="Wingdings" panose="05000000000000000000" pitchFamily="2" charset="2"/>
              <a:buBlip>
                <a:blip r:embed="rId2"/>
              </a:buBlip>
              <a:defRPr sz="2800">
                <a:solidFill>
                  <a:srgbClr val="333399"/>
                </a:solidFill>
                <a:latin typeface="Times New Roman" panose="02020603050405020304" pitchFamily="18" charset="0"/>
                <a:ea typeface="黑体" panose="02010609060101010101" pitchFamily="49" charset="-122"/>
              </a:defRPr>
            </a:lvl1pPr>
            <a:lvl2pPr marL="671513" indent="-285750" algn="just">
              <a:spcBef>
                <a:spcPct val="20000"/>
              </a:spcBef>
              <a:buClr>
                <a:schemeClr val="accent2"/>
              </a:buClr>
              <a:buSzPct val="70000"/>
              <a:buFont typeface="Wingdings" pitchFamily="2" charset="2"/>
              <a:buChar char="l"/>
              <a:defRPr>
                <a:latin typeface="+mn-lt"/>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pPr marL="0" indent="0">
              <a:buNone/>
            </a:pPr>
            <a:r>
              <a:rPr lang="zh-CN" altLang="en-US" dirty="0"/>
              <a:t>链路状态路由选择算法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935C103-DA5A-48B5-8BDA-E98BD92C569F}"/>
              </a:ext>
            </a:extLst>
          </p:cNvPr>
          <p:cNvSpPr>
            <a:spLocks noGrp="1" noChangeArrowheads="1"/>
          </p:cNvSpPr>
          <p:nvPr>
            <p:ph type="title"/>
          </p:nvPr>
        </p:nvSpPr>
        <p:spPr>
          <a:xfrm>
            <a:off x="971550" y="222250"/>
            <a:ext cx="7129463" cy="685800"/>
          </a:xfrm>
        </p:spPr>
        <p:txBody>
          <a:bodyPr/>
          <a:lstStyle/>
          <a:p>
            <a:pPr eaLnBrk="1" hangingPunct="1"/>
            <a:r>
              <a:rPr lang="en-US" altLang="zh-CN"/>
              <a:t>L-S</a:t>
            </a:r>
            <a:r>
              <a:rPr lang="zh-CN" altLang="en-US"/>
              <a:t>算法主要步骤</a:t>
            </a:r>
          </a:p>
        </p:txBody>
      </p:sp>
      <p:sp>
        <p:nvSpPr>
          <p:cNvPr id="51203" name="Rectangle 3">
            <a:extLst>
              <a:ext uri="{FF2B5EF4-FFF2-40B4-BE49-F238E27FC236}">
                <a16:creationId xmlns:a16="http://schemas.microsoft.com/office/drawing/2014/main" id="{B6183E39-4529-47E8-B7F7-5575741767E7}"/>
              </a:ext>
            </a:extLst>
          </p:cNvPr>
          <p:cNvSpPr>
            <a:spLocks noGrp="1" noChangeArrowheads="1"/>
          </p:cNvSpPr>
          <p:nvPr>
            <p:ph type="body" idx="1"/>
          </p:nvPr>
        </p:nvSpPr>
        <p:spPr>
          <a:xfrm>
            <a:off x="900113" y="1052513"/>
            <a:ext cx="7391400" cy="3733800"/>
          </a:xfrm>
        </p:spPr>
        <p:txBody>
          <a:bodyPr/>
          <a:lstStyle/>
          <a:p>
            <a:pPr marL="533400" indent="-533400" eaLnBrk="1" hangingPunct="1"/>
            <a:r>
              <a:rPr lang="zh-CN" altLang="en-US"/>
              <a:t>发现邻居结点。  </a:t>
            </a:r>
          </a:p>
          <a:p>
            <a:pPr marL="842963" lvl="1" indent="-457200" eaLnBrk="1" hangingPunct="1"/>
            <a:r>
              <a:rPr lang="zh-CN" altLang="en-US"/>
              <a:t>当一个路由器启动以后，它的第一个任务就是要知道谁是它的邻居结点。通过向每个端口发送特殊的</a:t>
            </a:r>
            <a:r>
              <a:rPr lang="en-US" altLang="zh-CN"/>
              <a:t>HELLO</a:t>
            </a:r>
            <a:r>
              <a:rPr lang="zh-CN" altLang="en-US"/>
              <a:t>分组来发现邻居结点，收到</a:t>
            </a:r>
            <a:r>
              <a:rPr lang="en-US" altLang="zh-CN"/>
              <a:t>HELLO</a:t>
            </a:r>
            <a:r>
              <a:rPr lang="zh-CN" altLang="en-US"/>
              <a:t>分组的路由器应返回一个应答来说明它的网络地址。</a:t>
            </a:r>
          </a:p>
          <a:p>
            <a:pPr marL="533400" indent="-533400" eaLnBrk="1" hangingPunct="1"/>
            <a:r>
              <a:rPr lang="zh-CN" altLang="en-US"/>
              <a:t>测量链路开销。</a:t>
            </a:r>
          </a:p>
          <a:p>
            <a:pPr marL="842963" lvl="1" indent="-457200" eaLnBrk="1" hangingPunct="1"/>
            <a:r>
              <a:rPr lang="zh-CN" altLang="en-US"/>
              <a:t>通过发送一个特殊的</a:t>
            </a:r>
            <a:r>
              <a:rPr lang="en-US" altLang="zh-CN"/>
              <a:t>ECHO</a:t>
            </a:r>
            <a:r>
              <a:rPr lang="zh-CN" altLang="en-US"/>
              <a:t>分组来实现，测量其往返时间再除以</a:t>
            </a:r>
            <a:r>
              <a:rPr lang="en-US" altLang="zh-CN"/>
              <a:t>2</a:t>
            </a:r>
            <a:r>
              <a:rPr lang="zh-CN" altLang="en-US"/>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51">
            <a:extLst>
              <a:ext uri="{FF2B5EF4-FFF2-40B4-BE49-F238E27FC236}">
                <a16:creationId xmlns:a16="http://schemas.microsoft.com/office/drawing/2014/main" id="{E2C4CC1F-526C-407E-8ED5-D23534054BAA}"/>
              </a:ext>
            </a:extLst>
          </p:cNvPr>
          <p:cNvSpPr>
            <a:spLocks noGrp="1" noChangeArrowheads="1"/>
          </p:cNvSpPr>
          <p:nvPr>
            <p:ph type="title"/>
          </p:nvPr>
        </p:nvSpPr>
        <p:spPr/>
        <p:txBody>
          <a:bodyPr/>
          <a:lstStyle/>
          <a:p>
            <a:pPr eaLnBrk="1" hangingPunct="1"/>
            <a:endParaRPr lang="zh-CN" altLang="zh-CN"/>
          </a:p>
        </p:txBody>
      </p:sp>
      <p:grpSp>
        <p:nvGrpSpPr>
          <p:cNvPr id="787665" name="Group 209">
            <a:extLst>
              <a:ext uri="{FF2B5EF4-FFF2-40B4-BE49-F238E27FC236}">
                <a16:creationId xmlns:a16="http://schemas.microsoft.com/office/drawing/2014/main" id="{3C357625-580D-4DCD-8B43-3EE5376E4055}"/>
              </a:ext>
            </a:extLst>
          </p:cNvPr>
          <p:cNvGrpSpPr>
            <a:grpSpLocks/>
          </p:cNvGrpSpPr>
          <p:nvPr/>
        </p:nvGrpSpPr>
        <p:grpSpPr bwMode="auto">
          <a:xfrm>
            <a:off x="1076325" y="2133600"/>
            <a:ext cx="4254500" cy="2754313"/>
            <a:chOff x="678" y="1344"/>
            <a:chExt cx="2680" cy="1735"/>
          </a:xfrm>
        </p:grpSpPr>
        <p:sp>
          <p:nvSpPr>
            <p:cNvPr id="52254" name="Rectangle 52">
              <a:extLst>
                <a:ext uri="{FF2B5EF4-FFF2-40B4-BE49-F238E27FC236}">
                  <a16:creationId xmlns:a16="http://schemas.microsoft.com/office/drawing/2014/main" id="{8767B92A-2FF9-4B28-9A23-11371384F717}"/>
                </a:ext>
              </a:extLst>
            </p:cNvPr>
            <p:cNvSpPr>
              <a:spLocks noChangeArrowheads="1"/>
            </p:cNvSpPr>
            <p:nvPr/>
          </p:nvSpPr>
          <p:spPr bwMode="auto">
            <a:xfrm>
              <a:off x="678" y="2704"/>
              <a:ext cx="25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E</a:t>
              </a:r>
            </a:p>
          </p:txBody>
        </p:sp>
        <p:grpSp>
          <p:nvGrpSpPr>
            <p:cNvPr id="52255" name="Group 201">
              <a:extLst>
                <a:ext uri="{FF2B5EF4-FFF2-40B4-BE49-F238E27FC236}">
                  <a16:creationId xmlns:a16="http://schemas.microsoft.com/office/drawing/2014/main" id="{1B9B355E-6315-4E78-983F-D1E9C26291AE}"/>
                </a:ext>
              </a:extLst>
            </p:cNvPr>
            <p:cNvGrpSpPr>
              <a:grpSpLocks/>
            </p:cNvGrpSpPr>
            <p:nvPr/>
          </p:nvGrpSpPr>
          <p:grpSpPr bwMode="auto">
            <a:xfrm>
              <a:off x="703" y="1344"/>
              <a:ext cx="2655" cy="1735"/>
              <a:chOff x="1111" y="572"/>
              <a:chExt cx="2655" cy="1735"/>
            </a:xfrm>
          </p:grpSpPr>
          <p:grpSp>
            <p:nvGrpSpPr>
              <p:cNvPr id="52256" name="Group 34">
                <a:extLst>
                  <a:ext uri="{FF2B5EF4-FFF2-40B4-BE49-F238E27FC236}">
                    <a16:creationId xmlns:a16="http://schemas.microsoft.com/office/drawing/2014/main" id="{11FC91B3-5E0B-4E11-A869-8F23B95A3802}"/>
                  </a:ext>
                </a:extLst>
              </p:cNvPr>
              <p:cNvGrpSpPr>
                <a:grpSpLocks/>
              </p:cNvGrpSpPr>
              <p:nvPr/>
            </p:nvGrpSpPr>
            <p:grpSpPr bwMode="auto">
              <a:xfrm>
                <a:off x="1292" y="754"/>
                <a:ext cx="2223" cy="1315"/>
                <a:chOff x="2160" y="7212"/>
                <a:chExt cx="2700" cy="1560"/>
              </a:xfrm>
            </p:grpSpPr>
            <p:sp>
              <p:nvSpPr>
                <p:cNvPr id="52267" name="Line 35">
                  <a:extLst>
                    <a:ext uri="{FF2B5EF4-FFF2-40B4-BE49-F238E27FC236}">
                      <a16:creationId xmlns:a16="http://schemas.microsoft.com/office/drawing/2014/main" id="{9A7A4AE0-A7A6-4038-AD0E-93576944BCD5}"/>
                    </a:ext>
                  </a:extLst>
                </p:cNvPr>
                <p:cNvSpPr>
                  <a:spLocks noChangeShapeType="1"/>
                </p:cNvSpPr>
                <p:nvPr/>
              </p:nvSpPr>
              <p:spPr bwMode="auto">
                <a:xfrm>
                  <a:off x="3780" y="7524"/>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8" name="Group 36">
                  <a:extLst>
                    <a:ext uri="{FF2B5EF4-FFF2-40B4-BE49-F238E27FC236}">
                      <a16:creationId xmlns:a16="http://schemas.microsoft.com/office/drawing/2014/main" id="{FB2F049E-CD7D-467B-BCD9-6048269D12D2}"/>
                    </a:ext>
                  </a:extLst>
                </p:cNvPr>
                <p:cNvGrpSpPr>
                  <a:grpSpLocks/>
                </p:cNvGrpSpPr>
                <p:nvPr/>
              </p:nvGrpSpPr>
              <p:grpSpPr bwMode="auto">
                <a:xfrm>
                  <a:off x="2160" y="7212"/>
                  <a:ext cx="2700" cy="1560"/>
                  <a:chOff x="2160" y="7212"/>
                  <a:chExt cx="2700" cy="1560"/>
                </a:xfrm>
              </p:grpSpPr>
              <p:sp>
                <p:nvSpPr>
                  <p:cNvPr id="52269" name="Oval 37">
                    <a:extLst>
                      <a:ext uri="{FF2B5EF4-FFF2-40B4-BE49-F238E27FC236}">
                        <a16:creationId xmlns:a16="http://schemas.microsoft.com/office/drawing/2014/main" id="{B25FF523-9072-4A40-80E0-329D5F3DF961}"/>
                      </a:ext>
                    </a:extLst>
                  </p:cNvPr>
                  <p:cNvSpPr>
                    <a:spLocks noChangeArrowheads="1"/>
                  </p:cNvSpPr>
                  <p:nvPr/>
                </p:nvSpPr>
                <p:spPr bwMode="auto">
                  <a:xfrm>
                    <a:off x="2160" y="7212"/>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0" name="Line 38">
                    <a:extLst>
                      <a:ext uri="{FF2B5EF4-FFF2-40B4-BE49-F238E27FC236}">
                        <a16:creationId xmlns:a16="http://schemas.microsoft.com/office/drawing/2014/main" id="{B901D26C-96F7-4ADD-91FF-AC4E39C2233C}"/>
                      </a:ext>
                    </a:extLst>
                  </p:cNvPr>
                  <p:cNvSpPr>
                    <a:spLocks noChangeShapeType="1"/>
                  </p:cNvSpPr>
                  <p:nvPr/>
                </p:nvSpPr>
                <p:spPr bwMode="auto">
                  <a:xfrm rot="243420">
                    <a:off x="2340" y="7368"/>
                    <a:ext cx="14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Oval 39">
                    <a:extLst>
                      <a:ext uri="{FF2B5EF4-FFF2-40B4-BE49-F238E27FC236}">
                        <a16:creationId xmlns:a16="http://schemas.microsoft.com/office/drawing/2014/main" id="{65D708D2-4D2E-4298-B28E-1626DAA762FC}"/>
                      </a:ext>
                    </a:extLst>
                  </p:cNvPr>
                  <p:cNvSpPr>
                    <a:spLocks noChangeArrowheads="1"/>
                  </p:cNvSpPr>
                  <p:nvPr/>
                </p:nvSpPr>
                <p:spPr bwMode="auto">
                  <a:xfrm>
                    <a:off x="216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2" name="Line 40">
                    <a:extLst>
                      <a:ext uri="{FF2B5EF4-FFF2-40B4-BE49-F238E27FC236}">
                        <a16:creationId xmlns:a16="http://schemas.microsoft.com/office/drawing/2014/main" id="{8B073E8F-3399-487E-AED8-9C649018F5D9}"/>
                      </a:ext>
                    </a:extLst>
                  </p:cNvPr>
                  <p:cNvSpPr>
                    <a:spLocks noChangeShapeType="1"/>
                  </p:cNvSpPr>
                  <p:nvPr/>
                </p:nvSpPr>
                <p:spPr bwMode="auto">
                  <a:xfrm>
                    <a:off x="2340" y="8772"/>
                    <a:ext cx="1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3" name="Oval 41">
                    <a:extLst>
                      <a:ext uri="{FF2B5EF4-FFF2-40B4-BE49-F238E27FC236}">
                        <a16:creationId xmlns:a16="http://schemas.microsoft.com/office/drawing/2014/main" id="{0139C12E-5ECA-4AE8-8697-1DE54F150A03}"/>
                      </a:ext>
                    </a:extLst>
                  </p:cNvPr>
                  <p:cNvSpPr>
                    <a:spLocks noChangeArrowheads="1"/>
                  </p:cNvSpPr>
                  <p:nvPr/>
                </p:nvSpPr>
                <p:spPr bwMode="auto">
                  <a:xfrm>
                    <a:off x="3780" y="736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4" name="Oval 42">
                    <a:extLst>
                      <a:ext uri="{FF2B5EF4-FFF2-40B4-BE49-F238E27FC236}">
                        <a16:creationId xmlns:a16="http://schemas.microsoft.com/office/drawing/2014/main" id="{D34D4863-DA92-422D-A6E3-F8B4294D880C}"/>
                      </a:ext>
                    </a:extLst>
                  </p:cNvPr>
                  <p:cNvSpPr>
                    <a:spLocks noChangeArrowheads="1"/>
                  </p:cNvSpPr>
                  <p:nvPr/>
                </p:nvSpPr>
                <p:spPr bwMode="auto">
                  <a:xfrm>
                    <a:off x="3780" y="8616"/>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D</a:t>
                    </a:r>
                  </a:p>
                </p:txBody>
              </p:sp>
              <p:sp>
                <p:nvSpPr>
                  <p:cNvPr id="52275" name="Oval 43">
                    <a:extLst>
                      <a:ext uri="{FF2B5EF4-FFF2-40B4-BE49-F238E27FC236}">
                        <a16:creationId xmlns:a16="http://schemas.microsoft.com/office/drawing/2014/main" id="{AE4E63C7-7BE6-451B-B2CF-7B8DA1C8A646}"/>
                      </a:ext>
                    </a:extLst>
                  </p:cNvPr>
                  <p:cNvSpPr>
                    <a:spLocks noChangeArrowheads="1"/>
                  </p:cNvSpPr>
                  <p:nvPr/>
                </p:nvSpPr>
                <p:spPr bwMode="auto">
                  <a:xfrm>
                    <a:off x="4680" y="8148"/>
                    <a:ext cx="180" cy="156"/>
                  </a:xfrm>
                  <a:prstGeom prst="ellipse">
                    <a:avLst/>
                  </a:prstGeom>
                  <a:solidFill>
                    <a:srgbClr val="FFFFFF"/>
                  </a:solidFill>
                  <a:ln w="9525">
                    <a:solidFill>
                      <a:srgbClr val="000000"/>
                    </a:solidFill>
                    <a:round/>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52276" name="Line 44">
                    <a:extLst>
                      <a:ext uri="{FF2B5EF4-FFF2-40B4-BE49-F238E27FC236}">
                        <a16:creationId xmlns:a16="http://schemas.microsoft.com/office/drawing/2014/main" id="{833C40D8-9CCE-4411-B942-81AC467F5F82}"/>
                      </a:ext>
                    </a:extLst>
                  </p:cNvPr>
                  <p:cNvSpPr>
                    <a:spLocks noChangeShapeType="1"/>
                  </p:cNvSpPr>
                  <p:nvPr/>
                </p:nvSpPr>
                <p:spPr bwMode="auto">
                  <a:xfrm>
                    <a:off x="3960" y="7524"/>
                    <a:ext cx="72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45">
                    <a:extLst>
                      <a:ext uri="{FF2B5EF4-FFF2-40B4-BE49-F238E27FC236}">
                        <a16:creationId xmlns:a16="http://schemas.microsoft.com/office/drawing/2014/main" id="{DF47B88F-BABB-4901-9FE3-517833324E67}"/>
                      </a:ext>
                    </a:extLst>
                  </p:cNvPr>
                  <p:cNvSpPr>
                    <a:spLocks noChangeShapeType="1"/>
                  </p:cNvSpPr>
                  <p:nvPr/>
                </p:nvSpPr>
                <p:spPr bwMode="auto">
                  <a:xfrm rot="133213" flipV="1">
                    <a:off x="3960" y="8304"/>
                    <a:ext cx="72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46">
                    <a:extLst>
                      <a:ext uri="{FF2B5EF4-FFF2-40B4-BE49-F238E27FC236}">
                        <a16:creationId xmlns:a16="http://schemas.microsoft.com/office/drawing/2014/main" id="{9CFDCA6B-833A-4F40-BFC0-94EE863D0392}"/>
                      </a:ext>
                    </a:extLst>
                  </p:cNvPr>
                  <p:cNvSpPr>
                    <a:spLocks noChangeShapeType="1"/>
                  </p:cNvSpPr>
                  <p:nvPr/>
                </p:nvSpPr>
                <p:spPr bwMode="auto">
                  <a:xfrm>
                    <a:off x="2340" y="7368"/>
                    <a:ext cx="144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47">
                    <a:extLst>
                      <a:ext uri="{FF2B5EF4-FFF2-40B4-BE49-F238E27FC236}">
                        <a16:creationId xmlns:a16="http://schemas.microsoft.com/office/drawing/2014/main" id="{3F031B5F-6052-481C-9CF3-20970E67BDAE}"/>
                      </a:ext>
                    </a:extLst>
                  </p:cNvPr>
                  <p:cNvSpPr>
                    <a:spLocks noChangeShapeType="1"/>
                  </p:cNvSpPr>
                  <p:nvPr/>
                </p:nvSpPr>
                <p:spPr bwMode="auto">
                  <a:xfrm>
                    <a:off x="2340" y="7368"/>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2257" name="Rectangle 49">
                <a:extLst>
                  <a:ext uri="{FF2B5EF4-FFF2-40B4-BE49-F238E27FC236}">
                    <a16:creationId xmlns:a16="http://schemas.microsoft.com/office/drawing/2014/main" id="{A0EA6323-7B5E-439A-8F14-B21127873BEB}"/>
                  </a:ext>
                </a:extLst>
              </p:cNvPr>
              <p:cNvSpPr>
                <a:spLocks noChangeArrowheads="1"/>
              </p:cNvSpPr>
              <p:nvPr/>
            </p:nvSpPr>
            <p:spPr bwMode="auto">
              <a:xfrm>
                <a:off x="1111" y="572"/>
                <a:ext cx="30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A </a:t>
                </a:r>
              </a:p>
            </p:txBody>
          </p:sp>
          <p:sp>
            <p:nvSpPr>
              <p:cNvPr id="52258" name="Rectangle 50">
                <a:extLst>
                  <a:ext uri="{FF2B5EF4-FFF2-40B4-BE49-F238E27FC236}">
                    <a16:creationId xmlns:a16="http://schemas.microsoft.com/office/drawing/2014/main" id="{1CFC6C62-A2B5-4DDA-A00E-C9C9A82EA9EA}"/>
                  </a:ext>
                </a:extLst>
              </p:cNvPr>
              <p:cNvSpPr>
                <a:spLocks noChangeArrowheads="1"/>
              </p:cNvSpPr>
              <p:nvPr/>
            </p:nvSpPr>
            <p:spPr bwMode="auto">
              <a:xfrm>
                <a:off x="2744" y="709"/>
                <a:ext cx="2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B</a:t>
                </a:r>
              </a:p>
            </p:txBody>
          </p:sp>
          <p:sp>
            <p:nvSpPr>
              <p:cNvPr id="52259" name="Rectangle 51">
                <a:extLst>
                  <a:ext uri="{FF2B5EF4-FFF2-40B4-BE49-F238E27FC236}">
                    <a16:creationId xmlns:a16="http://schemas.microsoft.com/office/drawing/2014/main" id="{4F199132-209A-4E97-AABA-7C1530F9EEBA}"/>
                  </a:ext>
                </a:extLst>
              </p:cNvPr>
              <p:cNvSpPr>
                <a:spLocks noChangeArrowheads="1"/>
              </p:cNvSpPr>
              <p:nvPr/>
            </p:nvSpPr>
            <p:spPr bwMode="auto">
              <a:xfrm>
                <a:off x="3481" y="1434"/>
                <a:ext cx="285"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 </a:t>
                </a:r>
                <a:r>
                  <a:rPr lang="en-US" altLang="zh-CN" sz="2000"/>
                  <a:t>C</a:t>
                </a:r>
              </a:p>
            </p:txBody>
          </p:sp>
          <p:sp>
            <p:nvSpPr>
              <p:cNvPr id="52260" name="Rectangle 53">
                <a:extLst>
                  <a:ext uri="{FF2B5EF4-FFF2-40B4-BE49-F238E27FC236}">
                    <a16:creationId xmlns:a16="http://schemas.microsoft.com/office/drawing/2014/main" id="{053849E5-EB68-4F25-B9A8-1C412E3D14FF}"/>
                  </a:ext>
                </a:extLst>
              </p:cNvPr>
              <p:cNvSpPr>
                <a:spLocks noChangeArrowheads="1"/>
              </p:cNvSpPr>
              <p:nvPr/>
            </p:nvSpPr>
            <p:spPr bwMode="auto">
              <a:xfrm>
                <a:off x="2122" y="67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a:t>
                </a:r>
              </a:p>
            </p:txBody>
          </p:sp>
          <p:sp>
            <p:nvSpPr>
              <p:cNvPr id="52261" name="Rectangle 54">
                <a:extLst>
                  <a:ext uri="{FF2B5EF4-FFF2-40B4-BE49-F238E27FC236}">
                    <a16:creationId xmlns:a16="http://schemas.microsoft.com/office/drawing/2014/main" id="{5AF1591D-5AF1-44CC-B9BF-75AE8C450260}"/>
                  </a:ext>
                </a:extLst>
              </p:cNvPr>
              <p:cNvSpPr>
                <a:spLocks noChangeArrowheads="1"/>
              </p:cNvSpPr>
              <p:nvPr/>
            </p:nvSpPr>
            <p:spPr bwMode="auto">
              <a:xfrm>
                <a:off x="3175" y="126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3</a:t>
                </a:r>
              </a:p>
            </p:txBody>
          </p:sp>
          <p:sp>
            <p:nvSpPr>
              <p:cNvPr id="52262" name="Rectangle 55">
                <a:extLst>
                  <a:ext uri="{FF2B5EF4-FFF2-40B4-BE49-F238E27FC236}">
                    <a16:creationId xmlns:a16="http://schemas.microsoft.com/office/drawing/2014/main" id="{CA7BDD2C-69C1-40FB-84F9-C93F0A1C9DA8}"/>
                  </a:ext>
                </a:extLst>
              </p:cNvPr>
              <p:cNvSpPr>
                <a:spLocks noChangeArrowheads="1"/>
              </p:cNvSpPr>
              <p:nvPr/>
            </p:nvSpPr>
            <p:spPr bwMode="auto">
              <a:xfrm>
                <a:off x="3085" y="1903"/>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1</a:t>
                </a:r>
              </a:p>
            </p:txBody>
          </p:sp>
          <p:sp>
            <p:nvSpPr>
              <p:cNvPr id="52263" name="Rectangle 56">
                <a:extLst>
                  <a:ext uri="{FF2B5EF4-FFF2-40B4-BE49-F238E27FC236}">
                    <a16:creationId xmlns:a16="http://schemas.microsoft.com/office/drawing/2014/main" id="{684A1F33-033C-461A-BC95-18B3336088EC}"/>
                  </a:ext>
                </a:extLst>
              </p:cNvPr>
              <p:cNvSpPr>
                <a:spLocks noChangeArrowheads="1"/>
              </p:cNvSpPr>
              <p:nvPr/>
            </p:nvSpPr>
            <p:spPr bwMode="auto">
              <a:xfrm>
                <a:off x="1882" y="2024"/>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4</a:t>
                </a:r>
              </a:p>
            </p:txBody>
          </p:sp>
          <p:sp>
            <p:nvSpPr>
              <p:cNvPr id="52264" name="Rectangle 57">
                <a:extLst>
                  <a:ext uri="{FF2B5EF4-FFF2-40B4-BE49-F238E27FC236}">
                    <a16:creationId xmlns:a16="http://schemas.microsoft.com/office/drawing/2014/main" id="{40086424-BB03-43BE-AFDA-ABCA55D58E4F}"/>
                  </a:ext>
                </a:extLst>
              </p:cNvPr>
              <p:cNvSpPr>
                <a:spLocks noChangeArrowheads="1"/>
              </p:cNvSpPr>
              <p:nvPr/>
            </p:nvSpPr>
            <p:spPr bwMode="auto">
              <a:xfrm>
                <a:off x="1175" y="1449"/>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2</a:t>
                </a:r>
              </a:p>
            </p:txBody>
          </p:sp>
          <p:sp>
            <p:nvSpPr>
              <p:cNvPr id="52265" name="Rectangle 58">
                <a:extLst>
                  <a:ext uri="{FF2B5EF4-FFF2-40B4-BE49-F238E27FC236}">
                    <a16:creationId xmlns:a16="http://schemas.microsoft.com/office/drawing/2014/main" id="{8292ECF2-4931-49B0-879D-9A254B25C750}"/>
                  </a:ext>
                </a:extLst>
              </p:cNvPr>
              <p:cNvSpPr>
                <a:spLocks noChangeArrowheads="1"/>
              </p:cNvSpPr>
              <p:nvPr/>
            </p:nvSpPr>
            <p:spPr bwMode="auto">
              <a:xfrm>
                <a:off x="2122" y="1358"/>
                <a:ext cx="1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5</a:t>
                </a:r>
              </a:p>
            </p:txBody>
          </p:sp>
          <p:sp>
            <p:nvSpPr>
              <p:cNvPr id="52266" name="Rectangle 59">
                <a:extLst>
                  <a:ext uri="{FF2B5EF4-FFF2-40B4-BE49-F238E27FC236}">
                    <a16:creationId xmlns:a16="http://schemas.microsoft.com/office/drawing/2014/main" id="{0C6B74AA-B233-41E0-BB9F-44B3CDA03035}"/>
                  </a:ext>
                </a:extLst>
              </p:cNvPr>
              <p:cNvSpPr>
                <a:spLocks noChangeArrowheads="1"/>
              </p:cNvSpPr>
              <p:nvPr/>
            </p:nvSpPr>
            <p:spPr bwMode="auto">
              <a:xfrm>
                <a:off x="2630" y="1468"/>
                <a:ext cx="23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 </a:t>
                </a:r>
              </a:p>
            </p:txBody>
          </p:sp>
        </p:grpSp>
      </p:grpSp>
      <p:graphicFrame>
        <p:nvGraphicFramePr>
          <p:cNvPr id="787666" name="Group 210">
            <a:extLst>
              <a:ext uri="{FF2B5EF4-FFF2-40B4-BE49-F238E27FC236}">
                <a16:creationId xmlns:a16="http://schemas.microsoft.com/office/drawing/2014/main" id="{1C1E1924-EB69-4825-9A7F-55F0A461E6B4}"/>
              </a:ext>
            </a:extLst>
          </p:cNvPr>
          <p:cNvGraphicFramePr>
            <a:graphicFrameLocks noGrp="1"/>
          </p:cNvGraphicFramePr>
          <p:nvPr>
            <p:ph sz="half" idx="2"/>
          </p:nvPr>
        </p:nvGraphicFramePr>
        <p:xfrm>
          <a:off x="5292725" y="2060575"/>
          <a:ext cx="1944688" cy="2616239"/>
        </p:xfrm>
        <a:graphic>
          <a:graphicData uri="http://schemas.openxmlformats.org/drawingml/2006/table">
            <a:tbl>
              <a:tblPr/>
              <a:tblGrid>
                <a:gridCol w="966788">
                  <a:extLst>
                    <a:ext uri="{9D8B030D-6E8A-4147-A177-3AD203B41FA5}">
                      <a16:colId xmlns:a16="http://schemas.microsoft.com/office/drawing/2014/main" val="20000"/>
                    </a:ext>
                  </a:extLst>
                </a:gridCol>
                <a:gridCol w="977900">
                  <a:extLst>
                    <a:ext uri="{9D8B030D-6E8A-4147-A177-3AD203B41FA5}">
                      <a16:colId xmlns:a16="http://schemas.microsoft.com/office/drawing/2014/main" val="20001"/>
                    </a:ext>
                  </a:extLst>
                </a:gridCol>
              </a:tblGrid>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D</a:t>
                      </a:r>
                      <a:endParaRPr kumimoji="1" lang="en-US" altLang="zh-CN"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65697">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序号</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422015">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生存期</a:t>
                      </a:r>
                      <a:endParaRPr kumimoji="1" lang="zh-CN" altLang="en-US" sz="1800" b="1" i="0" u="none" strike="noStrike" cap="none" normalizeH="0" baseline="0">
                        <a:ln>
                          <a:noFill/>
                        </a:ln>
                        <a:solidFill>
                          <a:schemeClr val="tx1"/>
                        </a:solidFill>
                        <a:effectLst/>
                        <a:latin typeface="Arial" pitchFamily="34"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5</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B</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2</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1</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69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E</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4</a:t>
                      </a:r>
                      <a:endParaRPr kumimoji="1" lang="en-US" altLang="zh-CN" sz="1800" b="1" i="0" u="none" strike="noStrike" cap="none" normalizeH="0" baseline="0">
                        <a:ln>
                          <a:noFill/>
                        </a:ln>
                        <a:solidFill>
                          <a:schemeClr val="tx1"/>
                        </a:solidFill>
                        <a:effectLst/>
                        <a:latin typeface="Times New Roman" pitchFamily="18" charset="0"/>
                        <a:ea typeface="宋体" pitchFamily="2" charset="-122"/>
                      </a:endParaRPr>
                    </a:p>
                  </a:txBody>
                  <a:tcPr marT="45692" marB="456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2251" name="Rectangle 203">
            <a:extLst>
              <a:ext uri="{FF2B5EF4-FFF2-40B4-BE49-F238E27FC236}">
                <a16:creationId xmlns:a16="http://schemas.microsoft.com/office/drawing/2014/main" id="{08E0BBD3-5A68-4A48-A62A-8C83108F2115}"/>
              </a:ext>
            </a:extLst>
          </p:cNvPr>
          <p:cNvSpPr>
            <a:spLocks noChangeArrowheads="1"/>
          </p:cNvSpPr>
          <p:nvPr/>
        </p:nvSpPr>
        <p:spPr bwMode="auto">
          <a:xfrm>
            <a:off x="900113" y="981075"/>
            <a:ext cx="7391400"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产生链路状态分组</a:t>
            </a:r>
          </a:p>
          <a:p>
            <a:pPr lvl="1" eaLnBrk="1" hangingPunct="1"/>
            <a:r>
              <a:rPr lang="zh-CN" altLang="en-US"/>
              <a:t>每个结点通过实测相邻的链路开销，可创建链路状态分组。</a:t>
            </a:r>
          </a:p>
        </p:txBody>
      </p:sp>
      <p:sp>
        <p:nvSpPr>
          <p:cNvPr id="787661" name="Text Box 205">
            <a:extLst>
              <a:ext uri="{FF2B5EF4-FFF2-40B4-BE49-F238E27FC236}">
                <a16:creationId xmlns:a16="http://schemas.microsoft.com/office/drawing/2014/main" id="{92A65723-774D-46B9-A12D-FF6C3C771939}"/>
              </a:ext>
            </a:extLst>
          </p:cNvPr>
          <p:cNvSpPr txBox="1">
            <a:spLocks noChangeArrowheads="1"/>
          </p:cNvSpPr>
          <p:nvPr/>
        </p:nvSpPr>
        <p:spPr bwMode="auto">
          <a:xfrm>
            <a:off x="5148263" y="4581525"/>
            <a:ext cx="30257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000"/>
              <a:t>D</a:t>
            </a:r>
            <a:r>
              <a:rPr lang="zh-CN" altLang="en-US" sz="2000"/>
              <a:t>结点当前链路状态分组</a:t>
            </a:r>
          </a:p>
        </p:txBody>
      </p:sp>
      <p:sp>
        <p:nvSpPr>
          <p:cNvPr id="787663" name="Text Box 207">
            <a:extLst>
              <a:ext uri="{FF2B5EF4-FFF2-40B4-BE49-F238E27FC236}">
                <a16:creationId xmlns:a16="http://schemas.microsoft.com/office/drawing/2014/main" id="{3948EE0F-6488-4B8D-8713-7E7B03BC90ED}"/>
              </a:ext>
            </a:extLst>
          </p:cNvPr>
          <p:cNvSpPr txBox="1">
            <a:spLocks noChangeArrowheads="1"/>
          </p:cNvSpPr>
          <p:nvPr/>
        </p:nvSpPr>
        <p:spPr bwMode="auto">
          <a:xfrm>
            <a:off x="684213" y="4724400"/>
            <a:ext cx="817245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0"/>
              </a:spcBef>
              <a:buFont typeface="Wingdings" panose="05000000000000000000" pitchFamily="2" charset="2"/>
              <a:buNone/>
            </a:pPr>
            <a:r>
              <a:rPr lang="en-US" altLang="zh-CN" sz="2000">
                <a:solidFill>
                  <a:schemeClr val="accent2"/>
                </a:solidFill>
              </a:rPr>
              <a:t>D</a:t>
            </a:r>
            <a:r>
              <a:rPr lang="zh-CN" altLang="en-US" sz="2000">
                <a:solidFill>
                  <a:schemeClr val="accent2"/>
                </a:solidFill>
              </a:rPr>
              <a:t>：</a:t>
            </a:r>
            <a:r>
              <a:rPr lang="zh-CN" altLang="en-US" sz="2000"/>
              <a:t>结点</a:t>
            </a:r>
            <a:r>
              <a:rPr lang="en-US" altLang="zh-CN" sz="2000"/>
              <a:t>D</a:t>
            </a:r>
            <a:r>
              <a:rPr lang="zh-CN" altLang="en-US" sz="2000"/>
              <a:t>产生的链路状态分组</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序号：</a:t>
            </a:r>
            <a:r>
              <a:rPr lang="zh-CN" altLang="en-US" sz="2000"/>
              <a:t>在</a:t>
            </a:r>
            <a:r>
              <a:rPr lang="en-US" altLang="zh-CN" sz="2000"/>
              <a:t>IP</a:t>
            </a:r>
            <a:r>
              <a:rPr lang="zh-CN" altLang="en-US" sz="2000"/>
              <a:t>协议中，</a:t>
            </a:r>
            <a:r>
              <a:rPr lang="en-US" altLang="zh-CN" sz="2000"/>
              <a:t>32</a:t>
            </a:r>
            <a:r>
              <a:rPr lang="zh-CN" altLang="en-US" sz="2000"/>
              <a:t>位，如果一个</a:t>
            </a:r>
            <a:r>
              <a:rPr lang="en-US" altLang="zh-CN" sz="2000"/>
              <a:t>L-S</a:t>
            </a:r>
            <a:r>
              <a:rPr lang="zh-CN" altLang="en-US" sz="2000"/>
              <a:t>分组到达，其序号比最近到达序号小，则丢弃，以保证结点收到是最新的</a:t>
            </a:r>
            <a:r>
              <a:rPr lang="en-US" altLang="zh-CN" sz="2000"/>
              <a:t>L-S</a:t>
            </a:r>
            <a:r>
              <a:rPr lang="zh-CN" altLang="en-US" sz="2000"/>
              <a:t>信息</a:t>
            </a:r>
          </a:p>
          <a:p>
            <a:pPr algn="l" eaLnBrk="1" hangingPunct="1">
              <a:lnSpc>
                <a:spcPct val="130000"/>
              </a:lnSpc>
              <a:spcBef>
                <a:spcPct val="0"/>
              </a:spcBef>
              <a:buFont typeface="Wingdings" panose="05000000000000000000" pitchFamily="2" charset="2"/>
              <a:buNone/>
            </a:pPr>
            <a:r>
              <a:rPr lang="zh-CN" altLang="en-US" sz="2000">
                <a:solidFill>
                  <a:schemeClr val="accent2"/>
                </a:solidFill>
              </a:rPr>
              <a:t>生存期：</a:t>
            </a:r>
            <a:r>
              <a:rPr lang="zh-CN" altLang="en-US" sz="2000"/>
              <a:t>在扩散过程中，经过一个结点递减</a:t>
            </a:r>
            <a:r>
              <a:rPr lang="en-US" altLang="zh-CN" sz="2000"/>
              <a:t>1</a:t>
            </a:r>
            <a:r>
              <a:rPr lang="zh-CN" altLang="en-US" sz="2000"/>
              <a:t>，一旦生存期为</a:t>
            </a:r>
            <a:r>
              <a:rPr lang="en-US" altLang="zh-CN" sz="2000"/>
              <a:t>0</a:t>
            </a:r>
            <a:r>
              <a:rPr lang="zh-CN" altLang="en-US" sz="2000"/>
              <a:t>，则丢弃。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76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76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766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7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661" grpId="0"/>
      <p:bldP spid="7876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AF5F760-A8B0-4668-B290-9D999A8963F6}"/>
              </a:ext>
            </a:extLst>
          </p:cNvPr>
          <p:cNvSpPr>
            <a:spLocks noGrp="1" noChangeArrowheads="1"/>
          </p:cNvSpPr>
          <p:nvPr>
            <p:ph type="title"/>
          </p:nvPr>
        </p:nvSpPr>
        <p:spPr/>
        <p:txBody>
          <a:bodyPr/>
          <a:lstStyle/>
          <a:p>
            <a:pPr eaLnBrk="1" hangingPunct="1"/>
            <a:r>
              <a:rPr lang="en-US" altLang="zh-CN"/>
              <a:t>L-S</a:t>
            </a:r>
            <a:r>
              <a:rPr lang="zh-CN" altLang="en-US"/>
              <a:t>算法优缺点</a:t>
            </a:r>
          </a:p>
        </p:txBody>
      </p:sp>
      <p:sp>
        <p:nvSpPr>
          <p:cNvPr id="843780" name="Rectangle 4">
            <a:extLst>
              <a:ext uri="{FF2B5EF4-FFF2-40B4-BE49-F238E27FC236}">
                <a16:creationId xmlns:a16="http://schemas.microsoft.com/office/drawing/2014/main" id="{BBFADBA9-DEEC-4090-8F73-356080FC122B}"/>
              </a:ext>
            </a:extLst>
          </p:cNvPr>
          <p:cNvSpPr>
            <a:spLocks noGrp="1" noChangeArrowheads="1"/>
          </p:cNvSpPr>
          <p:nvPr>
            <p:ph type="body" idx="1"/>
          </p:nvPr>
        </p:nvSpPr>
        <p:spPr>
          <a:xfrm>
            <a:off x="900113" y="1196975"/>
            <a:ext cx="7391400" cy="1885950"/>
          </a:xfrm>
        </p:spPr>
        <p:txBody>
          <a:bodyPr/>
          <a:lstStyle/>
          <a:p>
            <a:pPr eaLnBrk="1" hangingPunct="1"/>
            <a:r>
              <a:rPr lang="zh-CN" altLang="en-US"/>
              <a:t>向所有结点广播</a:t>
            </a:r>
            <a:r>
              <a:rPr lang="en-US" altLang="zh-CN"/>
              <a:t>L-S</a:t>
            </a:r>
            <a:r>
              <a:rPr lang="zh-CN" altLang="en-US"/>
              <a:t>分组</a:t>
            </a:r>
          </a:p>
          <a:p>
            <a:pPr eaLnBrk="1" hangingPunct="1"/>
            <a:r>
              <a:rPr lang="zh-CN" altLang="en-US"/>
              <a:t>结点获得最新</a:t>
            </a:r>
            <a:r>
              <a:rPr lang="en-US" altLang="zh-CN"/>
              <a:t>L-S</a:t>
            </a:r>
            <a:r>
              <a:rPr lang="zh-CN" altLang="en-US"/>
              <a:t>状态后，用最短路径算法计算到每个其他结点的最短路由，并刷新路由表。</a:t>
            </a:r>
          </a:p>
        </p:txBody>
      </p:sp>
      <p:sp>
        <p:nvSpPr>
          <p:cNvPr id="843781" name="Rectangle 5">
            <a:extLst>
              <a:ext uri="{FF2B5EF4-FFF2-40B4-BE49-F238E27FC236}">
                <a16:creationId xmlns:a16="http://schemas.microsoft.com/office/drawing/2014/main" id="{FD910E3B-354B-4113-9DEF-8090C4EA1C84}"/>
              </a:ext>
            </a:extLst>
          </p:cNvPr>
          <p:cNvSpPr>
            <a:spLocks noChangeArrowheads="1"/>
          </p:cNvSpPr>
          <p:nvPr/>
        </p:nvSpPr>
        <p:spPr bwMode="auto">
          <a:xfrm>
            <a:off x="900113" y="3213100"/>
            <a:ext cx="7391400"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dirty="0"/>
              <a:t>优点：对网络反应迅速</a:t>
            </a:r>
          </a:p>
          <a:p>
            <a:pPr eaLnBrk="1" hangingPunct="1"/>
            <a:r>
              <a:rPr lang="zh-CN" altLang="en-US" dirty="0"/>
              <a:t>缺点：广播</a:t>
            </a:r>
            <a:r>
              <a:rPr lang="en-US" altLang="zh-CN" dirty="0"/>
              <a:t>L-S</a:t>
            </a:r>
            <a:r>
              <a:rPr lang="zh-CN" altLang="en-US" dirty="0"/>
              <a:t>分组占用信道容量大</a:t>
            </a:r>
          </a:p>
          <a:p>
            <a:pPr eaLnBrk="1" hangingPunct="1"/>
            <a:r>
              <a:rPr lang="zh-CN" altLang="en-US" dirty="0"/>
              <a:t>应用：</a:t>
            </a:r>
            <a:r>
              <a:rPr lang="en-US" altLang="zh-CN" dirty="0"/>
              <a:t>OSPF</a:t>
            </a:r>
            <a:r>
              <a:rPr lang="zh-CN" altLang="en-US" dirty="0"/>
              <a:t>（开放路径优先）采用</a:t>
            </a:r>
            <a:r>
              <a:rPr lang="en-US" altLang="zh-CN" dirty="0"/>
              <a:t>L-S</a:t>
            </a:r>
            <a:r>
              <a:rPr lang="zh-CN" altLang="en-US" dirty="0"/>
              <a:t>算法，作为</a:t>
            </a:r>
            <a:r>
              <a:rPr lang="en-US" altLang="zh-CN" dirty="0"/>
              <a:t>Internet</a:t>
            </a:r>
            <a:r>
              <a:rPr lang="zh-CN" altLang="en-US" dirty="0"/>
              <a:t>的</a:t>
            </a:r>
            <a:r>
              <a:rPr lang="zh-CN" altLang="da-DK" dirty="0"/>
              <a:t>自治域（</a:t>
            </a:r>
            <a:r>
              <a:rPr lang="da-DK" altLang="zh-CN" dirty="0"/>
              <a:t>Autonomous </a:t>
            </a:r>
            <a:r>
              <a:rPr lang="en-US" altLang="zh-CN" dirty="0"/>
              <a:t>S</a:t>
            </a:r>
            <a:r>
              <a:rPr lang="da-DK" altLang="zh-CN" dirty="0"/>
              <a:t>ystem, AS</a:t>
            </a:r>
            <a:r>
              <a:rPr lang="zh-CN" altLang="da-DK" dirty="0"/>
              <a:t>）</a:t>
            </a:r>
            <a:r>
              <a:rPr lang="zh-CN" altLang="en-US" dirty="0"/>
              <a:t>内标准路由协议。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3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3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3781">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43781">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437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0B6D3BB2-0922-4B71-A329-4D96775C1C0F}"/>
              </a:ext>
            </a:extLst>
          </p:cNvPr>
          <p:cNvSpPr>
            <a:spLocks noGrp="1" noChangeArrowheads="1"/>
          </p:cNvSpPr>
          <p:nvPr>
            <p:ph type="title"/>
          </p:nvPr>
        </p:nvSpPr>
        <p:spPr/>
        <p:txBody>
          <a:bodyPr/>
          <a:lstStyle/>
          <a:p>
            <a:pPr eaLnBrk="1" hangingPunct="1"/>
            <a:r>
              <a:rPr lang="en-US" altLang="zh-CN"/>
              <a:t>D-V</a:t>
            </a:r>
            <a:r>
              <a:rPr lang="zh-CN" altLang="en-US"/>
              <a:t>算法和</a:t>
            </a:r>
            <a:r>
              <a:rPr lang="en-US" altLang="zh-CN"/>
              <a:t>L-S</a:t>
            </a:r>
            <a:r>
              <a:rPr lang="zh-CN" altLang="en-US"/>
              <a:t>算法的比较 </a:t>
            </a:r>
          </a:p>
        </p:txBody>
      </p:sp>
      <p:graphicFrame>
        <p:nvGraphicFramePr>
          <p:cNvPr id="789543" name="Group 39">
            <a:extLst>
              <a:ext uri="{FF2B5EF4-FFF2-40B4-BE49-F238E27FC236}">
                <a16:creationId xmlns:a16="http://schemas.microsoft.com/office/drawing/2014/main" id="{EEF12A34-ACEE-48FA-975F-F8AEA061A81B}"/>
              </a:ext>
            </a:extLst>
          </p:cNvPr>
          <p:cNvGraphicFramePr>
            <a:graphicFrameLocks noGrp="1"/>
          </p:cNvGraphicFramePr>
          <p:nvPr>
            <p:ph type="tbl" idx="1"/>
          </p:nvPr>
        </p:nvGraphicFramePr>
        <p:xfrm>
          <a:off x="914400" y="1524000"/>
          <a:ext cx="7402513" cy="2768600"/>
        </p:xfrm>
        <a:graphic>
          <a:graphicData uri="http://schemas.openxmlformats.org/drawingml/2006/table">
            <a:tbl>
              <a:tblPr/>
              <a:tblGrid>
                <a:gridCol w="2466975">
                  <a:extLst>
                    <a:ext uri="{9D8B030D-6E8A-4147-A177-3AD203B41FA5}">
                      <a16:colId xmlns:a16="http://schemas.microsoft.com/office/drawing/2014/main" val="20000"/>
                    </a:ext>
                  </a:extLst>
                </a:gridCol>
                <a:gridCol w="2468563">
                  <a:extLst>
                    <a:ext uri="{9D8B030D-6E8A-4147-A177-3AD203B41FA5}">
                      <a16:colId xmlns:a16="http://schemas.microsoft.com/office/drawing/2014/main" val="20001"/>
                    </a:ext>
                  </a:extLst>
                </a:gridCol>
                <a:gridCol w="2466975">
                  <a:extLst>
                    <a:ext uri="{9D8B030D-6E8A-4147-A177-3AD203B41FA5}">
                      <a16:colId xmlns:a16="http://schemas.microsoft.com/office/drawing/2014/main" val="20002"/>
                    </a:ext>
                  </a:extLst>
                </a:gridCol>
              </a:tblGrid>
              <a:tr h="51593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zh-CN"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D-V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Arial" pitchFamily="34" charset="0"/>
                          <a:ea typeface="宋体" pitchFamily="2" charset="-122"/>
                        </a:rPr>
                        <a:t>L-S</a:t>
                      </a:r>
                      <a:endParaRPr kumimoji="1" lang="en-US" altLang="zh-CN" sz="2000" b="1" i="0" u="none" strike="noStrike" cap="none" normalizeH="0" baseline="0">
                        <a:ln>
                          <a:noFill/>
                        </a:ln>
                        <a:solidFill>
                          <a:srgbClr val="000000"/>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交换路由信息</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定期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网络拓扑结构发生改变（或定期）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交换范围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相邻结点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全网</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7988">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路由更新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缓慢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迅速</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9137">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适用范围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小规模，变化缓慢的网络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Arial" pitchFamily="34" charset="0"/>
                          <a:ea typeface="宋体" pitchFamily="2" charset="-122"/>
                        </a:rPr>
                        <a:t>大规模，变化较激烈的网络</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082EEFA3-033F-4F2C-A1F2-A06E4A1732B0}"/>
              </a:ext>
            </a:extLst>
          </p:cNvPr>
          <p:cNvSpPr>
            <a:spLocks noGrp="1" noChangeArrowheads="1"/>
          </p:cNvSpPr>
          <p:nvPr>
            <p:ph type="body" idx="1"/>
          </p:nvPr>
        </p:nvSpPr>
        <p:spPr>
          <a:xfrm>
            <a:off x="1043608" y="2823319"/>
            <a:ext cx="3312368" cy="461665"/>
          </a:xfrm>
        </p:spPr>
        <p:txBody>
          <a:bodyPr/>
          <a:lstStyle/>
          <a:p>
            <a:pPr eaLnBrk="1" hangingPunct="1">
              <a:buFont typeface="Wingdings" panose="05000000000000000000" pitchFamily="2" charset="2"/>
              <a:buNone/>
            </a:pPr>
            <a:r>
              <a:rPr lang="en-US" altLang="zh-CN" sz="2400" dirty="0">
                <a:solidFill>
                  <a:schemeClr val="accent2"/>
                </a:solidFill>
                <a:latin typeface="+mn-ea"/>
              </a:rPr>
              <a:t>5.4.1 </a:t>
            </a:r>
            <a:r>
              <a:rPr lang="zh-CN" altLang="en-US" sz="2400" dirty="0">
                <a:solidFill>
                  <a:schemeClr val="accent2"/>
                </a:solidFill>
                <a:latin typeface="+mn-ea"/>
              </a:rPr>
              <a:t>路由信息协议</a:t>
            </a:r>
          </a:p>
        </p:txBody>
      </p:sp>
      <p:sp>
        <p:nvSpPr>
          <p:cNvPr id="55299" name="Rectangle 4">
            <a:extLst>
              <a:ext uri="{FF2B5EF4-FFF2-40B4-BE49-F238E27FC236}">
                <a16:creationId xmlns:a16="http://schemas.microsoft.com/office/drawing/2014/main" id="{F998C402-5D32-4489-8288-D8B61A071918}"/>
              </a:ext>
            </a:extLst>
          </p:cNvPr>
          <p:cNvSpPr>
            <a:spLocks noGrp="1" noChangeArrowheads="1"/>
          </p:cNvSpPr>
          <p:nvPr>
            <p:ph type="title"/>
          </p:nvPr>
        </p:nvSpPr>
        <p:spPr>
          <a:noFill/>
        </p:spPr>
        <p:txBody>
          <a:bodyPr/>
          <a:lstStyle/>
          <a:p>
            <a:pPr eaLnBrk="1" hangingPunct="1"/>
            <a:r>
              <a:rPr lang="en-US" altLang="zh-CN" dirty="0"/>
              <a:t>5.4 </a:t>
            </a:r>
            <a:r>
              <a:rPr lang="zh-CN" altLang="en-US" dirty="0"/>
              <a:t>路由协议 </a:t>
            </a:r>
          </a:p>
        </p:txBody>
      </p:sp>
      <p:sp>
        <p:nvSpPr>
          <p:cNvPr id="844805" name="Rectangle 5">
            <a:extLst>
              <a:ext uri="{FF2B5EF4-FFF2-40B4-BE49-F238E27FC236}">
                <a16:creationId xmlns:a16="http://schemas.microsoft.com/office/drawing/2014/main" id="{46A12BEB-6707-4FE6-9C97-4910AEEE86B0}"/>
              </a:ext>
            </a:extLst>
          </p:cNvPr>
          <p:cNvSpPr>
            <a:spLocks noChangeArrowheads="1"/>
          </p:cNvSpPr>
          <p:nvPr/>
        </p:nvSpPr>
        <p:spPr bwMode="auto">
          <a:xfrm>
            <a:off x="1043608" y="3284984"/>
            <a:ext cx="7391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mn-ea"/>
                <a:ea typeface="+mn-ea"/>
              </a:rPr>
              <a:t>路由信息协议（</a:t>
            </a:r>
            <a:r>
              <a:rPr lang="en-US" altLang="zh-CN" sz="2000" dirty="0">
                <a:latin typeface="+mn-ea"/>
                <a:ea typeface="+mn-ea"/>
              </a:rPr>
              <a:t>Router Information Protocol</a:t>
            </a:r>
            <a:r>
              <a:rPr lang="zh-CN" altLang="en-US" sz="2000" dirty="0">
                <a:latin typeface="+mn-ea"/>
                <a:ea typeface="+mn-ea"/>
              </a:rPr>
              <a:t>，</a:t>
            </a:r>
            <a:r>
              <a:rPr lang="en-US" altLang="zh-CN" sz="2000" dirty="0">
                <a:latin typeface="+mn-ea"/>
                <a:ea typeface="+mn-ea"/>
              </a:rPr>
              <a:t>RIP</a:t>
            </a:r>
            <a:r>
              <a:rPr lang="zh-CN" altLang="en-US" sz="2000" dirty="0">
                <a:latin typeface="+mn-ea"/>
                <a:ea typeface="+mn-ea"/>
              </a:rPr>
              <a:t>）：一种采用采用</a:t>
            </a:r>
            <a:r>
              <a:rPr lang="en-US" altLang="zh-CN" sz="2000" dirty="0">
                <a:latin typeface="+mn-ea"/>
                <a:ea typeface="+mn-ea"/>
              </a:rPr>
              <a:t>D-V</a:t>
            </a:r>
            <a:r>
              <a:rPr lang="zh-CN" altLang="en-US" sz="2000" dirty="0">
                <a:latin typeface="+mn-ea"/>
                <a:ea typeface="+mn-ea"/>
              </a:rPr>
              <a:t>算法的分布式路由协议，用于小规模网络。</a:t>
            </a:r>
          </a:p>
          <a:p>
            <a:pPr eaLnBrk="1" hangingPunct="1"/>
            <a:r>
              <a:rPr lang="zh-CN" altLang="en-US" sz="2000" dirty="0">
                <a:latin typeface="+mn-ea"/>
                <a:ea typeface="+mn-ea"/>
              </a:rPr>
              <a:t>技术特点</a:t>
            </a:r>
          </a:p>
          <a:p>
            <a:pPr lvl="1" eaLnBrk="1" hangingPunct="1"/>
            <a:r>
              <a:rPr lang="zh-CN" altLang="en-US" sz="2000" dirty="0">
                <a:latin typeface="+mn-ea"/>
                <a:ea typeface="+mn-ea"/>
              </a:rPr>
              <a:t>距离：下跳数，允许对下跳数加权。</a:t>
            </a:r>
          </a:p>
          <a:p>
            <a:pPr lvl="1" eaLnBrk="1" hangingPunct="1"/>
            <a:r>
              <a:rPr lang="zh-CN" altLang="en-US" sz="2000" dirty="0">
                <a:latin typeface="+mn-ea"/>
                <a:ea typeface="+mn-ea"/>
              </a:rPr>
              <a:t>交换路由信息周期：</a:t>
            </a:r>
            <a:r>
              <a:rPr lang="en-US" altLang="zh-CN" sz="2000" dirty="0">
                <a:latin typeface="+mn-ea"/>
                <a:ea typeface="+mn-ea"/>
              </a:rPr>
              <a:t>30</a:t>
            </a:r>
            <a:r>
              <a:rPr lang="zh-CN" altLang="en-US" sz="2000" dirty="0">
                <a:latin typeface="+mn-ea"/>
                <a:ea typeface="+mn-ea"/>
              </a:rPr>
              <a:t>秒</a:t>
            </a:r>
          </a:p>
          <a:p>
            <a:pPr lvl="1" eaLnBrk="1" hangingPunct="1"/>
            <a:r>
              <a:rPr lang="zh-CN" altLang="en-US" sz="2000" dirty="0">
                <a:latin typeface="+mn-ea"/>
                <a:ea typeface="+mn-ea"/>
              </a:rPr>
              <a:t>为了解决无穷计算问题，</a:t>
            </a:r>
            <a:r>
              <a:rPr lang="en-US" altLang="zh-CN" sz="2000" dirty="0">
                <a:latin typeface="+mn-ea"/>
                <a:ea typeface="+mn-ea"/>
              </a:rPr>
              <a:t>RIP</a:t>
            </a:r>
            <a:r>
              <a:rPr lang="zh-CN" altLang="en-US" sz="2000" dirty="0">
                <a:latin typeface="+mn-ea"/>
                <a:ea typeface="+mn-ea"/>
              </a:rPr>
              <a:t>选择</a:t>
            </a:r>
            <a:r>
              <a:rPr lang="en-US" altLang="zh-CN" sz="2000" dirty="0">
                <a:latin typeface="+mn-ea"/>
                <a:ea typeface="+mn-ea"/>
              </a:rPr>
              <a:t>16</a:t>
            </a:r>
            <a:r>
              <a:rPr lang="zh-CN" altLang="en-US" sz="2000" dirty="0">
                <a:latin typeface="+mn-ea"/>
                <a:ea typeface="+mn-ea"/>
              </a:rPr>
              <a:t>作为∞；为了加快收敛速度，</a:t>
            </a:r>
            <a:r>
              <a:rPr lang="en-US" altLang="zh-CN" sz="2000" dirty="0">
                <a:latin typeface="+mn-ea"/>
                <a:ea typeface="+mn-ea"/>
              </a:rPr>
              <a:t>RIP</a:t>
            </a:r>
            <a:r>
              <a:rPr lang="zh-CN" altLang="en-US" sz="2000" dirty="0">
                <a:latin typeface="+mn-ea"/>
                <a:ea typeface="+mn-ea"/>
              </a:rPr>
              <a:t>采用水平分割技术。</a:t>
            </a:r>
          </a:p>
          <a:p>
            <a:pPr lvl="1" eaLnBrk="1" hangingPunct="1"/>
            <a:r>
              <a:rPr lang="en-US" altLang="zh-CN" sz="2000" dirty="0">
                <a:latin typeface="+mn-ea"/>
                <a:ea typeface="+mn-ea"/>
              </a:rPr>
              <a:t>RIP</a:t>
            </a:r>
            <a:r>
              <a:rPr lang="zh-CN" altLang="en-US" sz="2000" dirty="0">
                <a:latin typeface="+mn-ea"/>
                <a:ea typeface="+mn-ea"/>
              </a:rPr>
              <a:t>消息通过</a:t>
            </a:r>
            <a:r>
              <a:rPr lang="en-US" altLang="zh-CN" sz="2000" dirty="0">
                <a:latin typeface="+mn-ea"/>
                <a:ea typeface="+mn-ea"/>
              </a:rPr>
              <a:t>UDP</a:t>
            </a:r>
            <a:r>
              <a:rPr lang="zh-CN" altLang="en-US" sz="2000" dirty="0">
                <a:latin typeface="+mn-ea"/>
                <a:ea typeface="+mn-ea"/>
              </a:rPr>
              <a:t>协议传输，端口号为</a:t>
            </a:r>
            <a:r>
              <a:rPr lang="en-US" altLang="zh-CN" sz="2000" dirty="0">
                <a:latin typeface="+mn-ea"/>
                <a:ea typeface="+mn-ea"/>
              </a:rPr>
              <a:t>520</a:t>
            </a:r>
          </a:p>
        </p:txBody>
      </p:sp>
      <p:sp>
        <p:nvSpPr>
          <p:cNvPr id="6" name="文本框 5">
            <a:extLst>
              <a:ext uri="{FF2B5EF4-FFF2-40B4-BE49-F238E27FC236}">
                <a16:creationId xmlns:a16="http://schemas.microsoft.com/office/drawing/2014/main" id="{893A2C77-5ADD-48B6-92C0-A95B198B5B22}"/>
              </a:ext>
            </a:extLst>
          </p:cNvPr>
          <p:cNvSpPr txBox="1"/>
          <p:nvPr/>
        </p:nvSpPr>
        <p:spPr>
          <a:xfrm>
            <a:off x="1009934" y="1198738"/>
            <a:ext cx="7882546" cy="1569660"/>
          </a:xfrm>
          <a:prstGeom prst="rect">
            <a:avLst/>
          </a:prstGeom>
          <a:noFill/>
        </p:spPr>
        <p:txBody>
          <a:bodyPr wrap="square">
            <a:spAutoFit/>
          </a:bodyPr>
          <a:lstStyle/>
          <a:p>
            <a:r>
              <a:rPr lang="zh-CN" altLang="en-US" dirty="0"/>
              <a:t>路由协议的功能是为结点生成、维护和更新用于转发网络层分组的路由表，通常被归为网络层协议。然而，路由协议自身通常需要用网络层或传输层协议进行封装和传输，因此也可以被视为应用层协议。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48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480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480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480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480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48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96295063-C21B-4184-997D-C7051D76612E}"/>
              </a:ext>
            </a:extLst>
          </p:cNvPr>
          <p:cNvSpPr>
            <a:spLocks noGrp="1" noChangeArrowheads="1"/>
          </p:cNvSpPr>
          <p:nvPr>
            <p:ph type="title"/>
          </p:nvPr>
        </p:nvSpPr>
        <p:spPr>
          <a:xfrm>
            <a:off x="971550" y="1239143"/>
            <a:ext cx="7086600" cy="46166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195263" indent="-195263" algn="just" eaLnBrk="1" hangingPunct="1">
              <a:spcBef>
                <a:spcPct val="20000"/>
              </a:spcBef>
              <a:buClr>
                <a:schemeClr val="accent2"/>
              </a:buClr>
              <a:buSzPct val="70000"/>
              <a:buFont typeface="Wingdings" panose="05000000000000000000" pitchFamily="2" charset="2"/>
              <a:buNone/>
            </a:pPr>
            <a:r>
              <a:rPr lang="en-US" altLang="zh-CN" sz="2400" dirty="0">
                <a:solidFill>
                  <a:schemeClr val="accent2"/>
                </a:solidFill>
                <a:latin typeface="+mn-ea"/>
                <a:ea typeface="+mn-ea"/>
                <a:cs typeface="+mn-cs"/>
              </a:rPr>
              <a:t>5.4.2 </a:t>
            </a:r>
            <a:r>
              <a:rPr lang="zh-CN" altLang="en-US" sz="2400" dirty="0">
                <a:solidFill>
                  <a:schemeClr val="accent2"/>
                </a:solidFill>
                <a:latin typeface="+mn-ea"/>
                <a:ea typeface="+mn-ea"/>
                <a:cs typeface="+mn-cs"/>
              </a:rPr>
              <a:t>开放式最短路由优先协议</a:t>
            </a:r>
          </a:p>
        </p:txBody>
      </p:sp>
      <p:sp>
        <p:nvSpPr>
          <p:cNvPr id="846851" name="Rectangle 3">
            <a:extLst>
              <a:ext uri="{FF2B5EF4-FFF2-40B4-BE49-F238E27FC236}">
                <a16:creationId xmlns:a16="http://schemas.microsoft.com/office/drawing/2014/main" id="{CA6783E0-85D4-4D86-BABD-DD98DE48997A}"/>
              </a:ext>
            </a:extLst>
          </p:cNvPr>
          <p:cNvSpPr>
            <a:spLocks noGrp="1" noChangeArrowheads="1"/>
          </p:cNvSpPr>
          <p:nvPr>
            <p:ph type="body" idx="1"/>
          </p:nvPr>
        </p:nvSpPr>
        <p:spPr>
          <a:xfrm>
            <a:off x="971550" y="2708920"/>
            <a:ext cx="7391400" cy="3477875"/>
          </a:xfrm>
        </p:spPr>
        <p:txBody>
          <a:bodyPr/>
          <a:lstStyle/>
          <a:p>
            <a:pPr eaLnBrk="1" hangingPunct="1"/>
            <a:r>
              <a:rPr lang="en-US" altLang="zh-CN" sz="2000" dirty="0">
                <a:latin typeface="+mn-ea"/>
              </a:rPr>
              <a:t>OSPF</a:t>
            </a:r>
            <a:r>
              <a:rPr lang="zh-CN" altLang="en-US" sz="2000" dirty="0">
                <a:latin typeface="+mn-ea"/>
              </a:rPr>
              <a:t>的特点包括：</a:t>
            </a:r>
          </a:p>
          <a:p>
            <a:pPr lvl="1" eaLnBrk="1" hangingPunct="1"/>
            <a:r>
              <a:rPr lang="zh-CN" altLang="en-US" sz="2000" dirty="0">
                <a:latin typeface="+mn-ea"/>
              </a:rPr>
              <a:t>大规模</a:t>
            </a:r>
            <a:r>
              <a:rPr lang="en-US" altLang="zh-CN" sz="2000" dirty="0">
                <a:latin typeface="+mn-ea"/>
              </a:rPr>
              <a:t>:</a:t>
            </a:r>
            <a:r>
              <a:rPr lang="zh-CN" altLang="en-US" sz="2000" dirty="0">
                <a:latin typeface="+mn-ea"/>
              </a:rPr>
              <a:t>支持各种规模的网络，可支持多达数百台路由器的网络规模。</a:t>
            </a:r>
            <a:endParaRPr lang="en-US" altLang="zh-CN" sz="2000" dirty="0">
              <a:latin typeface="+mn-ea"/>
            </a:endParaRPr>
          </a:p>
          <a:p>
            <a:pPr lvl="1" eaLnBrk="1" hangingPunct="1"/>
            <a:r>
              <a:rPr lang="zh-CN" altLang="en-US" sz="2000" dirty="0">
                <a:latin typeface="+mn-ea"/>
              </a:rPr>
              <a:t>快收敛</a:t>
            </a:r>
            <a:r>
              <a:rPr lang="en-US" altLang="zh-CN" sz="2000" dirty="0">
                <a:latin typeface="+mn-ea"/>
              </a:rPr>
              <a:t>:</a:t>
            </a:r>
            <a:r>
              <a:rPr lang="zh-CN" altLang="en-US" sz="2000" dirty="0">
                <a:latin typeface="+mn-ea"/>
              </a:rPr>
              <a:t>一旦网络拓扑发生变化，立即发送更新报文，使整个网络很快可以据此变化重新计算路由。</a:t>
            </a:r>
            <a:endParaRPr lang="en-US" altLang="zh-CN" sz="2000" dirty="0">
              <a:latin typeface="+mn-ea"/>
            </a:endParaRPr>
          </a:p>
          <a:p>
            <a:pPr lvl="1" eaLnBrk="1" hangingPunct="1"/>
            <a:r>
              <a:rPr lang="zh-CN" altLang="en-US" sz="2000" dirty="0">
                <a:latin typeface="+mn-ea"/>
              </a:rPr>
              <a:t>分区域：</a:t>
            </a:r>
            <a:r>
              <a:rPr lang="en-US" altLang="zh-CN" sz="2000" dirty="0">
                <a:latin typeface="+mn-ea"/>
              </a:rPr>
              <a:t>OSPF</a:t>
            </a:r>
            <a:r>
              <a:rPr lang="zh-CN" altLang="en-US" sz="2000" dirty="0">
                <a:latin typeface="+mn-ea"/>
              </a:rPr>
              <a:t>协议允许将一个网络划分成多个区域，区域间传送汇总的路由信息，减少了对网络带宽的占用。</a:t>
            </a:r>
            <a:endParaRPr lang="en-US" altLang="zh-CN" sz="2000" dirty="0">
              <a:latin typeface="+mn-ea"/>
            </a:endParaRPr>
          </a:p>
          <a:p>
            <a:pPr lvl="1" eaLnBrk="1" hangingPunct="1"/>
            <a:r>
              <a:rPr lang="zh-CN" altLang="en-US" sz="2000" dirty="0">
                <a:latin typeface="+mn-ea"/>
              </a:rPr>
              <a:t>无自环：采用最短路径算法生成路径，确保不会形成环。</a:t>
            </a:r>
            <a:endParaRPr lang="en-US" altLang="zh-CN" sz="2000" dirty="0">
              <a:latin typeface="+mn-ea"/>
            </a:endParaRPr>
          </a:p>
          <a:p>
            <a:pPr lvl="1" eaLnBrk="1" hangingPunct="1"/>
            <a:r>
              <a:rPr lang="zh-CN" altLang="en-US" sz="2000" dirty="0">
                <a:latin typeface="+mn-ea"/>
              </a:rPr>
              <a:t>可认证：支持认证服务，防止非法向路由器发送假路由信息来愚弄路由。</a:t>
            </a:r>
          </a:p>
        </p:txBody>
      </p:sp>
      <p:sp>
        <p:nvSpPr>
          <p:cNvPr id="4" name="Rectangle 4">
            <a:extLst>
              <a:ext uri="{FF2B5EF4-FFF2-40B4-BE49-F238E27FC236}">
                <a16:creationId xmlns:a16="http://schemas.microsoft.com/office/drawing/2014/main" id="{712C736B-A5DF-4B64-9768-F5EA5A2C0758}"/>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r>
              <a:rPr lang="en-US" altLang="zh-CN" kern="0"/>
              <a:t>5.4 </a:t>
            </a:r>
            <a:r>
              <a:rPr lang="zh-CN" altLang="en-US" kern="0"/>
              <a:t>路由协议 </a:t>
            </a:r>
            <a:endParaRPr lang="zh-CN" altLang="en-US" kern="0" dirty="0"/>
          </a:p>
        </p:txBody>
      </p:sp>
      <p:sp>
        <p:nvSpPr>
          <p:cNvPr id="6" name="文本框 5">
            <a:extLst>
              <a:ext uri="{FF2B5EF4-FFF2-40B4-BE49-F238E27FC236}">
                <a16:creationId xmlns:a16="http://schemas.microsoft.com/office/drawing/2014/main" id="{88A5118D-7F1F-43FB-B3CB-3046D450BD4D}"/>
              </a:ext>
            </a:extLst>
          </p:cNvPr>
          <p:cNvSpPr txBox="1"/>
          <p:nvPr/>
        </p:nvSpPr>
        <p:spPr>
          <a:xfrm>
            <a:off x="971550" y="1700808"/>
            <a:ext cx="73448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eaLnBrk="1" hangingPunct="1">
              <a:spcBef>
                <a:spcPct val="20000"/>
              </a:spcBef>
              <a:buClr>
                <a:schemeClr val="accent2"/>
              </a:buClr>
              <a:buSzPct val="70000"/>
              <a:buFont typeface="Wingdings" panose="05000000000000000000" pitchFamily="2" charset="2"/>
              <a:buBlip>
                <a:blip r:embed="rId2"/>
              </a:buBlip>
              <a:defRPr sz="2000">
                <a:latin typeface="+mn-ea"/>
                <a:ea typeface="+mn-ea"/>
              </a:defRPr>
            </a:lvl1pPr>
            <a:lvl2pPr marL="671513" lvl="1" indent="-285750" algn="just" eaLnBrk="1" hangingPunct="1">
              <a:spcBef>
                <a:spcPct val="20000"/>
              </a:spcBef>
              <a:buClr>
                <a:schemeClr val="accent2"/>
              </a:buClr>
              <a:buSzPct val="70000"/>
              <a:buFont typeface="Wingdings" pitchFamily="2" charset="2"/>
              <a:buChar char="l"/>
              <a:defRPr sz="2000">
                <a:latin typeface="+mn-ea"/>
                <a:ea typeface="+mn-ea"/>
              </a:defRPr>
            </a:lvl2pPr>
            <a:lvl3pPr marL="1090613" indent="-228600" algn="just">
              <a:spcBef>
                <a:spcPct val="20000"/>
              </a:spcBef>
              <a:buClr>
                <a:schemeClr val="accent2"/>
              </a:buClr>
              <a:buFont typeface="Wingdings" panose="05000000000000000000" pitchFamily="2" charset="2"/>
              <a:buChar char="Ø"/>
              <a:defRPr sz="2000">
                <a:latin typeface="+mn-lt"/>
                <a:ea typeface="+mn-ea"/>
              </a:defRPr>
            </a:lvl3pPr>
            <a:lvl4pPr marL="1509713" indent="-228600" algn="just">
              <a:spcBef>
                <a:spcPct val="20000"/>
              </a:spcBef>
              <a:buChar char="–"/>
              <a:defRPr sz="1600">
                <a:latin typeface="+mn-lt"/>
                <a:ea typeface="+mn-ea"/>
              </a:defRPr>
            </a:lvl4pPr>
            <a:lvl5pPr marL="1928813" indent="-228600" algn="just">
              <a:spcBef>
                <a:spcPct val="20000"/>
              </a:spcBef>
              <a:buChar char="»"/>
              <a:defRPr sz="1200">
                <a:latin typeface="+mn-lt"/>
                <a:ea typeface="+mn-ea"/>
              </a:defRPr>
            </a:lvl5pPr>
            <a:lvl6pPr marL="2386013" indent="-228600" algn="just" fontAlgn="base">
              <a:spcBef>
                <a:spcPct val="20000"/>
              </a:spcBef>
              <a:spcAft>
                <a:spcPct val="0"/>
              </a:spcAft>
              <a:buChar char="»"/>
              <a:defRPr sz="1200">
                <a:latin typeface="+mn-lt"/>
                <a:ea typeface="+mn-ea"/>
              </a:defRPr>
            </a:lvl6pPr>
            <a:lvl7pPr marL="2843213" indent="-228600" algn="just" fontAlgn="base">
              <a:spcBef>
                <a:spcPct val="20000"/>
              </a:spcBef>
              <a:spcAft>
                <a:spcPct val="0"/>
              </a:spcAft>
              <a:buChar char="»"/>
              <a:defRPr sz="1200">
                <a:latin typeface="+mn-lt"/>
                <a:ea typeface="+mn-ea"/>
              </a:defRPr>
            </a:lvl7pPr>
            <a:lvl8pPr marL="3300413" indent="-228600" algn="just" fontAlgn="base">
              <a:spcBef>
                <a:spcPct val="20000"/>
              </a:spcBef>
              <a:spcAft>
                <a:spcPct val="0"/>
              </a:spcAft>
              <a:buChar char="»"/>
              <a:defRPr sz="1200">
                <a:latin typeface="+mn-lt"/>
                <a:ea typeface="+mn-ea"/>
              </a:defRPr>
            </a:lvl8pPr>
            <a:lvl9pPr marL="3757613" indent="-228600" algn="just" fontAlgn="base">
              <a:spcBef>
                <a:spcPct val="20000"/>
              </a:spcBef>
              <a:spcAft>
                <a:spcPct val="0"/>
              </a:spcAft>
              <a:buChar char="»"/>
              <a:defRPr sz="1200">
                <a:latin typeface="+mn-lt"/>
                <a:ea typeface="+mn-ea"/>
              </a:defRPr>
            </a:lvl9pPr>
          </a:lstStyle>
          <a:p>
            <a:r>
              <a:rPr lang="zh-CN" altLang="en-US" dirty="0"/>
              <a:t>开放式最短路径优先（</a:t>
            </a:r>
            <a:r>
              <a:rPr lang="en-US" altLang="zh-CN" dirty="0"/>
              <a:t>Open Shortest Path First</a:t>
            </a:r>
            <a:r>
              <a:rPr lang="zh-CN" altLang="en-US" dirty="0"/>
              <a:t>，</a:t>
            </a:r>
            <a:r>
              <a:rPr lang="en-US" altLang="zh-CN" dirty="0"/>
              <a:t>OSPF</a:t>
            </a:r>
            <a:r>
              <a:rPr lang="zh-CN" altLang="en-US" dirty="0"/>
              <a:t>）协议是一个基于链路状态算法的动态路由协议，是当前最主流的内部网关协议。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6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6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6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6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685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46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DC9E146-A903-46E8-A952-73D718FF90F9}"/>
              </a:ext>
            </a:extLst>
          </p:cNvPr>
          <p:cNvSpPr txBox="1"/>
          <p:nvPr/>
        </p:nvSpPr>
        <p:spPr>
          <a:xfrm>
            <a:off x="971550" y="1959223"/>
            <a:ext cx="2232248" cy="461665"/>
          </a:xfrm>
          <a:prstGeom prst="rect">
            <a:avLst/>
          </a:prstGeom>
          <a:noFill/>
        </p:spPr>
        <p:txBody>
          <a:bodyPr wrap="square" rtlCol="0">
            <a:spAutoFit/>
          </a:bodyPr>
          <a:lstStyle/>
          <a:p>
            <a:r>
              <a:rPr lang="zh-CN" altLang="en-US" dirty="0"/>
              <a:t>一、自治域</a:t>
            </a:r>
          </a:p>
        </p:txBody>
      </p:sp>
      <p:sp>
        <p:nvSpPr>
          <p:cNvPr id="5" name="Rectangle 3">
            <a:extLst>
              <a:ext uri="{FF2B5EF4-FFF2-40B4-BE49-F238E27FC236}">
                <a16:creationId xmlns:a16="http://schemas.microsoft.com/office/drawing/2014/main" id="{86E0B8E1-AE86-46F4-BBC2-621F9246E4E8}"/>
              </a:ext>
            </a:extLst>
          </p:cNvPr>
          <p:cNvSpPr txBox="1">
            <a:spLocks noChangeArrowheads="1"/>
          </p:cNvSpPr>
          <p:nvPr/>
        </p:nvSpPr>
        <p:spPr bwMode="auto">
          <a:xfrm>
            <a:off x="971550" y="2420888"/>
            <a:ext cx="7551697" cy="373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r>
              <a:rPr lang="zh-CN" altLang="en-US" sz="2400" b="0" kern="0" dirty="0">
                <a:latin typeface="+mn-ea"/>
              </a:rPr>
              <a:t>自治系统（</a:t>
            </a:r>
            <a:r>
              <a:rPr lang="en-US" altLang="zh-CN" sz="2400" b="0" kern="0" dirty="0">
                <a:latin typeface="+mn-ea"/>
              </a:rPr>
              <a:t>Autonomous system, AS</a:t>
            </a:r>
            <a:r>
              <a:rPr lang="zh-CN" altLang="en-US" sz="2400" b="0" kern="0" dirty="0">
                <a:latin typeface="+mn-ea"/>
              </a:rPr>
              <a:t>，常常被称为自治域）是指在互联网中，一个或多个实体管辖下的所有执行共同路由策略的</a:t>
            </a:r>
            <a:r>
              <a:rPr lang="en-US" altLang="zh-CN" sz="2400" b="0" kern="0" dirty="0">
                <a:latin typeface="+mn-ea"/>
              </a:rPr>
              <a:t>IP</a:t>
            </a:r>
            <a:r>
              <a:rPr lang="zh-CN" altLang="en-US" sz="2400" b="0" kern="0" dirty="0">
                <a:latin typeface="+mn-ea"/>
              </a:rPr>
              <a:t>网络和路由器的组合。</a:t>
            </a:r>
            <a:endParaRPr lang="en-US" altLang="zh-CN" sz="2400" b="0" kern="0" dirty="0">
              <a:latin typeface="+mn-ea"/>
            </a:endParaRPr>
          </a:p>
          <a:p>
            <a:pPr eaLnBrk="1" hangingPunct="1"/>
            <a:r>
              <a:rPr lang="zh-CN" altLang="en-US" sz="2400" b="0" kern="0" dirty="0">
                <a:latin typeface="+mn-ea"/>
              </a:rPr>
              <a:t>每个独立的</a:t>
            </a:r>
            <a:r>
              <a:rPr lang="en-US" altLang="zh-CN" sz="2400" b="0" kern="0" dirty="0">
                <a:latin typeface="+mn-ea"/>
              </a:rPr>
              <a:t>AS</a:t>
            </a:r>
            <a:r>
              <a:rPr lang="zh-CN" altLang="en-US" sz="2400" b="0" kern="0" dirty="0">
                <a:latin typeface="+mn-ea"/>
              </a:rPr>
              <a:t>都被分配一个唯一的自治域编号（</a:t>
            </a:r>
            <a:r>
              <a:rPr lang="en-US" altLang="zh-CN" sz="2400" b="0" kern="0" dirty="0">
                <a:latin typeface="+mn-ea"/>
              </a:rPr>
              <a:t>ASN</a:t>
            </a:r>
            <a:r>
              <a:rPr lang="zh-CN" altLang="en-US" sz="2400" b="0" kern="0" dirty="0">
                <a:latin typeface="+mn-ea"/>
              </a:rPr>
              <a:t>）作为这个</a:t>
            </a:r>
            <a:r>
              <a:rPr lang="en-US" altLang="zh-CN" sz="2400" b="0" kern="0" dirty="0">
                <a:latin typeface="+mn-ea"/>
              </a:rPr>
              <a:t>AS</a:t>
            </a:r>
            <a:r>
              <a:rPr lang="zh-CN" altLang="en-US" sz="2400" b="0" kern="0" dirty="0">
                <a:latin typeface="+mn-ea"/>
              </a:rPr>
              <a:t>在互联网上存在的唯一标识。</a:t>
            </a:r>
            <a:endParaRPr lang="en-US" altLang="zh-CN" sz="2400" b="0" kern="0" dirty="0">
              <a:latin typeface="+mn-ea"/>
            </a:endParaRPr>
          </a:p>
          <a:p>
            <a:pPr lvl="1" eaLnBrk="1" hangingPunct="1"/>
            <a:r>
              <a:rPr lang="zh-CN" altLang="en-US" sz="2000" b="0" kern="0" dirty="0">
                <a:latin typeface="+mn-ea"/>
              </a:rPr>
              <a:t>最初的</a:t>
            </a:r>
            <a:r>
              <a:rPr lang="en-US" altLang="zh-CN" sz="2000" b="0" kern="0" dirty="0">
                <a:latin typeface="+mn-ea"/>
              </a:rPr>
              <a:t>ASN</a:t>
            </a:r>
            <a:r>
              <a:rPr lang="zh-CN" altLang="en-US" sz="2000" b="0" kern="0" dirty="0">
                <a:latin typeface="+mn-ea"/>
              </a:rPr>
              <a:t>是</a:t>
            </a:r>
            <a:r>
              <a:rPr lang="en-US" altLang="zh-CN" sz="2000" b="0" kern="0" dirty="0">
                <a:latin typeface="+mn-ea"/>
              </a:rPr>
              <a:t>16</a:t>
            </a:r>
            <a:r>
              <a:rPr lang="zh-CN" altLang="en-US" sz="2000" b="0" kern="0" dirty="0">
                <a:latin typeface="+mn-ea"/>
              </a:rPr>
              <a:t>位长的整数，其中</a:t>
            </a:r>
            <a:r>
              <a:rPr lang="en-US" altLang="zh-CN" sz="2000" b="0" kern="0" dirty="0">
                <a:latin typeface="+mn-ea"/>
              </a:rPr>
              <a:t>64512-65535</a:t>
            </a:r>
            <a:r>
              <a:rPr lang="zh-CN" altLang="en-US" sz="2000" b="0" kern="0" dirty="0">
                <a:latin typeface="+mn-ea"/>
              </a:rPr>
              <a:t>为组织内部使用，因此真正独立的</a:t>
            </a:r>
            <a:r>
              <a:rPr lang="en-US" altLang="zh-CN" sz="2000" b="0" kern="0" dirty="0">
                <a:latin typeface="+mn-ea"/>
              </a:rPr>
              <a:t>AS</a:t>
            </a:r>
            <a:r>
              <a:rPr lang="zh-CN" altLang="en-US" sz="2000" b="0" kern="0" dirty="0">
                <a:latin typeface="+mn-ea"/>
              </a:rPr>
              <a:t>最多可以有</a:t>
            </a:r>
            <a:r>
              <a:rPr lang="en-US" altLang="zh-CN" sz="2000" b="0" kern="0" dirty="0">
                <a:latin typeface="+mn-ea"/>
              </a:rPr>
              <a:t>64512</a:t>
            </a:r>
            <a:r>
              <a:rPr lang="zh-CN" altLang="en-US" sz="2000" b="0" kern="0" dirty="0">
                <a:latin typeface="+mn-ea"/>
              </a:rPr>
              <a:t>个。</a:t>
            </a:r>
            <a:endParaRPr lang="en-US" altLang="zh-CN" sz="2000" b="0" kern="0" dirty="0">
              <a:latin typeface="+mn-ea"/>
            </a:endParaRPr>
          </a:p>
          <a:p>
            <a:pPr lvl="1" eaLnBrk="1" hangingPunct="1"/>
            <a:r>
              <a:rPr lang="en-US" altLang="zh-CN" sz="2000" b="0" kern="0" dirty="0">
                <a:latin typeface="+mn-ea"/>
              </a:rPr>
              <a:t>2007</a:t>
            </a:r>
            <a:r>
              <a:rPr lang="zh-CN" altLang="en-US" sz="2000" b="0" kern="0" dirty="0">
                <a:latin typeface="+mn-ea"/>
              </a:rPr>
              <a:t>年，开始使用</a:t>
            </a:r>
            <a:r>
              <a:rPr lang="en-US" altLang="zh-CN" sz="2000" b="0" kern="0" dirty="0">
                <a:latin typeface="+mn-ea"/>
              </a:rPr>
              <a:t>32</a:t>
            </a:r>
            <a:r>
              <a:rPr lang="zh-CN" altLang="en-US" sz="2000" b="0" kern="0" dirty="0">
                <a:latin typeface="+mn-ea"/>
              </a:rPr>
              <a:t>位长度的</a:t>
            </a:r>
            <a:r>
              <a:rPr lang="en-US" altLang="zh-CN" sz="2000" b="0" kern="0" dirty="0">
                <a:latin typeface="+mn-ea"/>
              </a:rPr>
              <a:t>ASN</a:t>
            </a:r>
            <a:r>
              <a:rPr lang="zh-CN" altLang="en-US" sz="2000" b="0" kern="0" dirty="0">
                <a:latin typeface="+mn-ea"/>
              </a:rPr>
              <a:t>，分为高</a:t>
            </a:r>
            <a:r>
              <a:rPr lang="en-US" altLang="zh-CN" sz="2000" b="0" kern="0" dirty="0">
                <a:latin typeface="+mn-ea"/>
              </a:rPr>
              <a:t>16</a:t>
            </a:r>
            <a:r>
              <a:rPr lang="zh-CN" altLang="en-US" sz="2000" b="0" kern="0" dirty="0">
                <a:latin typeface="+mn-ea"/>
              </a:rPr>
              <a:t>位和低</a:t>
            </a:r>
            <a:r>
              <a:rPr lang="en-US" altLang="zh-CN" sz="2000" b="0" kern="0" dirty="0">
                <a:latin typeface="+mn-ea"/>
              </a:rPr>
              <a:t>16</a:t>
            </a:r>
            <a:r>
              <a:rPr lang="zh-CN" altLang="en-US" sz="2000" b="0" kern="0" dirty="0">
                <a:latin typeface="+mn-ea"/>
              </a:rPr>
              <a:t>位，范围：</a:t>
            </a:r>
            <a:r>
              <a:rPr lang="en-US" altLang="zh-CN" sz="2000" b="0" kern="0" dirty="0">
                <a:latin typeface="+mn-ea"/>
              </a:rPr>
              <a:t>0.0-65535.65535</a:t>
            </a:r>
            <a:r>
              <a:rPr lang="zh-CN" altLang="en-US" sz="2000" b="0" kern="0" dirty="0">
                <a:latin typeface="+mn-ea"/>
              </a:rPr>
              <a:t>。</a:t>
            </a:r>
            <a:endParaRPr lang="en-US" altLang="zh-CN" sz="2000" b="0" kern="0" dirty="0">
              <a:latin typeface="+mn-ea"/>
            </a:endParaRPr>
          </a:p>
          <a:p>
            <a:pPr lvl="1" eaLnBrk="1" hangingPunct="1"/>
            <a:r>
              <a:rPr lang="zh-CN" altLang="en-US" sz="2000" b="0" kern="0" dirty="0">
                <a:latin typeface="+mn-ea"/>
              </a:rPr>
              <a:t>当数据包需要跨</a:t>
            </a:r>
            <a:r>
              <a:rPr lang="en-US" altLang="zh-CN" sz="2000" b="0" kern="0" dirty="0">
                <a:latin typeface="+mn-ea"/>
              </a:rPr>
              <a:t>AS</a:t>
            </a:r>
            <a:r>
              <a:rPr lang="zh-CN" altLang="en-US" sz="2000" b="0" kern="0" dirty="0">
                <a:latin typeface="+mn-ea"/>
              </a:rPr>
              <a:t>进行传输时，将在数据包的首部添加</a:t>
            </a:r>
            <a:r>
              <a:rPr lang="en-US" altLang="zh-CN" sz="2000" b="0" kern="0" dirty="0">
                <a:latin typeface="+mn-ea"/>
              </a:rPr>
              <a:t>ASN</a:t>
            </a:r>
            <a:r>
              <a:rPr lang="zh-CN" altLang="en-US" sz="2000" b="0" kern="0" dirty="0">
                <a:latin typeface="+mn-ea"/>
              </a:rPr>
              <a:t>。</a:t>
            </a:r>
            <a:endParaRPr lang="en-US" altLang="zh-CN" sz="2000" b="0" kern="0" dirty="0">
              <a:latin typeface="+mn-ea"/>
            </a:endParaRPr>
          </a:p>
        </p:txBody>
      </p:sp>
      <p:sp>
        <p:nvSpPr>
          <p:cNvPr id="7" name="文本框 6">
            <a:extLst>
              <a:ext uri="{FF2B5EF4-FFF2-40B4-BE49-F238E27FC236}">
                <a16:creationId xmlns:a16="http://schemas.microsoft.com/office/drawing/2014/main" id="{334C0CF1-A756-4B00-9BCD-7046C7C79A53}"/>
              </a:ext>
            </a:extLst>
          </p:cNvPr>
          <p:cNvSpPr txBox="1"/>
          <p:nvPr/>
        </p:nvSpPr>
        <p:spPr>
          <a:xfrm>
            <a:off x="971550" y="1340768"/>
            <a:ext cx="45947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eaLnBrk="1" hangingPunct="1">
              <a:spcBef>
                <a:spcPct val="20000"/>
              </a:spcBef>
              <a:buClr>
                <a:schemeClr val="accent2"/>
              </a:buClr>
              <a:buSzPct val="70000"/>
              <a:buFont typeface="Wingdings" panose="05000000000000000000" pitchFamily="2" charset="2"/>
              <a:buNone/>
              <a:defRPr>
                <a:solidFill>
                  <a:schemeClr val="accent2"/>
                </a:solidFill>
                <a:latin typeface="+mn-ea"/>
                <a:ea typeface="+mn-ea"/>
              </a:defRPr>
            </a:lvl1pPr>
            <a:lvl2pPr algn="ctr">
              <a:defRPr sz="3200">
                <a:solidFill>
                  <a:srgbClr val="333399"/>
                </a:solidFill>
                <a:latin typeface="Times New Roman" pitchFamily="18" charset="0"/>
                <a:ea typeface="黑体" pitchFamily="49" charset="-122"/>
              </a:defRPr>
            </a:lvl2pPr>
            <a:lvl3pPr algn="ctr">
              <a:defRPr sz="3200">
                <a:solidFill>
                  <a:srgbClr val="333399"/>
                </a:solidFill>
                <a:latin typeface="Times New Roman" pitchFamily="18" charset="0"/>
                <a:ea typeface="黑体" pitchFamily="49" charset="-122"/>
              </a:defRPr>
            </a:lvl3pPr>
            <a:lvl4pPr algn="ctr">
              <a:defRPr sz="3200">
                <a:solidFill>
                  <a:srgbClr val="333399"/>
                </a:solidFill>
                <a:latin typeface="Times New Roman" pitchFamily="18" charset="0"/>
                <a:ea typeface="黑体" pitchFamily="49" charset="-122"/>
              </a:defRPr>
            </a:lvl4pPr>
            <a:lvl5pPr algn="ctr">
              <a:defRPr sz="3200">
                <a:solidFill>
                  <a:srgbClr val="333399"/>
                </a:solidFill>
                <a:latin typeface="Times New Roman" pitchFamily="18" charset="0"/>
                <a:ea typeface="黑体" pitchFamily="49" charset="-122"/>
              </a:defRPr>
            </a:lvl5pPr>
            <a:lvl6pPr marL="457200" algn="ctr" fontAlgn="base">
              <a:spcBef>
                <a:spcPct val="0"/>
              </a:spcBef>
              <a:spcAft>
                <a:spcPct val="0"/>
              </a:spcAft>
              <a:defRPr sz="3200">
                <a:solidFill>
                  <a:srgbClr val="333399"/>
                </a:solidFill>
                <a:latin typeface="Times New Roman" pitchFamily="18" charset="0"/>
                <a:ea typeface="黑体" pitchFamily="49" charset="-122"/>
              </a:defRPr>
            </a:lvl6pPr>
            <a:lvl7pPr marL="914400" algn="ctr" fontAlgn="base">
              <a:spcBef>
                <a:spcPct val="0"/>
              </a:spcBef>
              <a:spcAft>
                <a:spcPct val="0"/>
              </a:spcAft>
              <a:defRPr sz="3200">
                <a:solidFill>
                  <a:srgbClr val="333399"/>
                </a:solidFill>
                <a:latin typeface="Times New Roman" pitchFamily="18" charset="0"/>
                <a:ea typeface="黑体" pitchFamily="49" charset="-122"/>
              </a:defRPr>
            </a:lvl7pPr>
            <a:lvl8pPr marL="1371600" algn="ctr" fontAlgn="base">
              <a:spcBef>
                <a:spcPct val="0"/>
              </a:spcBef>
              <a:spcAft>
                <a:spcPct val="0"/>
              </a:spcAft>
              <a:defRPr sz="3200">
                <a:solidFill>
                  <a:srgbClr val="333399"/>
                </a:solidFill>
                <a:latin typeface="Times New Roman" pitchFamily="18" charset="0"/>
                <a:ea typeface="黑体" pitchFamily="49" charset="-122"/>
              </a:defRPr>
            </a:lvl8pPr>
            <a:lvl9pPr marL="1828800" algn="ctr" fontAlgn="base">
              <a:spcBef>
                <a:spcPct val="0"/>
              </a:spcBef>
              <a:spcAft>
                <a:spcPct val="0"/>
              </a:spcAft>
              <a:defRPr sz="3200">
                <a:solidFill>
                  <a:srgbClr val="333399"/>
                </a:solidFill>
                <a:latin typeface="Times New Roman" pitchFamily="18" charset="0"/>
                <a:ea typeface="黑体" pitchFamily="49" charset="-122"/>
              </a:defRPr>
            </a:lvl9pPr>
          </a:lstStyle>
          <a:p>
            <a:r>
              <a:rPr lang="en-US" altLang="zh-CN" dirty="0"/>
              <a:t>5.4.3 </a:t>
            </a:r>
            <a:r>
              <a:rPr lang="zh-CN" altLang="en-US" dirty="0"/>
              <a:t>自治域与域间路由协议</a:t>
            </a:r>
          </a:p>
        </p:txBody>
      </p:sp>
      <p:sp>
        <p:nvSpPr>
          <p:cNvPr id="8" name="Rectangle 4">
            <a:extLst>
              <a:ext uri="{FF2B5EF4-FFF2-40B4-BE49-F238E27FC236}">
                <a16:creationId xmlns:a16="http://schemas.microsoft.com/office/drawing/2014/main" id="{837720BF-7FDC-4FD1-9AE2-C94684579842}"/>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r>
              <a:rPr lang="en-US" altLang="zh-CN" kern="0"/>
              <a:t>5.4 </a:t>
            </a:r>
            <a:r>
              <a:rPr lang="zh-CN" altLang="en-US" kern="0"/>
              <a:t>路由协议 </a:t>
            </a:r>
            <a:endParaRPr lang="zh-CN" altLang="en-US" kern="0" dirty="0"/>
          </a:p>
        </p:txBody>
      </p:sp>
    </p:spTree>
    <p:extLst>
      <p:ext uri="{BB962C8B-B14F-4D97-AF65-F5344CB8AC3E}">
        <p14:creationId xmlns:p14="http://schemas.microsoft.com/office/powerpoint/2010/main" val="2274034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C49EEB-3D94-4356-8010-EAF453695ED6}"/>
              </a:ext>
            </a:extLst>
          </p:cNvPr>
          <p:cNvSpPr>
            <a:spLocks noGrp="1" noChangeArrowheads="1"/>
          </p:cNvSpPr>
          <p:nvPr>
            <p:ph type="title"/>
          </p:nvPr>
        </p:nvSpPr>
        <p:spPr/>
        <p:txBody>
          <a:bodyPr/>
          <a:lstStyle/>
          <a:p>
            <a:pPr marL="609600" indent="-609600" eaLnBrk="1" hangingPunct="1"/>
            <a:r>
              <a:rPr lang="en-US" altLang="zh-CN" dirty="0"/>
              <a:t>5.1</a:t>
            </a:r>
            <a:r>
              <a:rPr lang="zh-CN" altLang="en-US" dirty="0"/>
              <a:t>数据交换技术</a:t>
            </a:r>
          </a:p>
        </p:txBody>
      </p:sp>
      <p:sp>
        <p:nvSpPr>
          <p:cNvPr id="713731" name="Rectangle 3">
            <a:extLst>
              <a:ext uri="{FF2B5EF4-FFF2-40B4-BE49-F238E27FC236}">
                <a16:creationId xmlns:a16="http://schemas.microsoft.com/office/drawing/2014/main" id="{03097829-B399-4C51-B1B8-0FBB070A90D1}"/>
              </a:ext>
            </a:extLst>
          </p:cNvPr>
          <p:cNvSpPr>
            <a:spLocks noGrp="1" noChangeArrowheads="1"/>
          </p:cNvSpPr>
          <p:nvPr>
            <p:ph type="body" idx="1"/>
          </p:nvPr>
        </p:nvSpPr>
        <p:spPr>
          <a:xfrm>
            <a:off x="1258888" y="1268413"/>
            <a:ext cx="7273552" cy="3884140"/>
          </a:xfrm>
        </p:spPr>
        <p:txBody>
          <a:bodyPr/>
          <a:lstStyle/>
          <a:p>
            <a:pPr eaLnBrk="1" hangingPunct="1">
              <a:buFont typeface="Wingdings" panose="05000000000000000000" pitchFamily="2" charset="2"/>
              <a:buNone/>
            </a:pPr>
            <a:r>
              <a:rPr lang="zh-CN" altLang="en-US" dirty="0"/>
              <a:t>结点间数据交换方式有多种，如：</a:t>
            </a:r>
          </a:p>
          <a:p>
            <a:pPr eaLnBrk="1" hangingPunct="1"/>
            <a:r>
              <a:rPr lang="zh-CN" altLang="en-US" dirty="0"/>
              <a:t>电路交换</a:t>
            </a:r>
          </a:p>
          <a:p>
            <a:pPr eaLnBrk="1" hangingPunct="1"/>
            <a:r>
              <a:rPr lang="zh-CN" altLang="en-US" dirty="0"/>
              <a:t>分组交换</a:t>
            </a:r>
          </a:p>
          <a:p>
            <a:pPr eaLnBrk="1" hangingPunct="1"/>
            <a:r>
              <a:rPr lang="zh-CN" altLang="en-US" dirty="0"/>
              <a:t>信元交换</a:t>
            </a:r>
            <a:endParaRPr lang="en-US" altLang="zh-CN" dirty="0"/>
          </a:p>
          <a:p>
            <a:pPr lvl="1" eaLnBrk="1" hangingPunct="1"/>
            <a:r>
              <a:rPr lang="zh-CN" altLang="en-US" sz="2000" dirty="0">
                <a:latin typeface="+mn-ea"/>
              </a:rPr>
              <a:t>异步传输模式（</a:t>
            </a:r>
            <a:r>
              <a:rPr lang="en-US" altLang="zh-CN" sz="2000" dirty="0">
                <a:latin typeface="+mn-ea"/>
              </a:rPr>
              <a:t>Asynchronous Transfer Mode</a:t>
            </a:r>
            <a:r>
              <a:rPr lang="zh-CN" altLang="en-US" sz="2000" dirty="0">
                <a:latin typeface="+mn-ea"/>
              </a:rPr>
              <a:t>，</a:t>
            </a:r>
            <a:r>
              <a:rPr lang="en-US" altLang="zh-CN" sz="2000" dirty="0">
                <a:latin typeface="+mn-ea"/>
              </a:rPr>
              <a:t>ATM</a:t>
            </a:r>
            <a:r>
              <a:rPr lang="zh-CN" altLang="en-US" sz="2000" dirty="0">
                <a:latin typeface="+mn-ea"/>
              </a:rPr>
              <a:t>），一种定长（</a:t>
            </a:r>
            <a:r>
              <a:rPr lang="en-US" altLang="zh-CN" sz="2000" dirty="0">
                <a:latin typeface="+mn-ea"/>
              </a:rPr>
              <a:t>53</a:t>
            </a:r>
            <a:r>
              <a:rPr lang="zh-CN" altLang="en-US" sz="2000" dirty="0">
                <a:latin typeface="+mn-ea"/>
              </a:rPr>
              <a:t>字节，包括控制信息的</a:t>
            </a:r>
            <a:r>
              <a:rPr lang="en-US" altLang="zh-CN" sz="2000" dirty="0">
                <a:latin typeface="+mn-ea"/>
              </a:rPr>
              <a:t>5</a:t>
            </a:r>
            <a:r>
              <a:rPr lang="zh-CN" altLang="en-US" sz="2000" dirty="0">
                <a:latin typeface="+mn-ea"/>
              </a:rPr>
              <a:t>字节信头和</a:t>
            </a:r>
            <a:r>
              <a:rPr lang="en-US" altLang="zh-CN" sz="2000" dirty="0">
                <a:latin typeface="+mn-ea"/>
              </a:rPr>
              <a:t>48</a:t>
            </a:r>
            <a:r>
              <a:rPr lang="zh-CN" altLang="en-US" sz="2000" dirty="0">
                <a:latin typeface="+mn-ea"/>
              </a:rPr>
              <a:t>字节的净载荷）、面向连接和具有较高</a:t>
            </a:r>
            <a:r>
              <a:rPr lang="en-US" altLang="zh-CN" sz="2000" dirty="0">
                <a:latin typeface="+mn-ea"/>
              </a:rPr>
              <a:t>QoS</a:t>
            </a:r>
            <a:r>
              <a:rPr lang="zh-CN" altLang="en-US" sz="2000" dirty="0">
                <a:latin typeface="+mn-ea"/>
              </a:rPr>
              <a:t>能力的信息传输技术，可应用在局域网和广域网中。</a:t>
            </a:r>
            <a:endParaRPr lang="en-US" altLang="zh-CN" sz="2000" dirty="0">
              <a:latin typeface="+mn-ea"/>
            </a:endParaRPr>
          </a:p>
          <a:p>
            <a:pPr eaLnBrk="1" hangingPunct="1"/>
            <a:r>
              <a:rPr lang="zh-CN" altLang="en-US" dirty="0"/>
              <a:t>帧中继</a:t>
            </a:r>
          </a:p>
        </p:txBody>
      </p:sp>
    </p:spTree>
    <p:extLst>
      <p:ext uri="{BB962C8B-B14F-4D97-AF65-F5344CB8AC3E}">
        <p14:creationId xmlns:p14="http://schemas.microsoft.com/office/powerpoint/2010/main" val="387353851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7654517-9345-487E-A8D0-14F2B0D66D60}"/>
              </a:ext>
            </a:extLst>
          </p:cNvPr>
          <p:cNvSpPr txBox="1"/>
          <p:nvPr/>
        </p:nvSpPr>
        <p:spPr>
          <a:xfrm>
            <a:off x="987574" y="1323925"/>
            <a:ext cx="2232248" cy="461665"/>
          </a:xfrm>
          <a:prstGeom prst="rect">
            <a:avLst/>
          </a:prstGeom>
          <a:noFill/>
        </p:spPr>
        <p:txBody>
          <a:bodyPr wrap="square" rtlCol="0">
            <a:spAutoFit/>
          </a:bodyPr>
          <a:lstStyle/>
          <a:p>
            <a:r>
              <a:rPr lang="zh-CN" altLang="en-US" dirty="0"/>
              <a:t>二、域间路由</a:t>
            </a:r>
          </a:p>
        </p:txBody>
      </p:sp>
      <p:sp>
        <p:nvSpPr>
          <p:cNvPr id="8" name="文本框 7">
            <a:extLst>
              <a:ext uri="{FF2B5EF4-FFF2-40B4-BE49-F238E27FC236}">
                <a16:creationId xmlns:a16="http://schemas.microsoft.com/office/drawing/2014/main" id="{797E60EF-6AED-4501-94FC-B749FFC5753B}"/>
              </a:ext>
            </a:extLst>
          </p:cNvPr>
          <p:cNvSpPr txBox="1"/>
          <p:nvPr/>
        </p:nvSpPr>
        <p:spPr>
          <a:xfrm>
            <a:off x="539552" y="1844824"/>
            <a:ext cx="7776914" cy="4191917"/>
          </a:xfrm>
          <a:prstGeom prst="rect">
            <a:avLst/>
          </a:prstGeom>
          <a:noFill/>
        </p:spPr>
        <p:txBody>
          <a:bodyPr wrap="square">
            <a:spAutoFit/>
          </a:bodyPr>
          <a:lstStyle/>
          <a:p>
            <a:pPr marL="195263" indent="-195263" algn="just" eaLnBrk="1" hangingPunct="1">
              <a:spcBef>
                <a:spcPct val="20000"/>
              </a:spcBef>
              <a:buClr>
                <a:schemeClr val="accent2"/>
              </a:buClr>
              <a:buSzPct val="70000"/>
              <a:buBlip>
                <a:blip r:embed="rId2"/>
              </a:buBlip>
            </a:pPr>
            <a:r>
              <a:rPr lang="en-US" altLang="zh-CN" sz="2200" b="0" dirty="0">
                <a:latin typeface="+mn-ea"/>
                <a:ea typeface="+mn-ea"/>
              </a:rPr>
              <a:t>RIP</a:t>
            </a:r>
            <a:r>
              <a:rPr lang="zh-CN" altLang="en-US" sz="2200" b="0" dirty="0">
                <a:latin typeface="+mn-ea"/>
                <a:ea typeface="+mn-ea"/>
              </a:rPr>
              <a:t>、</a:t>
            </a:r>
            <a:r>
              <a:rPr lang="en-US" altLang="zh-CN" sz="2200" b="0" dirty="0">
                <a:latin typeface="+mn-ea"/>
                <a:ea typeface="+mn-ea"/>
              </a:rPr>
              <a:t>OSPF</a:t>
            </a:r>
            <a:r>
              <a:rPr lang="zh-CN" altLang="en-US" sz="2200" b="0" dirty="0">
                <a:latin typeface="+mn-ea"/>
                <a:ea typeface="+mn-ea"/>
              </a:rPr>
              <a:t>等路由协议以解决</a:t>
            </a:r>
            <a:r>
              <a:rPr lang="en-US" altLang="zh-CN" sz="2200" b="0" dirty="0">
                <a:latin typeface="+mn-ea"/>
                <a:ea typeface="+mn-ea"/>
              </a:rPr>
              <a:t>AS</a:t>
            </a:r>
            <a:r>
              <a:rPr lang="zh-CN" altLang="en-US" sz="2200" b="0" dirty="0">
                <a:latin typeface="+mn-ea"/>
                <a:ea typeface="+mn-ea"/>
              </a:rPr>
              <a:t>内部的路由选择问题为主，所以也称为域内路由协议或内部网关协议（</a:t>
            </a:r>
            <a:r>
              <a:rPr lang="en-US" altLang="zh-CN" sz="2200" b="0" dirty="0">
                <a:latin typeface="+mn-ea"/>
                <a:ea typeface="+mn-ea"/>
              </a:rPr>
              <a:t>Interior Gateway Protocol</a:t>
            </a:r>
            <a:r>
              <a:rPr lang="zh-CN" altLang="en-US" sz="2200" b="0" dirty="0">
                <a:latin typeface="+mn-ea"/>
                <a:ea typeface="+mn-ea"/>
              </a:rPr>
              <a:t>，</a:t>
            </a:r>
            <a:r>
              <a:rPr lang="en-US" altLang="zh-CN" sz="2200" b="0" dirty="0">
                <a:latin typeface="+mn-ea"/>
                <a:ea typeface="+mn-ea"/>
              </a:rPr>
              <a:t>IGP</a:t>
            </a:r>
            <a:r>
              <a:rPr lang="zh-CN" altLang="en-US" sz="2200" b="0" dirty="0">
                <a:latin typeface="+mn-ea"/>
                <a:ea typeface="+mn-ea"/>
              </a:rPr>
              <a:t>）。</a:t>
            </a:r>
            <a:endParaRPr lang="en-US" altLang="zh-CN" sz="2200" b="0" dirty="0">
              <a:latin typeface="+mn-ea"/>
              <a:ea typeface="+mn-ea"/>
            </a:endParaRPr>
          </a:p>
          <a:p>
            <a:pPr marL="195263" indent="-195263" algn="just" eaLnBrk="1" hangingPunct="1">
              <a:spcBef>
                <a:spcPct val="20000"/>
              </a:spcBef>
              <a:buClr>
                <a:schemeClr val="accent2"/>
              </a:buClr>
              <a:buSzPct val="70000"/>
              <a:buBlip>
                <a:blip r:embed="rId2"/>
              </a:buBlip>
            </a:pPr>
            <a:r>
              <a:rPr lang="zh-CN" altLang="en-US" sz="2200" b="0" dirty="0">
                <a:latin typeface="+mn-ea"/>
                <a:ea typeface="+mn-ea"/>
              </a:rPr>
              <a:t>为跨</a:t>
            </a:r>
            <a:r>
              <a:rPr lang="en-US" altLang="zh-CN" sz="2200" b="0" dirty="0">
                <a:latin typeface="+mn-ea"/>
                <a:ea typeface="+mn-ea"/>
              </a:rPr>
              <a:t>AS</a:t>
            </a:r>
            <a:r>
              <a:rPr lang="zh-CN" altLang="en-US" sz="2200" b="0" dirty="0">
                <a:latin typeface="+mn-ea"/>
                <a:ea typeface="+mn-ea"/>
              </a:rPr>
              <a:t>数据传输提供路由服务的协议称为域间路由协议，著名的域间路由协议有：</a:t>
            </a:r>
            <a:endParaRPr lang="en-US" altLang="zh-CN" sz="2200" b="0" dirty="0">
              <a:latin typeface="+mn-ea"/>
              <a:ea typeface="+mn-ea"/>
            </a:endParaRPr>
          </a:p>
          <a:p>
            <a:pPr marL="652463" lvl="1" indent="-195263" algn="just" eaLnBrk="1" hangingPunct="1">
              <a:spcBef>
                <a:spcPct val="20000"/>
              </a:spcBef>
              <a:buClr>
                <a:schemeClr val="accent2"/>
              </a:buClr>
              <a:buSzPct val="70000"/>
              <a:buBlip>
                <a:blip r:embed="rId2"/>
              </a:buBlip>
            </a:pPr>
            <a:r>
              <a:rPr lang="zh-CN" altLang="en-US" sz="2000" b="0" dirty="0">
                <a:latin typeface="+mn-ea"/>
                <a:ea typeface="+mn-ea"/>
              </a:rPr>
              <a:t>外部网关协议（</a:t>
            </a:r>
            <a:r>
              <a:rPr lang="en-US" altLang="zh-CN" sz="2000" b="0" dirty="0">
                <a:latin typeface="+mn-ea"/>
                <a:ea typeface="+mn-ea"/>
              </a:rPr>
              <a:t>Exterior Gateway Protocol</a:t>
            </a:r>
            <a:r>
              <a:rPr lang="zh-CN" altLang="en-US" sz="2000" b="0" dirty="0">
                <a:latin typeface="+mn-ea"/>
                <a:ea typeface="+mn-ea"/>
              </a:rPr>
              <a:t>，</a:t>
            </a:r>
            <a:r>
              <a:rPr lang="en-US" altLang="zh-CN" sz="2000" b="0" dirty="0">
                <a:latin typeface="+mn-ea"/>
                <a:ea typeface="+mn-ea"/>
              </a:rPr>
              <a:t>EGP</a:t>
            </a:r>
            <a:r>
              <a:rPr lang="zh-CN" altLang="en-US" sz="2000" b="0" dirty="0">
                <a:latin typeface="+mn-ea"/>
                <a:ea typeface="+mn-ea"/>
              </a:rPr>
              <a:t>）：既是所有</a:t>
            </a:r>
            <a:r>
              <a:rPr lang="en-US" altLang="zh-CN" sz="2000" b="0" dirty="0">
                <a:latin typeface="+mn-ea"/>
                <a:ea typeface="+mn-ea"/>
              </a:rPr>
              <a:t>AS</a:t>
            </a:r>
            <a:r>
              <a:rPr lang="zh-CN" altLang="en-US" sz="2000" b="0" dirty="0">
                <a:latin typeface="+mn-ea"/>
                <a:ea typeface="+mn-ea"/>
              </a:rPr>
              <a:t>与</a:t>
            </a:r>
            <a:r>
              <a:rPr lang="en-US" altLang="zh-CN" sz="2000" b="0" dirty="0">
                <a:latin typeface="+mn-ea"/>
                <a:ea typeface="+mn-ea"/>
              </a:rPr>
              <a:t>AS</a:t>
            </a:r>
            <a:r>
              <a:rPr lang="zh-CN" altLang="en-US" sz="2000" b="0" dirty="0">
                <a:latin typeface="+mn-ea"/>
                <a:ea typeface="+mn-ea"/>
              </a:rPr>
              <a:t>之间的路由协议的总称，也是一种具体的基于距离向量协议，</a:t>
            </a:r>
            <a:r>
              <a:rPr lang="en-US" altLang="zh-CN" sz="2000" b="0" dirty="0">
                <a:latin typeface="+mn-ea"/>
                <a:ea typeface="+mn-ea"/>
              </a:rPr>
              <a:t>EGP</a:t>
            </a:r>
            <a:r>
              <a:rPr lang="zh-CN" altLang="en-US" sz="2000" b="0" dirty="0">
                <a:latin typeface="+mn-ea"/>
                <a:ea typeface="+mn-ea"/>
              </a:rPr>
              <a:t>协议通过在邻居</a:t>
            </a:r>
            <a:r>
              <a:rPr lang="en-US" altLang="zh-CN" sz="2000" b="0" dirty="0">
                <a:latin typeface="+mn-ea"/>
                <a:ea typeface="+mn-ea"/>
              </a:rPr>
              <a:t>AS</a:t>
            </a:r>
            <a:r>
              <a:rPr lang="zh-CN" altLang="en-US" sz="2000" b="0" dirty="0">
                <a:latin typeface="+mn-ea"/>
                <a:ea typeface="+mn-ea"/>
              </a:rPr>
              <a:t>之间周期性交换路由信息并以此获得通往其他</a:t>
            </a:r>
            <a:r>
              <a:rPr lang="en-US" altLang="zh-CN" sz="2000" b="0" dirty="0">
                <a:latin typeface="+mn-ea"/>
                <a:ea typeface="+mn-ea"/>
              </a:rPr>
              <a:t>AS</a:t>
            </a:r>
            <a:r>
              <a:rPr lang="zh-CN" altLang="en-US" sz="2000" b="0" dirty="0">
                <a:latin typeface="+mn-ea"/>
                <a:ea typeface="+mn-ea"/>
              </a:rPr>
              <a:t>最佳路径的协议。现已被</a:t>
            </a:r>
            <a:r>
              <a:rPr lang="en-US" altLang="zh-CN" sz="2000" b="0" dirty="0">
                <a:latin typeface="+mn-ea"/>
                <a:ea typeface="+mn-ea"/>
              </a:rPr>
              <a:t>BGP</a:t>
            </a:r>
            <a:r>
              <a:rPr lang="zh-CN" altLang="en-US" sz="2000" b="0" dirty="0">
                <a:latin typeface="+mn-ea"/>
                <a:ea typeface="+mn-ea"/>
              </a:rPr>
              <a:t>协议替代。</a:t>
            </a:r>
            <a:endParaRPr lang="en-US" altLang="zh-CN" sz="2000" b="0" dirty="0">
              <a:latin typeface="+mn-ea"/>
              <a:ea typeface="+mn-ea"/>
            </a:endParaRPr>
          </a:p>
          <a:p>
            <a:pPr marL="652463" lvl="1" indent="-195263" algn="just" eaLnBrk="1" hangingPunct="1">
              <a:spcBef>
                <a:spcPct val="20000"/>
              </a:spcBef>
              <a:buClr>
                <a:schemeClr val="accent2"/>
              </a:buClr>
              <a:buSzPct val="70000"/>
              <a:buBlip>
                <a:blip r:embed="rId2"/>
              </a:buBlip>
            </a:pPr>
            <a:r>
              <a:rPr lang="zh-CN" altLang="en-US" sz="2000" b="0" dirty="0">
                <a:latin typeface="+mn-ea"/>
                <a:ea typeface="+mn-ea"/>
              </a:rPr>
              <a:t>边界网关协议（</a:t>
            </a:r>
            <a:r>
              <a:rPr lang="en-US" altLang="zh-CN" sz="2000" b="0" dirty="0">
                <a:latin typeface="+mn-ea"/>
                <a:ea typeface="+mn-ea"/>
              </a:rPr>
              <a:t>Border Gateway Protocol</a:t>
            </a:r>
            <a:r>
              <a:rPr lang="zh-CN" altLang="en-US" sz="2000" b="0" dirty="0">
                <a:latin typeface="+mn-ea"/>
                <a:ea typeface="+mn-ea"/>
              </a:rPr>
              <a:t>，</a:t>
            </a:r>
            <a:r>
              <a:rPr lang="en-US" altLang="zh-CN" sz="2000" b="0" dirty="0">
                <a:latin typeface="+mn-ea"/>
                <a:ea typeface="+mn-ea"/>
              </a:rPr>
              <a:t>BGP</a:t>
            </a:r>
            <a:r>
              <a:rPr lang="zh-CN" altLang="en-US" sz="2000" b="0" dirty="0">
                <a:latin typeface="+mn-ea"/>
                <a:ea typeface="+mn-ea"/>
              </a:rPr>
              <a:t>）：见后续。</a:t>
            </a:r>
            <a:endParaRPr lang="en-US" altLang="zh-CN" sz="2000" b="0" dirty="0">
              <a:latin typeface="+mn-ea"/>
              <a:ea typeface="+mn-ea"/>
            </a:endParaRPr>
          </a:p>
          <a:p>
            <a:pPr marL="652463" lvl="1" indent="-195263" algn="just" eaLnBrk="1" hangingPunct="1">
              <a:spcBef>
                <a:spcPct val="20000"/>
              </a:spcBef>
              <a:buClr>
                <a:schemeClr val="accent2"/>
              </a:buClr>
              <a:buSzPct val="70000"/>
              <a:buBlip>
                <a:blip r:embed="rId2"/>
              </a:buBlip>
            </a:pPr>
            <a:r>
              <a:rPr lang="zh-CN" altLang="en-US" sz="2000" b="0" dirty="0">
                <a:latin typeface="+mn-ea"/>
                <a:ea typeface="+mn-ea"/>
              </a:rPr>
              <a:t>域间路由选择协议</a:t>
            </a:r>
            <a:r>
              <a:rPr lang="en-US" altLang="zh-CN" sz="2000" b="0" dirty="0">
                <a:latin typeface="+mn-ea"/>
                <a:ea typeface="+mn-ea"/>
              </a:rPr>
              <a:t>(Inter-Domain Routing Protocol</a:t>
            </a:r>
            <a:r>
              <a:rPr lang="zh-CN" altLang="en-US" sz="2000" b="0" dirty="0">
                <a:latin typeface="+mn-ea"/>
                <a:ea typeface="+mn-ea"/>
              </a:rPr>
              <a:t>，</a:t>
            </a:r>
            <a:r>
              <a:rPr lang="en-US" altLang="zh-CN" sz="2000" b="0" dirty="0">
                <a:latin typeface="+mn-ea"/>
                <a:ea typeface="+mn-ea"/>
              </a:rPr>
              <a:t>IDRP)</a:t>
            </a:r>
            <a:r>
              <a:rPr lang="zh-CN" altLang="en-US" sz="2000" b="0" dirty="0">
                <a:latin typeface="+mn-ea"/>
                <a:ea typeface="+mn-ea"/>
              </a:rPr>
              <a:t>：属于</a:t>
            </a:r>
            <a:r>
              <a:rPr lang="en-US" altLang="zh-CN" sz="2000" b="0" dirty="0">
                <a:latin typeface="+mn-ea"/>
                <a:ea typeface="+mn-ea"/>
              </a:rPr>
              <a:t>OSI/RM</a:t>
            </a:r>
            <a:r>
              <a:rPr lang="zh-CN" altLang="en-US" sz="2000" b="0" dirty="0">
                <a:latin typeface="+mn-ea"/>
                <a:ea typeface="+mn-ea"/>
              </a:rPr>
              <a:t>的基于链路状态的路由选择协议。</a:t>
            </a:r>
            <a:endParaRPr lang="en-US" altLang="zh-CN" sz="2000" b="0" dirty="0">
              <a:latin typeface="+mn-ea"/>
              <a:ea typeface="+mn-ea"/>
            </a:endParaRPr>
          </a:p>
        </p:txBody>
      </p:sp>
      <p:sp>
        <p:nvSpPr>
          <p:cNvPr id="7" name="Rectangle 4">
            <a:extLst>
              <a:ext uri="{FF2B5EF4-FFF2-40B4-BE49-F238E27FC236}">
                <a16:creationId xmlns:a16="http://schemas.microsoft.com/office/drawing/2014/main" id="{2CCC9BD8-3A0C-46C8-99B3-1C5567F74606}"/>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r>
              <a:rPr lang="en-US" altLang="zh-CN" kern="0"/>
              <a:t>5.4 </a:t>
            </a:r>
            <a:r>
              <a:rPr lang="zh-CN" altLang="en-US" kern="0"/>
              <a:t>路由协议 </a:t>
            </a:r>
            <a:endParaRPr lang="zh-CN" altLang="en-US" kern="0" dirty="0"/>
          </a:p>
        </p:txBody>
      </p:sp>
    </p:spTree>
    <p:extLst>
      <p:ext uri="{BB962C8B-B14F-4D97-AF65-F5344CB8AC3E}">
        <p14:creationId xmlns:p14="http://schemas.microsoft.com/office/powerpoint/2010/main" val="302424036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90D07DA-ECE3-45E4-A63F-F4A3E4E470D9}"/>
              </a:ext>
            </a:extLst>
          </p:cNvPr>
          <p:cNvSpPr>
            <a:spLocks noGrp="1" noChangeArrowheads="1"/>
          </p:cNvSpPr>
          <p:nvPr>
            <p:ph type="title"/>
          </p:nvPr>
        </p:nvSpPr>
        <p:spPr/>
        <p:txBody>
          <a:bodyPr/>
          <a:lstStyle/>
          <a:p>
            <a:pPr eaLnBrk="1" hangingPunct="1"/>
            <a:r>
              <a:rPr lang="en-US" altLang="zh-CN" dirty="0"/>
              <a:t>BGP</a:t>
            </a:r>
            <a:r>
              <a:rPr lang="zh-CN" altLang="en-US" dirty="0"/>
              <a:t>协议</a:t>
            </a:r>
          </a:p>
        </p:txBody>
      </p:sp>
      <p:sp>
        <p:nvSpPr>
          <p:cNvPr id="847875" name="Rectangle 3">
            <a:extLst>
              <a:ext uri="{FF2B5EF4-FFF2-40B4-BE49-F238E27FC236}">
                <a16:creationId xmlns:a16="http://schemas.microsoft.com/office/drawing/2014/main" id="{A6F48598-2C78-47AB-A0BD-8914C4519B7C}"/>
              </a:ext>
            </a:extLst>
          </p:cNvPr>
          <p:cNvSpPr>
            <a:spLocks noGrp="1" noChangeArrowheads="1"/>
          </p:cNvSpPr>
          <p:nvPr>
            <p:ph type="body" idx="1"/>
          </p:nvPr>
        </p:nvSpPr>
        <p:spPr>
          <a:xfrm>
            <a:off x="971600" y="1268760"/>
            <a:ext cx="7391400" cy="4536627"/>
          </a:xfrm>
        </p:spPr>
        <p:txBody>
          <a:bodyPr/>
          <a:lstStyle/>
          <a:p>
            <a:pPr eaLnBrk="1" hangingPunct="1"/>
            <a:r>
              <a:rPr lang="zh-CN" altLang="en-US" b="0" dirty="0">
                <a:latin typeface="+mn-ea"/>
              </a:rPr>
              <a:t>边界网关协议（</a:t>
            </a:r>
            <a:r>
              <a:rPr lang="en-US" altLang="zh-CN" b="0" dirty="0">
                <a:latin typeface="+mn-ea"/>
              </a:rPr>
              <a:t>Border Gateway Protocol</a:t>
            </a:r>
            <a:r>
              <a:rPr lang="zh-CN" altLang="en-US" b="0" dirty="0">
                <a:latin typeface="+mn-ea"/>
              </a:rPr>
              <a:t>，</a:t>
            </a:r>
            <a:r>
              <a:rPr lang="en-US" altLang="zh-CN" b="0" dirty="0">
                <a:latin typeface="+mn-ea"/>
              </a:rPr>
              <a:t>BGP</a:t>
            </a:r>
            <a:r>
              <a:rPr lang="zh-CN" altLang="en-US" b="0" dirty="0">
                <a:latin typeface="+mn-ea"/>
              </a:rPr>
              <a:t>）是一个自治域的外部网关协议，是不同自治域间的路由协议。</a:t>
            </a:r>
            <a:endParaRPr lang="en-US" altLang="zh-CN" b="0" dirty="0">
              <a:latin typeface="+mn-ea"/>
            </a:endParaRPr>
          </a:p>
          <a:p>
            <a:pPr eaLnBrk="1" hangingPunct="1"/>
            <a:r>
              <a:rPr lang="en-US" altLang="zh-CN" b="0" dirty="0">
                <a:latin typeface="+mn-ea"/>
              </a:rPr>
              <a:t>BGP</a:t>
            </a:r>
            <a:r>
              <a:rPr lang="zh-CN" altLang="en-US" b="0" dirty="0">
                <a:latin typeface="+mn-ea"/>
              </a:rPr>
              <a:t>采用改进型的</a:t>
            </a:r>
            <a:r>
              <a:rPr lang="en-US" altLang="zh-CN" b="0" dirty="0">
                <a:latin typeface="+mn-ea"/>
              </a:rPr>
              <a:t>D-V</a:t>
            </a:r>
            <a:r>
              <a:rPr lang="zh-CN" altLang="en-US" b="0" dirty="0">
                <a:latin typeface="+mn-ea"/>
              </a:rPr>
              <a:t>算法，在相邻</a:t>
            </a:r>
            <a:r>
              <a:rPr lang="en-US" altLang="zh-CN" b="0" dirty="0">
                <a:latin typeface="+mn-ea"/>
              </a:rPr>
              <a:t>AS</a:t>
            </a:r>
            <a:r>
              <a:rPr lang="zh-CN" altLang="en-US" b="0" dirty="0">
                <a:latin typeface="+mn-ea"/>
              </a:rPr>
              <a:t>间交换网络可达性信息，并据此进行路由回路检测和基于性能优先和策略约束的路由进行决策。</a:t>
            </a:r>
          </a:p>
          <a:p>
            <a:pPr eaLnBrk="1" hangingPunct="1"/>
            <a:r>
              <a:rPr lang="zh-CN" altLang="en-US" b="0" dirty="0">
                <a:latin typeface="+mn-ea"/>
              </a:rPr>
              <a:t>技术特点：</a:t>
            </a:r>
          </a:p>
          <a:p>
            <a:pPr lvl="1" eaLnBrk="1" hangingPunct="1"/>
            <a:r>
              <a:rPr lang="zh-CN" altLang="en-US" b="0" dirty="0">
                <a:latin typeface="+mn-ea"/>
              </a:rPr>
              <a:t>路由表中记录到达目的地的确切路由，而不是“距离”，从而解决无穷计算问题。</a:t>
            </a:r>
          </a:p>
          <a:p>
            <a:pPr lvl="1" eaLnBrk="1" hangingPunct="1"/>
            <a:r>
              <a:rPr lang="zh-CN" altLang="en-US" b="0" dirty="0">
                <a:latin typeface="+mn-ea"/>
              </a:rPr>
              <a:t>支持策略路由。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7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787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787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78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2137E3-DBCA-4819-B605-F41C693D0422}"/>
              </a:ext>
            </a:extLst>
          </p:cNvPr>
          <p:cNvSpPr>
            <a:spLocks noGrp="1"/>
          </p:cNvSpPr>
          <p:nvPr>
            <p:ph idx="1"/>
          </p:nvPr>
        </p:nvSpPr>
        <p:spPr>
          <a:xfrm>
            <a:off x="1043608" y="1052736"/>
            <a:ext cx="7776864" cy="5006179"/>
          </a:xfrm>
        </p:spPr>
        <p:txBody>
          <a:bodyPr/>
          <a:lstStyle/>
          <a:p>
            <a:pPr>
              <a:lnSpc>
                <a:spcPct val="150000"/>
              </a:lnSpc>
            </a:pPr>
            <a:r>
              <a:rPr lang="en-US" altLang="zh-CN" sz="2000" b="0" dirty="0">
                <a:latin typeface="+mn-ea"/>
              </a:rPr>
              <a:t>BGP</a:t>
            </a:r>
            <a:r>
              <a:rPr lang="zh-CN" altLang="en-US" sz="2000" b="0" dirty="0">
                <a:latin typeface="+mn-ea"/>
              </a:rPr>
              <a:t>采用面向连接的传输协议作为传输工具，有可靠性保障。</a:t>
            </a:r>
          </a:p>
          <a:p>
            <a:pPr>
              <a:lnSpc>
                <a:spcPct val="150000"/>
              </a:lnSpc>
            </a:pPr>
            <a:r>
              <a:rPr lang="zh-CN" altLang="en-US" sz="2000" b="0" dirty="0">
                <a:latin typeface="+mn-ea"/>
              </a:rPr>
              <a:t>在</a:t>
            </a:r>
            <a:r>
              <a:rPr lang="en-US" altLang="zh-CN" sz="2000" b="0" dirty="0">
                <a:latin typeface="+mn-ea"/>
              </a:rPr>
              <a:t>BGP</a:t>
            </a:r>
            <a:r>
              <a:rPr lang="zh-CN" altLang="en-US" sz="2000" b="0" dirty="0">
                <a:latin typeface="+mn-ea"/>
              </a:rPr>
              <a:t>的对等体之间是逻辑上的连通而不一定物理直接邻居。</a:t>
            </a:r>
          </a:p>
          <a:p>
            <a:pPr>
              <a:lnSpc>
                <a:spcPct val="150000"/>
              </a:lnSpc>
            </a:pPr>
            <a:r>
              <a:rPr lang="zh-CN" altLang="en-US" sz="2000" b="0" dirty="0">
                <a:latin typeface="+mn-ea"/>
              </a:rPr>
              <a:t>路由更新时，</a:t>
            </a:r>
            <a:r>
              <a:rPr lang="en-US" altLang="zh-CN" sz="2000" b="0" dirty="0">
                <a:latin typeface="+mn-ea"/>
              </a:rPr>
              <a:t>BGP</a:t>
            </a:r>
            <a:r>
              <a:rPr lang="zh-CN" altLang="en-US" sz="2000" b="0" dirty="0">
                <a:latin typeface="+mn-ea"/>
              </a:rPr>
              <a:t>只发送更新的路由信息，从而大大减少了对带宽的占用，适用于在</a:t>
            </a:r>
            <a:r>
              <a:rPr lang="en-US" altLang="zh-CN" sz="2000" b="0" dirty="0">
                <a:latin typeface="+mn-ea"/>
              </a:rPr>
              <a:t>Internet</a:t>
            </a:r>
            <a:r>
              <a:rPr lang="zh-CN" altLang="en-US" sz="2000" b="0" dirty="0">
                <a:latin typeface="+mn-ea"/>
              </a:rPr>
              <a:t>上传播大量的路由信息。</a:t>
            </a:r>
          </a:p>
          <a:p>
            <a:pPr>
              <a:lnSpc>
                <a:spcPct val="150000"/>
              </a:lnSpc>
            </a:pPr>
            <a:r>
              <a:rPr lang="zh-CN" altLang="en-US" sz="2000" b="0" dirty="0">
                <a:latin typeface="+mn-ea"/>
              </a:rPr>
              <a:t>基于</a:t>
            </a:r>
            <a:r>
              <a:rPr lang="en-US" altLang="zh-CN" sz="2000" b="0" dirty="0">
                <a:latin typeface="+mn-ea"/>
              </a:rPr>
              <a:t>D-V</a:t>
            </a:r>
            <a:r>
              <a:rPr lang="zh-CN" altLang="en-US" sz="2000" b="0" dirty="0">
                <a:latin typeface="+mn-ea"/>
              </a:rPr>
              <a:t>路由协议并进行了优化，在设计上就避免了环路的发生。</a:t>
            </a:r>
          </a:p>
          <a:p>
            <a:pPr>
              <a:lnSpc>
                <a:spcPct val="150000"/>
              </a:lnSpc>
            </a:pPr>
            <a:r>
              <a:rPr lang="en-US" altLang="zh-CN" sz="2000" b="0" dirty="0">
                <a:latin typeface="+mn-ea"/>
              </a:rPr>
              <a:t>AS</a:t>
            </a:r>
            <a:r>
              <a:rPr lang="zh-CN" altLang="en-US" sz="2000" b="0" dirty="0">
                <a:latin typeface="+mn-ea"/>
              </a:rPr>
              <a:t>之间转发时，只有携带的</a:t>
            </a:r>
            <a:r>
              <a:rPr lang="en-US" altLang="zh-CN" sz="2000" b="0" dirty="0" err="1">
                <a:latin typeface="+mn-ea"/>
              </a:rPr>
              <a:t>AS_Path</a:t>
            </a:r>
            <a:r>
              <a:rPr lang="zh-CN" altLang="en-US" sz="2000" b="0" dirty="0">
                <a:latin typeface="+mn-ea"/>
              </a:rPr>
              <a:t>信息标记与途经的</a:t>
            </a:r>
            <a:r>
              <a:rPr lang="en-US" altLang="zh-CN" sz="2000" b="0" dirty="0">
                <a:latin typeface="+mn-ea"/>
              </a:rPr>
              <a:t>AS</a:t>
            </a:r>
            <a:r>
              <a:rPr lang="zh-CN" altLang="en-US" sz="2000" b="0" dirty="0">
                <a:latin typeface="+mn-ea"/>
              </a:rPr>
              <a:t>不同时才允许通过，否则就被丢弃，从而避免了自治域间产生环路。</a:t>
            </a:r>
          </a:p>
          <a:p>
            <a:pPr>
              <a:lnSpc>
                <a:spcPct val="150000"/>
              </a:lnSpc>
            </a:pPr>
            <a:r>
              <a:rPr lang="en-US" altLang="zh-CN" sz="2000" b="0" dirty="0">
                <a:latin typeface="+mn-ea"/>
              </a:rPr>
              <a:t>BGP</a:t>
            </a:r>
            <a:r>
              <a:rPr lang="zh-CN" altLang="en-US" sz="2000" b="0" dirty="0">
                <a:latin typeface="+mn-ea"/>
              </a:rPr>
              <a:t>有丰富的路由策略，能够对路由实现灵活的过滤和选择。</a:t>
            </a:r>
          </a:p>
          <a:p>
            <a:pPr>
              <a:lnSpc>
                <a:spcPct val="150000"/>
              </a:lnSpc>
            </a:pPr>
            <a:r>
              <a:rPr lang="en-US" altLang="zh-CN" sz="2000" b="0" dirty="0">
                <a:latin typeface="+mn-ea"/>
              </a:rPr>
              <a:t>BGP</a:t>
            </a:r>
            <a:r>
              <a:rPr lang="zh-CN" altLang="en-US" sz="2000" b="0" dirty="0">
                <a:latin typeface="+mn-ea"/>
              </a:rPr>
              <a:t>易于扩展， 能够适应网络新的发展（</a:t>
            </a:r>
            <a:r>
              <a:rPr lang="en-US" altLang="zh-CN" sz="2000" b="0" dirty="0">
                <a:latin typeface="+mn-ea"/>
              </a:rPr>
              <a:t>ipv4</a:t>
            </a:r>
            <a:r>
              <a:rPr lang="zh-CN" altLang="en-US" sz="2000" b="0" dirty="0">
                <a:latin typeface="+mn-ea"/>
              </a:rPr>
              <a:t>单</a:t>
            </a:r>
            <a:r>
              <a:rPr lang="en-US" altLang="zh-CN" sz="2000" b="0" dirty="0">
                <a:latin typeface="+mn-ea"/>
              </a:rPr>
              <a:t>/</a:t>
            </a:r>
            <a:r>
              <a:rPr lang="zh-CN" altLang="en-US" sz="2000" b="0" dirty="0">
                <a:latin typeface="+mn-ea"/>
              </a:rPr>
              <a:t>组播、</a:t>
            </a:r>
            <a:r>
              <a:rPr lang="en-US" altLang="zh-CN" sz="2000" b="0" dirty="0">
                <a:latin typeface="+mn-ea"/>
              </a:rPr>
              <a:t>vpv4</a:t>
            </a:r>
            <a:r>
              <a:rPr lang="zh-CN" altLang="en-US" sz="2000" b="0" dirty="0">
                <a:latin typeface="+mn-ea"/>
              </a:rPr>
              <a:t>单</a:t>
            </a:r>
            <a:r>
              <a:rPr lang="en-US" altLang="zh-CN" sz="2000" b="0" dirty="0">
                <a:latin typeface="+mn-ea"/>
              </a:rPr>
              <a:t>/</a:t>
            </a:r>
            <a:r>
              <a:rPr lang="zh-CN" altLang="en-US" sz="2000" b="0" dirty="0">
                <a:latin typeface="+mn-ea"/>
              </a:rPr>
              <a:t>组插）。</a:t>
            </a:r>
            <a:endParaRPr lang="en-US" altLang="zh-CN" sz="2000" b="0" dirty="0">
              <a:latin typeface="+mn-ea"/>
            </a:endParaRPr>
          </a:p>
        </p:txBody>
      </p:sp>
      <p:sp>
        <p:nvSpPr>
          <p:cNvPr id="4" name="Rectangle 2">
            <a:extLst>
              <a:ext uri="{FF2B5EF4-FFF2-40B4-BE49-F238E27FC236}">
                <a16:creationId xmlns:a16="http://schemas.microsoft.com/office/drawing/2014/main" id="{22E5CB78-4ECD-447E-9154-E1BC1D8D262B}"/>
              </a:ext>
            </a:extLst>
          </p:cNvPr>
          <p:cNvSpPr>
            <a:spLocks noGrp="1" noChangeArrowheads="1"/>
          </p:cNvSpPr>
          <p:nvPr>
            <p:ph type="title"/>
          </p:nvPr>
        </p:nvSpPr>
        <p:spPr>
          <a:xfrm>
            <a:off x="971550" y="222250"/>
            <a:ext cx="7086600" cy="685800"/>
          </a:xfrm>
        </p:spPr>
        <p:txBody>
          <a:bodyPr/>
          <a:lstStyle/>
          <a:p>
            <a:pPr eaLnBrk="1" hangingPunct="1"/>
            <a:r>
              <a:rPr lang="en-US" altLang="zh-CN" dirty="0"/>
              <a:t>BGP</a:t>
            </a:r>
            <a:r>
              <a:rPr lang="zh-CN" altLang="en-US" dirty="0"/>
              <a:t>协议特点</a:t>
            </a:r>
          </a:p>
        </p:txBody>
      </p:sp>
    </p:spTree>
    <p:extLst>
      <p:ext uri="{BB962C8B-B14F-4D97-AF65-F5344CB8AC3E}">
        <p14:creationId xmlns:p14="http://schemas.microsoft.com/office/powerpoint/2010/main" val="300369641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159BF5D-A96B-46C2-A19A-6F650E6EDC7C}"/>
              </a:ext>
            </a:extLst>
          </p:cNvPr>
          <p:cNvSpPr>
            <a:spLocks noGrp="1" noChangeArrowheads="1"/>
          </p:cNvSpPr>
          <p:nvPr>
            <p:ph type="title"/>
          </p:nvPr>
        </p:nvSpPr>
        <p:spPr/>
        <p:txBody>
          <a:bodyPr/>
          <a:lstStyle/>
          <a:p>
            <a:pPr eaLnBrk="1" hangingPunct="1"/>
            <a:r>
              <a:rPr lang="en-US" altLang="zh-CN"/>
              <a:t>5.5 IP</a:t>
            </a:r>
            <a:r>
              <a:rPr lang="zh-CN" altLang="en-US"/>
              <a:t>协议</a:t>
            </a:r>
          </a:p>
        </p:txBody>
      </p:sp>
      <p:sp>
        <p:nvSpPr>
          <p:cNvPr id="848899" name="Rectangle 3">
            <a:extLst>
              <a:ext uri="{FF2B5EF4-FFF2-40B4-BE49-F238E27FC236}">
                <a16:creationId xmlns:a16="http://schemas.microsoft.com/office/drawing/2014/main" id="{8108A775-0589-4782-908F-C1883C6D1921}"/>
              </a:ext>
            </a:extLst>
          </p:cNvPr>
          <p:cNvSpPr>
            <a:spLocks noGrp="1" noChangeArrowheads="1"/>
          </p:cNvSpPr>
          <p:nvPr>
            <p:ph type="body" idx="1"/>
          </p:nvPr>
        </p:nvSpPr>
        <p:spPr>
          <a:xfrm>
            <a:off x="914400" y="1524000"/>
            <a:ext cx="7391400" cy="3765550"/>
          </a:xfrm>
        </p:spPr>
        <p:txBody>
          <a:bodyPr/>
          <a:lstStyle/>
          <a:p>
            <a:pPr eaLnBrk="1" hangingPunct="1">
              <a:buFont typeface="Wingdings" panose="05000000000000000000" pitchFamily="2" charset="2"/>
              <a:buNone/>
            </a:pPr>
            <a:r>
              <a:rPr lang="en-US" altLang="zh-CN" dirty="0">
                <a:solidFill>
                  <a:schemeClr val="accent2"/>
                </a:solidFill>
              </a:rPr>
              <a:t>5.5.1 </a:t>
            </a:r>
            <a:r>
              <a:rPr lang="zh-CN" altLang="en-US" dirty="0">
                <a:solidFill>
                  <a:schemeClr val="accent2"/>
                </a:solidFill>
              </a:rPr>
              <a:t>概述</a:t>
            </a:r>
          </a:p>
          <a:p>
            <a:pPr eaLnBrk="1" hangingPunct="1"/>
            <a:r>
              <a:rPr lang="en-US" altLang="zh-CN" dirty="0"/>
              <a:t>IP</a:t>
            </a:r>
            <a:r>
              <a:rPr lang="zh-CN" altLang="en-US" dirty="0"/>
              <a:t>协议是</a:t>
            </a:r>
            <a:r>
              <a:rPr lang="en-US" altLang="zh-CN" dirty="0"/>
              <a:t>Internet</a:t>
            </a:r>
            <a:r>
              <a:rPr lang="zh-CN" altLang="en-US" dirty="0"/>
              <a:t>体系结构的核心协议，已成为连接异构网络的工业标准。</a:t>
            </a:r>
          </a:p>
          <a:p>
            <a:pPr eaLnBrk="1" hangingPunct="1"/>
            <a:r>
              <a:rPr lang="en-US" altLang="zh-CN" dirty="0"/>
              <a:t>IP</a:t>
            </a:r>
            <a:r>
              <a:rPr lang="zh-CN" altLang="en-US" dirty="0"/>
              <a:t>提供无连接的数据报服务，每个</a:t>
            </a:r>
            <a:r>
              <a:rPr lang="en-US" altLang="zh-CN" dirty="0"/>
              <a:t>IP</a:t>
            </a:r>
            <a:r>
              <a:rPr lang="zh-CN" altLang="en-US" dirty="0"/>
              <a:t>分组长度</a:t>
            </a:r>
            <a:r>
              <a:rPr lang="en-US" altLang="en-US" dirty="0"/>
              <a:t>≤</a:t>
            </a:r>
            <a:r>
              <a:rPr lang="en-US" altLang="zh-CN" dirty="0"/>
              <a:t>64K</a:t>
            </a:r>
            <a:r>
              <a:rPr lang="zh-CN" altLang="en-US" dirty="0"/>
              <a:t>字节，不能保证分组可靠的、按序到达，这些留给高层协议解决。</a:t>
            </a:r>
          </a:p>
          <a:p>
            <a:pPr eaLnBrk="1" hangingPunct="1"/>
            <a:r>
              <a:rPr lang="en-US" altLang="zh-CN" dirty="0"/>
              <a:t>IP</a:t>
            </a:r>
            <a:r>
              <a:rPr lang="zh-CN" altLang="en-US" dirty="0"/>
              <a:t>协议需要路由协议</a:t>
            </a:r>
            <a:r>
              <a:rPr lang="en-US" altLang="zh-CN" dirty="0"/>
              <a:t>ICMP</a:t>
            </a:r>
            <a:r>
              <a:rPr lang="zh-CN" altLang="en-US" dirty="0"/>
              <a:t>，</a:t>
            </a:r>
            <a:r>
              <a:rPr lang="en-US" altLang="zh-CN" dirty="0"/>
              <a:t>ARP</a:t>
            </a:r>
            <a:r>
              <a:rPr lang="zh-CN" altLang="en-US" dirty="0"/>
              <a:t>，</a:t>
            </a:r>
            <a:r>
              <a:rPr lang="en-US" altLang="zh-CN" dirty="0"/>
              <a:t>RARP</a:t>
            </a:r>
            <a:r>
              <a:rPr lang="zh-CN" altLang="en-US" dirty="0"/>
              <a:t>等协议支持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8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图片 3">
            <a:extLst>
              <a:ext uri="{FF2B5EF4-FFF2-40B4-BE49-F238E27FC236}">
                <a16:creationId xmlns:a16="http://schemas.microsoft.com/office/drawing/2014/main" id="{D122020F-899E-42BC-A1D9-5F875EA81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628775"/>
            <a:ext cx="871855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19" name="Rectangle 2">
            <a:extLst>
              <a:ext uri="{FF2B5EF4-FFF2-40B4-BE49-F238E27FC236}">
                <a16:creationId xmlns:a16="http://schemas.microsoft.com/office/drawing/2014/main" id="{194531E9-E7C5-41B8-AFB1-6F019F385455}"/>
              </a:ext>
            </a:extLst>
          </p:cNvPr>
          <p:cNvSpPr>
            <a:spLocks noGrp="1" noChangeArrowheads="1"/>
          </p:cNvSpPr>
          <p:nvPr>
            <p:ph type="title"/>
          </p:nvPr>
        </p:nvSpPr>
        <p:spPr/>
        <p:txBody>
          <a:bodyPr/>
          <a:lstStyle/>
          <a:p>
            <a:pPr eaLnBrk="1" hangingPunct="1"/>
            <a:r>
              <a:rPr lang="en-US" altLang="zh-CN"/>
              <a:t>5.5.2 IP</a:t>
            </a:r>
            <a:r>
              <a:rPr lang="zh-CN" altLang="en-US"/>
              <a:t>分组结构</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a:extLst>
              <a:ext uri="{FF2B5EF4-FFF2-40B4-BE49-F238E27FC236}">
                <a16:creationId xmlns:a16="http://schemas.microsoft.com/office/drawing/2014/main" id="{FEC37914-435A-4942-804D-B5A6D2F0393D}"/>
              </a:ext>
            </a:extLst>
          </p:cNvPr>
          <p:cNvGrpSpPr>
            <a:grpSpLocks/>
          </p:cNvGrpSpPr>
          <p:nvPr/>
        </p:nvGrpSpPr>
        <p:grpSpPr bwMode="auto">
          <a:xfrm>
            <a:off x="873125" y="908050"/>
            <a:ext cx="8039100" cy="3714750"/>
            <a:chOff x="914111" y="1034618"/>
            <a:chExt cx="8039100" cy="3714750"/>
          </a:xfrm>
        </p:grpSpPr>
        <p:sp>
          <p:nvSpPr>
            <p:cNvPr id="61471" name="Rectangle 8">
              <a:extLst>
                <a:ext uri="{FF2B5EF4-FFF2-40B4-BE49-F238E27FC236}">
                  <a16:creationId xmlns:a16="http://schemas.microsoft.com/office/drawing/2014/main" id="{43FEF800-A323-4818-B814-48D397E2C31E}"/>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2" name="Rectangle 10">
              <a:extLst>
                <a:ext uri="{FF2B5EF4-FFF2-40B4-BE49-F238E27FC236}">
                  <a16:creationId xmlns:a16="http://schemas.microsoft.com/office/drawing/2014/main" id="{73D592AE-B888-414F-B762-9C2DA6F6B1C9}"/>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3" name="Rectangle 11">
              <a:extLst>
                <a:ext uri="{FF2B5EF4-FFF2-40B4-BE49-F238E27FC236}">
                  <a16:creationId xmlns:a16="http://schemas.microsoft.com/office/drawing/2014/main" id="{004050F0-A883-4186-AB6F-88913A67CC7C}"/>
                </a:ext>
              </a:extLst>
            </p:cNvPr>
            <p:cNvSpPr>
              <a:spLocks noChangeArrowheads="1"/>
            </p:cNvSpPr>
            <p:nvPr/>
          </p:nvSpPr>
          <p:spPr bwMode="auto">
            <a:xfrm>
              <a:off x="978449" y="4068330"/>
              <a:ext cx="7876338"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474" name="Line 12">
              <a:extLst>
                <a:ext uri="{FF2B5EF4-FFF2-40B4-BE49-F238E27FC236}">
                  <a16:creationId xmlns:a16="http://schemas.microsoft.com/office/drawing/2014/main" id="{BC5C0843-AF01-4D19-AABA-A48CECF678DD}"/>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5" name="Line 13">
              <a:extLst>
                <a:ext uri="{FF2B5EF4-FFF2-40B4-BE49-F238E27FC236}">
                  <a16:creationId xmlns:a16="http://schemas.microsoft.com/office/drawing/2014/main" id="{E4C242A5-1F2B-4952-890D-C5DD975D07B9}"/>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6" name="Line 14">
              <a:extLst>
                <a:ext uri="{FF2B5EF4-FFF2-40B4-BE49-F238E27FC236}">
                  <a16:creationId xmlns:a16="http://schemas.microsoft.com/office/drawing/2014/main" id="{82E966ED-54E6-402D-8B0B-296F62A154FE}"/>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7" name="Line 15">
              <a:extLst>
                <a:ext uri="{FF2B5EF4-FFF2-40B4-BE49-F238E27FC236}">
                  <a16:creationId xmlns:a16="http://schemas.microsoft.com/office/drawing/2014/main" id="{9EDB022F-8402-4313-8628-8895B7B12A80}"/>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8" name="Line 16">
              <a:extLst>
                <a:ext uri="{FF2B5EF4-FFF2-40B4-BE49-F238E27FC236}">
                  <a16:creationId xmlns:a16="http://schemas.microsoft.com/office/drawing/2014/main" id="{7C42C87F-245C-4192-8724-942B4ADF3FCA}"/>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79" name="Line 17">
              <a:extLst>
                <a:ext uri="{FF2B5EF4-FFF2-40B4-BE49-F238E27FC236}">
                  <a16:creationId xmlns:a16="http://schemas.microsoft.com/office/drawing/2014/main" id="{328EC591-030C-4190-AD5C-40706BD280C2}"/>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0" name="Line 18">
              <a:extLst>
                <a:ext uri="{FF2B5EF4-FFF2-40B4-BE49-F238E27FC236}">
                  <a16:creationId xmlns:a16="http://schemas.microsoft.com/office/drawing/2014/main" id="{E6E71008-4539-41EF-B400-E3264203A31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1" name="Line 19">
              <a:extLst>
                <a:ext uri="{FF2B5EF4-FFF2-40B4-BE49-F238E27FC236}">
                  <a16:creationId xmlns:a16="http://schemas.microsoft.com/office/drawing/2014/main" id="{8877A43B-93C6-44A8-A8FE-AFD81687865D}"/>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2" name="Line 20">
              <a:extLst>
                <a:ext uri="{FF2B5EF4-FFF2-40B4-BE49-F238E27FC236}">
                  <a16:creationId xmlns:a16="http://schemas.microsoft.com/office/drawing/2014/main" id="{8C79F2D4-5423-4AC9-B7A2-73885A45274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3" name="Line 21">
              <a:extLst>
                <a:ext uri="{FF2B5EF4-FFF2-40B4-BE49-F238E27FC236}">
                  <a16:creationId xmlns:a16="http://schemas.microsoft.com/office/drawing/2014/main" id="{D83B42D4-077D-4599-A6B8-2CABE7A6E3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4" name="Line 22">
              <a:extLst>
                <a:ext uri="{FF2B5EF4-FFF2-40B4-BE49-F238E27FC236}">
                  <a16:creationId xmlns:a16="http://schemas.microsoft.com/office/drawing/2014/main" id="{7B0B0784-2AC0-474C-BF56-4F2356C0099A}"/>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85" name="Rectangle 23">
              <a:extLst>
                <a:ext uri="{FF2B5EF4-FFF2-40B4-BE49-F238E27FC236}">
                  <a16:creationId xmlns:a16="http://schemas.microsoft.com/office/drawing/2014/main" id="{3A236D40-D0CE-400C-B5C2-808ECFF17D3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1486" name="Rectangle 24">
              <a:extLst>
                <a:ext uri="{FF2B5EF4-FFF2-40B4-BE49-F238E27FC236}">
                  <a16:creationId xmlns:a16="http://schemas.microsoft.com/office/drawing/2014/main" id="{885F796E-254E-4F06-9F03-8335CD7CBA8C}"/>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87" name="Rectangle 25">
              <a:extLst>
                <a:ext uri="{FF2B5EF4-FFF2-40B4-BE49-F238E27FC236}">
                  <a16:creationId xmlns:a16="http://schemas.microsoft.com/office/drawing/2014/main" id="{68693E09-660A-4109-9E44-C2AC3373050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1488" name="Rectangle 26">
              <a:extLst>
                <a:ext uri="{FF2B5EF4-FFF2-40B4-BE49-F238E27FC236}">
                  <a16:creationId xmlns:a16="http://schemas.microsoft.com/office/drawing/2014/main" id="{8A03A1C6-6673-406C-B6D4-3F29BB878D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1489" name="Rectangle 27">
              <a:extLst>
                <a:ext uri="{FF2B5EF4-FFF2-40B4-BE49-F238E27FC236}">
                  <a16:creationId xmlns:a16="http://schemas.microsoft.com/office/drawing/2014/main" id="{836EE689-E7CD-482F-97A7-7096BC831D4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1490" name="Rectangle 28">
              <a:extLst>
                <a:ext uri="{FF2B5EF4-FFF2-40B4-BE49-F238E27FC236}">
                  <a16:creationId xmlns:a16="http://schemas.microsoft.com/office/drawing/2014/main" id="{9E00133C-D051-4B3B-999F-C3BAE11CC495}"/>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1491" name="Rectangle 29">
              <a:extLst>
                <a:ext uri="{FF2B5EF4-FFF2-40B4-BE49-F238E27FC236}">
                  <a16:creationId xmlns:a16="http://schemas.microsoft.com/office/drawing/2014/main" id="{5D09B047-0FC0-41B9-94C9-D49EF709A5ED}"/>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1492" name="Rectangle 30">
              <a:extLst>
                <a:ext uri="{FF2B5EF4-FFF2-40B4-BE49-F238E27FC236}">
                  <a16:creationId xmlns:a16="http://schemas.microsoft.com/office/drawing/2014/main" id="{A09C846C-66C7-452E-843C-D83C9BBAAD3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1493" name="Rectangle 31">
              <a:extLst>
                <a:ext uri="{FF2B5EF4-FFF2-40B4-BE49-F238E27FC236}">
                  <a16:creationId xmlns:a16="http://schemas.microsoft.com/office/drawing/2014/main" id="{900184CB-9076-4D15-BA07-7C5775F8AC8B}"/>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1494" name="Rectangle 32">
              <a:extLst>
                <a:ext uri="{FF2B5EF4-FFF2-40B4-BE49-F238E27FC236}">
                  <a16:creationId xmlns:a16="http://schemas.microsoft.com/office/drawing/2014/main" id="{44E1BD9C-BF54-44A5-B471-396C9DA8C3E7}"/>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1495" name="Rectangle 33">
              <a:extLst>
                <a:ext uri="{FF2B5EF4-FFF2-40B4-BE49-F238E27FC236}">
                  <a16:creationId xmlns:a16="http://schemas.microsoft.com/office/drawing/2014/main" id="{D8DF2228-E21E-4C2C-BC72-D939C6205100}"/>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1496" name="Rectangle 34">
              <a:extLst>
                <a:ext uri="{FF2B5EF4-FFF2-40B4-BE49-F238E27FC236}">
                  <a16:creationId xmlns:a16="http://schemas.microsoft.com/office/drawing/2014/main" id="{E93F7921-5F23-4278-9EFC-CFEDDE795762}"/>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1497" name="Rectangle 35">
              <a:extLst>
                <a:ext uri="{FF2B5EF4-FFF2-40B4-BE49-F238E27FC236}">
                  <a16:creationId xmlns:a16="http://schemas.microsoft.com/office/drawing/2014/main" id="{365A70E7-2B33-461B-944E-5D1CD4FF0ED5}"/>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1498" name="Rectangle 36">
              <a:extLst>
                <a:ext uri="{FF2B5EF4-FFF2-40B4-BE49-F238E27FC236}">
                  <a16:creationId xmlns:a16="http://schemas.microsoft.com/office/drawing/2014/main" id="{88D6284D-ADFE-41DF-8C09-9DAFD5A1C1F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1499" name="Rectangle 37">
              <a:extLst>
                <a:ext uri="{FF2B5EF4-FFF2-40B4-BE49-F238E27FC236}">
                  <a16:creationId xmlns:a16="http://schemas.microsoft.com/office/drawing/2014/main" id="{7CA2CF0F-A495-4373-B054-E5A22E68CE60}"/>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1500" name="Rectangle 38">
              <a:extLst>
                <a:ext uri="{FF2B5EF4-FFF2-40B4-BE49-F238E27FC236}">
                  <a16:creationId xmlns:a16="http://schemas.microsoft.com/office/drawing/2014/main" id="{ED1A3727-3565-40E9-81A0-419C92BF12D5}"/>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1501" name="Rectangle 39">
              <a:extLst>
                <a:ext uri="{FF2B5EF4-FFF2-40B4-BE49-F238E27FC236}">
                  <a16:creationId xmlns:a16="http://schemas.microsoft.com/office/drawing/2014/main" id="{5BD31F8F-9CF6-4D99-85AD-F64DEA12B8D0}"/>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1502" name="Rectangle 40">
              <a:extLst>
                <a:ext uri="{FF2B5EF4-FFF2-40B4-BE49-F238E27FC236}">
                  <a16:creationId xmlns:a16="http://schemas.microsoft.com/office/drawing/2014/main" id="{9067F71F-BD64-4CEE-8027-E23920E22E1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1503" name="Rectangle 41">
              <a:extLst>
                <a:ext uri="{FF2B5EF4-FFF2-40B4-BE49-F238E27FC236}">
                  <a16:creationId xmlns:a16="http://schemas.microsoft.com/office/drawing/2014/main" id="{1F8D63EC-DAE8-421F-9849-19F3115EDDD5}"/>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1504" name="Rectangle 42">
              <a:extLst>
                <a:ext uri="{FF2B5EF4-FFF2-40B4-BE49-F238E27FC236}">
                  <a16:creationId xmlns:a16="http://schemas.microsoft.com/office/drawing/2014/main" id="{BA31B2F3-1630-4DFB-A528-787C0F22326B}"/>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1505" name="Rectangle 44">
              <a:extLst>
                <a:ext uri="{FF2B5EF4-FFF2-40B4-BE49-F238E27FC236}">
                  <a16:creationId xmlns:a16="http://schemas.microsoft.com/office/drawing/2014/main" id="{16955CAA-F25F-4D9C-A035-D068777B9A86}"/>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1506" name="Group 46">
              <a:extLst>
                <a:ext uri="{FF2B5EF4-FFF2-40B4-BE49-F238E27FC236}">
                  <a16:creationId xmlns:a16="http://schemas.microsoft.com/office/drawing/2014/main" id="{060FE50C-6CE0-468C-AAF8-64C78CCF29AF}"/>
                </a:ext>
              </a:extLst>
            </p:cNvPr>
            <p:cNvGrpSpPr>
              <a:grpSpLocks/>
            </p:cNvGrpSpPr>
            <p:nvPr/>
          </p:nvGrpSpPr>
          <p:grpSpPr bwMode="auto">
            <a:xfrm>
              <a:off x="914111" y="3800043"/>
              <a:ext cx="131763" cy="69850"/>
              <a:chOff x="833" y="3024"/>
              <a:chExt cx="78" cy="51"/>
            </a:xfrm>
          </p:grpSpPr>
          <p:sp>
            <p:nvSpPr>
              <p:cNvPr id="61512" name="Rectangle 47">
                <a:extLst>
                  <a:ext uri="{FF2B5EF4-FFF2-40B4-BE49-F238E27FC236}">
                    <a16:creationId xmlns:a16="http://schemas.microsoft.com/office/drawing/2014/main" id="{F3A54C4E-99BB-40F7-8370-AA3E82803770}"/>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3" name="Line 48">
                <a:extLst>
                  <a:ext uri="{FF2B5EF4-FFF2-40B4-BE49-F238E27FC236}">
                    <a16:creationId xmlns:a16="http://schemas.microsoft.com/office/drawing/2014/main" id="{390B1881-2349-45EF-A999-AAE290FB6B18}"/>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49">
                <a:extLst>
                  <a:ext uri="{FF2B5EF4-FFF2-40B4-BE49-F238E27FC236}">
                    <a16:creationId xmlns:a16="http://schemas.microsoft.com/office/drawing/2014/main" id="{19C24B48-E02B-4925-98A1-6D8491B58EAA}"/>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07" name="Group 50">
              <a:extLst>
                <a:ext uri="{FF2B5EF4-FFF2-40B4-BE49-F238E27FC236}">
                  <a16:creationId xmlns:a16="http://schemas.microsoft.com/office/drawing/2014/main" id="{0AAAE200-0DEB-4C0D-B4BA-07F8F2B276B0}"/>
                </a:ext>
              </a:extLst>
            </p:cNvPr>
            <p:cNvGrpSpPr>
              <a:grpSpLocks/>
            </p:cNvGrpSpPr>
            <p:nvPr/>
          </p:nvGrpSpPr>
          <p:grpSpPr bwMode="auto">
            <a:xfrm>
              <a:off x="8781761" y="3809568"/>
              <a:ext cx="131763" cy="66675"/>
              <a:chOff x="5432" y="3030"/>
              <a:chExt cx="78" cy="51"/>
            </a:xfrm>
          </p:grpSpPr>
          <p:sp>
            <p:nvSpPr>
              <p:cNvPr id="61509" name="Rectangle 51">
                <a:extLst>
                  <a:ext uri="{FF2B5EF4-FFF2-40B4-BE49-F238E27FC236}">
                    <a16:creationId xmlns:a16="http://schemas.microsoft.com/office/drawing/2014/main" id="{6B507D1E-9E8F-4A3F-9F44-636F30B5F03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1510" name="Line 52">
                <a:extLst>
                  <a:ext uri="{FF2B5EF4-FFF2-40B4-BE49-F238E27FC236}">
                    <a16:creationId xmlns:a16="http://schemas.microsoft.com/office/drawing/2014/main" id="{2DB8D384-0E51-4D19-9340-CDF2FD460C38}"/>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1" name="Line 53">
                <a:extLst>
                  <a:ext uri="{FF2B5EF4-FFF2-40B4-BE49-F238E27FC236}">
                    <a16:creationId xmlns:a16="http://schemas.microsoft.com/office/drawing/2014/main" id="{7BA6A877-0336-421B-99FB-BBDE407B1CD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508" name="Rectangle 75">
              <a:extLst>
                <a:ext uri="{FF2B5EF4-FFF2-40B4-BE49-F238E27FC236}">
                  <a16:creationId xmlns:a16="http://schemas.microsoft.com/office/drawing/2014/main" id="{1491DBEB-610C-408B-B5ED-6E7D5037D2E4}"/>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51" name="矩形 50">
            <a:extLst>
              <a:ext uri="{FF2B5EF4-FFF2-40B4-BE49-F238E27FC236}">
                <a16:creationId xmlns:a16="http://schemas.microsoft.com/office/drawing/2014/main" id="{3EB36FF0-590B-4374-AF58-53BCC4819881}"/>
              </a:ext>
            </a:extLst>
          </p:cNvPr>
          <p:cNvSpPr/>
          <p:nvPr/>
        </p:nvSpPr>
        <p:spPr>
          <a:xfrm>
            <a:off x="939800" y="1311275"/>
            <a:ext cx="949325" cy="430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版本</a:t>
            </a:r>
          </a:p>
        </p:txBody>
      </p:sp>
      <p:sp>
        <p:nvSpPr>
          <p:cNvPr id="52" name="文本框 51">
            <a:extLst>
              <a:ext uri="{FF2B5EF4-FFF2-40B4-BE49-F238E27FC236}">
                <a16:creationId xmlns:a16="http://schemas.microsoft.com/office/drawing/2014/main" id="{9985E35B-098E-477D-9CAF-23D40305BFE3}"/>
              </a:ext>
            </a:extLst>
          </p:cNvPr>
          <p:cNvSpPr txBox="1">
            <a:spLocks noChangeArrowheads="1"/>
          </p:cNvSpPr>
          <p:nvPr/>
        </p:nvSpPr>
        <p:spPr bwMode="auto">
          <a:xfrm>
            <a:off x="957263" y="4691063"/>
            <a:ext cx="8078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版本：</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协议版本，通常为</a:t>
            </a:r>
            <a:r>
              <a:rPr lang="en-US" altLang="zh-CN" sz="1800">
                <a:latin typeface="幼圆" panose="02010509060101010101" pitchFamily="49" charset="-122"/>
                <a:ea typeface="幼圆" panose="02010509060101010101" pitchFamily="49" charset="-122"/>
              </a:rPr>
              <a:t>0100</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v4</a:t>
            </a:r>
            <a:r>
              <a:rPr lang="zh-CN" altLang="en-US" sz="1800">
                <a:latin typeface="幼圆" panose="02010509060101010101" pitchFamily="49" charset="-122"/>
                <a:ea typeface="幼圆" panose="02010509060101010101" pitchFamily="49" charset="-122"/>
              </a:rPr>
              <a:t>），若为</a:t>
            </a:r>
            <a:r>
              <a:rPr lang="en-US" altLang="zh-CN" sz="1800">
                <a:latin typeface="幼圆" panose="02010509060101010101" pitchFamily="49" charset="-122"/>
                <a:ea typeface="幼圆" panose="02010509060101010101" pitchFamily="49" charset="-122"/>
              </a:rPr>
              <a:t>0110</a:t>
            </a:r>
            <a:r>
              <a:rPr lang="zh-CN" altLang="en-US" sz="1800">
                <a:latin typeface="幼圆" panose="02010509060101010101" pitchFamily="49" charset="-122"/>
                <a:ea typeface="幼圆" panose="02010509060101010101" pitchFamily="49" charset="-122"/>
              </a:rPr>
              <a:t>则表示为</a:t>
            </a:r>
            <a:r>
              <a:rPr lang="en-US" altLang="zh-CN" sz="1800">
                <a:latin typeface="幼圆" panose="02010509060101010101" pitchFamily="49" charset="-122"/>
                <a:ea typeface="幼圆" panose="02010509060101010101" pitchFamily="49" charset="-122"/>
              </a:rPr>
              <a:t>v6</a:t>
            </a:r>
            <a:r>
              <a:rPr lang="zh-CN" altLang="en-US" sz="1800">
                <a:latin typeface="幼圆" panose="02010509060101010101" pitchFamily="49" charset="-122"/>
                <a:ea typeface="幼圆" panose="02010509060101010101" pitchFamily="49" charset="-122"/>
              </a:rPr>
              <a:t>版</a:t>
            </a:r>
          </a:p>
        </p:txBody>
      </p:sp>
      <p:sp>
        <p:nvSpPr>
          <p:cNvPr id="54" name="矩形 53">
            <a:extLst>
              <a:ext uri="{FF2B5EF4-FFF2-40B4-BE49-F238E27FC236}">
                <a16:creationId xmlns:a16="http://schemas.microsoft.com/office/drawing/2014/main" id="{2EF7A107-2CB6-49EA-B259-6E9DF78A75FC}"/>
              </a:ext>
            </a:extLst>
          </p:cNvPr>
          <p:cNvSpPr/>
          <p:nvPr/>
        </p:nvSpPr>
        <p:spPr>
          <a:xfrm>
            <a:off x="1900238" y="1311275"/>
            <a:ext cx="9794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400" dirty="0"/>
              <a:t>首部长度</a:t>
            </a:r>
          </a:p>
        </p:txBody>
      </p:sp>
      <p:sp>
        <p:nvSpPr>
          <p:cNvPr id="55" name="文本框 54">
            <a:extLst>
              <a:ext uri="{FF2B5EF4-FFF2-40B4-BE49-F238E27FC236}">
                <a16:creationId xmlns:a16="http://schemas.microsoft.com/office/drawing/2014/main" id="{BFA91D4D-94CC-46A2-A1B0-D9FEE32DBC0D}"/>
              </a:ext>
            </a:extLst>
          </p:cNvPr>
          <p:cNvSpPr txBox="1">
            <a:spLocks noChangeArrowheads="1"/>
          </p:cNvSpPr>
          <p:nvPr/>
        </p:nvSpPr>
        <p:spPr bwMode="auto">
          <a:xfrm>
            <a:off x="976313" y="5119688"/>
            <a:ext cx="7013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首部长度：</a:t>
            </a:r>
            <a:r>
              <a:rPr lang="en-US" altLang="zh-CN" sz="1800">
                <a:latin typeface="幼圆" panose="02010509060101010101" pitchFamily="49" charset="-122"/>
                <a:ea typeface="幼圆" panose="02010509060101010101" pitchFamily="49" charset="-122"/>
              </a:rPr>
              <a:t>4</a:t>
            </a:r>
            <a:r>
              <a:rPr lang="zh-CN" altLang="en-US" sz="1800">
                <a:latin typeface="幼圆" panose="02010509060101010101" pitchFamily="49" charset="-122"/>
                <a:ea typeface="幼圆" panose="02010509060101010101" pitchFamily="49" charset="-122"/>
              </a:rPr>
              <a:t>位，表示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包首部长度，最短</a:t>
            </a:r>
            <a:r>
              <a:rPr lang="en-US" altLang="zh-CN" sz="1800">
                <a:latin typeface="幼圆" panose="02010509060101010101" pitchFamily="49" charset="-122"/>
                <a:ea typeface="幼圆" panose="02010509060101010101" pitchFamily="49" charset="-122"/>
              </a:rPr>
              <a:t>20</a:t>
            </a:r>
            <a:r>
              <a:rPr lang="zh-CN" altLang="en-US" sz="1800">
                <a:latin typeface="幼圆" panose="02010509060101010101" pitchFamily="49" charset="-122"/>
                <a:ea typeface="幼圆" panose="02010509060101010101" pitchFamily="49" charset="-122"/>
              </a:rPr>
              <a:t>字节，最长</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字节</a:t>
            </a:r>
          </a:p>
        </p:txBody>
      </p:sp>
      <p:sp>
        <p:nvSpPr>
          <p:cNvPr id="56" name="矩形 55">
            <a:extLst>
              <a:ext uri="{FF2B5EF4-FFF2-40B4-BE49-F238E27FC236}">
                <a16:creationId xmlns:a16="http://schemas.microsoft.com/office/drawing/2014/main" id="{080BF7AF-1EF9-4EA8-A257-ECB6F0A9EE4B}"/>
              </a:ext>
            </a:extLst>
          </p:cNvPr>
          <p:cNvSpPr/>
          <p:nvPr/>
        </p:nvSpPr>
        <p:spPr>
          <a:xfrm>
            <a:off x="2884488" y="1309688"/>
            <a:ext cx="1952625" cy="4397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区 分 服 务</a:t>
            </a:r>
            <a:endParaRPr lang="zh-CN" altLang="en-US" sz="2000" dirty="0"/>
          </a:p>
        </p:txBody>
      </p:sp>
      <p:sp>
        <p:nvSpPr>
          <p:cNvPr id="57" name="文本框 56">
            <a:extLst>
              <a:ext uri="{FF2B5EF4-FFF2-40B4-BE49-F238E27FC236}">
                <a16:creationId xmlns:a16="http://schemas.microsoft.com/office/drawing/2014/main" id="{F84678BD-C054-4266-ACCD-659A7747BF91}"/>
              </a:ext>
            </a:extLst>
          </p:cNvPr>
          <p:cNvSpPr txBox="1">
            <a:spLocks noChangeArrowheads="1"/>
          </p:cNvSpPr>
          <p:nvPr/>
        </p:nvSpPr>
        <p:spPr bwMode="auto">
          <a:xfrm>
            <a:off x="957263" y="5548313"/>
            <a:ext cx="7616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区分服务：</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位，以前称为服务类型，从未使用过。</a:t>
            </a:r>
            <a:r>
              <a:rPr lang="en-US" altLang="zh-CN" sz="1800">
                <a:latin typeface="幼圆" panose="02010509060101010101" pitchFamily="49" charset="-122"/>
                <a:ea typeface="幼圆" panose="02010509060101010101" pitchFamily="49" charset="-122"/>
              </a:rPr>
              <a:t>1998</a:t>
            </a:r>
            <a:r>
              <a:rPr lang="zh-CN" altLang="en-US" sz="1800">
                <a:latin typeface="幼圆" panose="02010509060101010101" pitchFamily="49" charset="-122"/>
                <a:ea typeface="幼圆" panose="02010509060101010101" pitchFamily="49" charset="-122"/>
              </a:rPr>
              <a:t>年改称区分服务。用于指明要求网络提供的服务，目前主要包括</a:t>
            </a:r>
            <a:r>
              <a:rPr lang="en-US" altLang="zh-CN" sz="1800">
                <a:latin typeface="幼圆" panose="02010509060101010101" pitchFamily="49" charset="-122"/>
                <a:ea typeface="幼圆" panose="02010509060101010101" pitchFamily="49" charset="-122"/>
              </a:rPr>
              <a:t>D</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R</a:t>
            </a:r>
            <a:r>
              <a:rPr lang="zh-CN" altLang="en-US" sz="1800">
                <a:latin typeface="幼圆" panose="02010509060101010101" pitchFamily="49" charset="-122"/>
                <a:ea typeface="幼圆" panose="02010509060101010101" pitchFamily="49" charset="-122"/>
              </a:rPr>
              <a:t>等三种，分别代表延迟、吞吐量和可靠性要求。即使如此，依然没有真正使用。</a:t>
            </a:r>
          </a:p>
        </p:txBody>
      </p:sp>
      <p:grpSp>
        <p:nvGrpSpPr>
          <p:cNvPr id="3" name="组合 2">
            <a:extLst>
              <a:ext uri="{FF2B5EF4-FFF2-40B4-BE49-F238E27FC236}">
                <a16:creationId xmlns:a16="http://schemas.microsoft.com/office/drawing/2014/main" id="{712BCA8E-508F-46B0-A414-11C3B220C3E4}"/>
              </a:ext>
            </a:extLst>
          </p:cNvPr>
          <p:cNvGrpSpPr>
            <a:grpSpLocks/>
          </p:cNvGrpSpPr>
          <p:nvPr/>
        </p:nvGrpSpPr>
        <p:grpSpPr bwMode="auto">
          <a:xfrm>
            <a:off x="1666875" y="44450"/>
            <a:ext cx="5776913" cy="1262063"/>
            <a:chOff x="1667668" y="44450"/>
            <a:chExt cx="5776120" cy="1262063"/>
          </a:xfrm>
        </p:grpSpPr>
        <p:sp>
          <p:nvSpPr>
            <p:cNvPr id="53" name="Freeform 86">
              <a:extLst>
                <a:ext uri="{FF2B5EF4-FFF2-40B4-BE49-F238E27FC236}">
                  <a16:creationId xmlns:a16="http://schemas.microsoft.com/office/drawing/2014/main" id="{BAFE3504-256A-4F6E-B21D-775776FD447F}"/>
                </a:ext>
              </a:extLst>
            </p:cNvPr>
            <p:cNvSpPr>
              <a:spLocks/>
            </p:cNvSpPr>
            <p:nvPr/>
          </p:nvSpPr>
          <p:spPr bwMode="auto">
            <a:xfrm>
              <a:off x="1667668" y="817563"/>
              <a:ext cx="5718978" cy="488950"/>
            </a:xfrm>
            <a:custGeom>
              <a:avLst/>
              <a:gdLst>
                <a:gd name="T0" fmla="*/ 0 w 3344"/>
                <a:gd name="T1" fmla="*/ 0 h 510"/>
                <a:gd name="T2" fmla="*/ 2147483646 w 3344"/>
                <a:gd name="T3" fmla="*/ 0 h 510"/>
                <a:gd name="T4" fmla="*/ 2147483646 w 3344"/>
                <a:gd name="T5" fmla="*/ 2147483646 h 510"/>
                <a:gd name="T6" fmla="*/ 2147483646 w 3344"/>
                <a:gd name="T7" fmla="*/ 2147483646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a:noFill/>
            </a:ln>
            <a:effectLst/>
            <a:extLst>
              <a:ext uri="{91240B29-F687-4F45-9708-019B960494DF}">
                <a14:hiddenLine xmlns:a14="http://schemas.microsoft.com/office/drawing/2010/main" w="12700"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sp>
          <p:nvSpPr>
            <p:cNvPr id="58" name="Rectangle 93">
              <a:extLst>
                <a:ext uri="{FF2B5EF4-FFF2-40B4-BE49-F238E27FC236}">
                  <a16:creationId xmlns:a16="http://schemas.microsoft.com/office/drawing/2014/main" id="{1B029515-22CE-4F75-8991-B4946ABF9E76}"/>
                </a:ext>
              </a:extLst>
            </p:cNvPr>
            <p:cNvSpPr>
              <a:spLocks noChangeArrowheads="1"/>
            </p:cNvSpPr>
            <p:nvPr/>
          </p:nvSpPr>
          <p:spPr bwMode="auto">
            <a:xfrm>
              <a:off x="1701001" y="412750"/>
              <a:ext cx="5715802" cy="406400"/>
            </a:xfrm>
            <a:prstGeom prst="rect">
              <a:avLst/>
            </a:prstGeom>
            <a:solidFill>
              <a:schemeClr val="accent2">
                <a:lumMod val="40000"/>
                <a:lumOff val="6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defRPr/>
              </a:pPr>
              <a:endParaRPr lang="zh-CN" altLang="en-US" sz="2400"/>
            </a:p>
          </p:txBody>
        </p:sp>
        <p:sp>
          <p:nvSpPr>
            <p:cNvPr id="61452" name="Line 94">
              <a:extLst>
                <a:ext uri="{FF2B5EF4-FFF2-40B4-BE49-F238E27FC236}">
                  <a16:creationId xmlns:a16="http://schemas.microsoft.com/office/drawing/2014/main" id="{F937AFB0-E9AF-4172-8A78-9833037D7B58}"/>
                </a:ext>
              </a:extLst>
            </p:cNvPr>
            <p:cNvSpPr>
              <a:spLocks noChangeShapeType="1"/>
            </p:cNvSpPr>
            <p:nvPr/>
          </p:nvSpPr>
          <p:spPr bwMode="auto">
            <a:xfrm>
              <a:off x="4025900" y="401638"/>
              <a:ext cx="0" cy="411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3" name="Line 95">
              <a:extLst>
                <a:ext uri="{FF2B5EF4-FFF2-40B4-BE49-F238E27FC236}">
                  <a16:creationId xmlns:a16="http://schemas.microsoft.com/office/drawing/2014/main" id="{3E766DA1-DEBC-4361-99C2-097171635073}"/>
                </a:ext>
              </a:extLst>
            </p:cNvPr>
            <p:cNvSpPr>
              <a:spLocks noChangeShapeType="1"/>
            </p:cNvSpPr>
            <p:nvPr/>
          </p:nvSpPr>
          <p:spPr bwMode="auto">
            <a:xfrm>
              <a:off x="4754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4" name="Line 96">
              <a:extLst>
                <a:ext uri="{FF2B5EF4-FFF2-40B4-BE49-F238E27FC236}">
                  <a16:creationId xmlns:a16="http://schemas.microsoft.com/office/drawing/2014/main" id="{55E2A45A-AA7F-4831-BF10-F8FFE25122EE}"/>
                </a:ext>
              </a:extLst>
            </p:cNvPr>
            <p:cNvSpPr>
              <a:spLocks noChangeShapeType="1"/>
            </p:cNvSpPr>
            <p:nvPr/>
          </p:nvSpPr>
          <p:spPr bwMode="auto">
            <a:xfrm>
              <a:off x="5473700" y="407988"/>
              <a:ext cx="0" cy="3952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5" name="Line 97">
              <a:extLst>
                <a:ext uri="{FF2B5EF4-FFF2-40B4-BE49-F238E27FC236}">
                  <a16:creationId xmlns:a16="http://schemas.microsoft.com/office/drawing/2014/main" id="{96780E53-CF23-40FA-809F-640EAD3F60D9}"/>
                </a:ext>
              </a:extLst>
            </p:cNvPr>
            <p:cNvSpPr>
              <a:spLocks noChangeShapeType="1"/>
            </p:cNvSpPr>
            <p:nvPr/>
          </p:nvSpPr>
          <p:spPr bwMode="auto">
            <a:xfrm>
              <a:off x="6192838" y="401638"/>
              <a:ext cx="0" cy="4016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6" name="Line 98">
              <a:extLst>
                <a:ext uri="{FF2B5EF4-FFF2-40B4-BE49-F238E27FC236}">
                  <a16:creationId xmlns:a16="http://schemas.microsoft.com/office/drawing/2014/main" id="{98D67B60-F6FA-4379-BA32-1346C0E8F8E5}"/>
                </a:ext>
              </a:extLst>
            </p:cNvPr>
            <p:cNvSpPr>
              <a:spLocks noChangeShapeType="1"/>
            </p:cNvSpPr>
            <p:nvPr/>
          </p:nvSpPr>
          <p:spPr bwMode="auto">
            <a:xfrm>
              <a:off x="6913563" y="407988"/>
              <a:ext cx="0" cy="4048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Rectangle 99">
              <a:extLst>
                <a:ext uri="{FF2B5EF4-FFF2-40B4-BE49-F238E27FC236}">
                  <a16:creationId xmlns:a16="http://schemas.microsoft.com/office/drawing/2014/main" id="{F1A54095-CB9C-4E93-A3D4-4B5BB89F2D2F}"/>
                </a:ext>
              </a:extLst>
            </p:cNvPr>
            <p:cNvSpPr>
              <a:spLocks noChangeArrowheads="1"/>
            </p:cNvSpPr>
            <p:nvPr/>
          </p:nvSpPr>
          <p:spPr bwMode="auto">
            <a:xfrm>
              <a:off x="201930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58" name="Rectangle 100">
              <a:extLst>
                <a:ext uri="{FF2B5EF4-FFF2-40B4-BE49-F238E27FC236}">
                  <a16:creationId xmlns:a16="http://schemas.microsoft.com/office/drawing/2014/main" id="{C69E34A5-5161-46F6-8FA4-278087949990}"/>
                </a:ext>
              </a:extLst>
            </p:cNvPr>
            <p:cNvSpPr>
              <a:spLocks noChangeArrowheads="1"/>
            </p:cNvSpPr>
            <p:nvPr/>
          </p:nvSpPr>
          <p:spPr bwMode="auto">
            <a:xfrm>
              <a:off x="2747963"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1</a:t>
              </a:r>
            </a:p>
          </p:txBody>
        </p:sp>
        <p:sp>
          <p:nvSpPr>
            <p:cNvPr id="61459" name="Rectangle 101">
              <a:extLst>
                <a:ext uri="{FF2B5EF4-FFF2-40B4-BE49-F238E27FC236}">
                  <a16:creationId xmlns:a16="http://schemas.microsoft.com/office/drawing/2014/main" id="{E227549C-6FAB-4932-8805-5D449244D13E}"/>
                </a:ext>
              </a:extLst>
            </p:cNvPr>
            <p:cNvSpPr>
              <a:spLocks noChangeArrowheads="1"/>
            </p:cNvSpPr>
            <p:nvPr/>
          </p:nvSpPr>
          <p:spPr bwMode="auto">
            <a:xfrm>
              <a:off x="347503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2</a:t>
              </a:r>
            </a:p>
          </p:txBody>
        </p:sp>
        <p:sp>
          <p:nvSpPr>
            <p:cNvPr id="61460" name="Rectangle 102">
              <a:extLst>
                <a:ext uri="{FF2B5EF4-FFF2-40B4-BE49-F238E27FC236}">
                  <a16:creationId xmlns:a16="http://schemas.microsoft.com/office/drawing/2014/main" id="{12767999-D9C3-461C-B266-108F778C5C3D}"/>
                </a:ext>
              </a:extLst>
            </p:cNvPr>
            <p:cNvSpPr>
              <a:spLocks noChangeArrowheads="1"/>
            </p:cNvSpPr>
            <p:nvPr/>
          </p:nvSpPr>
          <p:spPr bwMode="auto">
            <a:xfrm>
              <a:off x="4205288" y="44450"/>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3</a:t>
              </a:r>
            </a:p>
          </p:txBody>
        </p:sp>
        <p:sp>
          <p:nvSpPr>
            <p:cNvPr id="61461" name="Rectangle 103">
              <a:extLst>
                <a:ext uri="{FF2B5EF4-FFF2-40B4-BE49-F238E27FC236}">
                  <a16:creationId xmlns:a16="http://schemas.microsoft.com/office/drawing/2014/main" id="{52953AB3-CFD7-40CB-A1AE-18E0FFED27BD}"/>
                </a:ext>
              </a:extLst>
            </p:cNvPr>
            <p:cNvSpPr>
              <a:spLocks noChangeArrowheads="1"/>
            </p:cNvSpPr>
            <p:nvPr/>
          </p:nvSpPr>
          <p:spPr bwMode="auto">
            <a:xfrm>
              <a:off x="4933950"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4</a:t>
              </a:r>
            </a:p>
          </p:txBody>
        </p:sp>
        <p:sp>
          <p:nvSpPr>
            <p:cNvPr id="61462" name="Rectangle 104">
              <a:extLst>
                <a:ext uri="{FF2B5EF4-FFF2-40B4-BE49-F238E27FC236}">
                  <a16:creationId xmlns:a16="http://schemas.microsoft.com/office/drawing/2014/main" id="{6B6DD209-3B4A-4CD5-92C2-85D1F1A8E2D6}"/>
                </a:ext>
              </a:extLst>
            </p:cNvPr>
            <p:cNvSpPr>
              <a:spLocks noChangeArrowheads="1"/>
            </p:cNvSpPr>
            <p:nvPr/>
          </p:nvSpPr>
          <p:spPr bwMode="auto">
            <a:xfrm>
              <a:off x="566261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5</a:t>
              </a:r>
            </a:p>
          </p:txBody>
        </p:sp>
        <p:sp>
          <p:nvSpPr>
            <p:cNvPr id="61463" name="Rectangle 105">
              <a:extLst>
                <a:ext uri="{FF2B5EF4-FFF2-40B4-BE49-F238E27FC236}">
                  <a16:creationId xmlns:a16="http://schemas.microsoft.com/office/drawing/2014/main" id="{1F1A860F-8EF0-4D80-A590-7120D89A5837}"/>
                </a:ext>
              </a:extLst>
            </p:cNvPr>
            <p:cNvSpPr>
              <a:spLocks noChangeArrowheads="1"/>
            </p:cNvSpPr>
            <p:nvPr/>
          </p:nvSpPr>
          <p:spPr bwMode="auto">
            <a:xfrm>
              <a:off x="6392863" y="44450"/>
              <a:ext cx="320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6</a:t>
              </a:r>
            </a:p>
          </p:txBody>
        </p:sp>
        <p:sp>
          <p:nvSpPr>
            <p:cNvPr id="61464" name="Rectangle 106">
              <a:extLst>
                <a:ext uri="{FF2B5EF4-FFF2-40B4-BE49-F238E27FC236}">
                  <a16:creationId xmlns:a16="http://schemas.microsoft.com/office/drawing/2014/main" id="{10D4DC6D-AB7B-4224-9310-22776BB3CFF6}"/>
                </a:ext>
              </a:extLst>
            </p:cNvPr>
            <p:cNvSpPr>
              <a:spLocks noChangeArrowheads="1"/>
            </p:cNvSpPr>
            <p:nvPr/>
          </p:nvSpPr>
          <p:spPr bwMode="auto">
            <a:xfrm>
              <a:off x="7121525" y="44450"/>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7</a:t>
              </a:r>
            </a:p>
          </p:txBody>
        </p:sp>
        <p:sp>
          <p:nvSpPr>
            <p:cNvPr id="61465" name="Rectangle 107">
              <a:extLst>
                <a:ext uri="{FF2B5EF4-FFF2-40B4-BE49-F238E27FC236}">
                  <a16:creationId xmlns:a16="http://schemas.microsoft.com/office/drawing/2014/main" id="{66E75656-AB08-43B4-B8E1-D9FD776EEFC3}"/>
                </a:ext>
              </a:extLst>
            </p:cNvPr>
            <p:cNvSpPr>
              <a:spLocks noChangeArrowheads="1"/>
            </p:cNvSpPr>
            <p:nvPr/>
          </p:nvSpPr>
          <p:spPr bwMode="auto">
            <a:xfrm>
              <a:off x="4203700"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D</a:t>
              </a:r>
            </a:p>
          </p:txBody>
        </p:sp>
        <p:sp>
          <p:nvSpPr>
            <p:cNvPr id="61466" name="Rectangle 108">
              <a:extLst>
                <a:ext uri="{FF2B5EF4-FFF2-40B4-BE49-F238E27FC236}">
                  <a16:creationId xmlns:a16="http://schemas.microsoft.com/office/drawing/2014/main" id="{91B4B2F1-571A-49CF-810B-AF5C0804DD26}"/>
                </a:ext>
              </a:extLst>
            </p:cNvPr>
            <p:cNvSpPr>
              <a:spLocks noChangeArrowheads="1"/>
            </p:cNvSpPr>
            <p:nvPr/>
          </p:nvSpPr>
          <p:spPr bwMode="auto">
            <a:xfrm>
              <a:off x="4933950" y="423863"/>
              <a:ext cx="3365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T</a:t>
              </a:r>
            </a:p>
          </p:txBody>
        </p:sp>
        <p:sp>
          <p:nvSpPr>
            <p:cNvPr id="61467" name="Rectangle 109">
              <a:extLst>
                <a:ext uri="{FF2B5EF4-FFF2-40B4-BE49-F238E27FC236}">
                  <a16:creationId xmlns:a16="http://schemas.microsoft.com/office/drawing/2014/main" id="{F282482D-251A-4E56-9D38-101286EAF5D2}"/>
                </a:ext>
              </a:extLst>
            </p:cNvPr>
            <p:cNvSpPr>
              <a:spLocks noChangeArrowheads="1"/>
            </p:cNvSpPr>
            <p:nvPr/>
          </p:nvSpPr>
          <p:spPr bwMode="auto">
            <a:xfrm>
              <a:off x="5662613" y="423863"/>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R</a:t>
              </a:r>
            </a:p>
          </p:txBody>
        </p:sp>
        <p:sp>
          <p:nvSpPr>
            <p:cNvPr id="61468" name="Rectangle 110">
              <a:extLst>
                <a:ext uri="{FF2B5EF4-FFF2-40B4-BE49-F238E27FC236}">
                  <a16:creationId xmlns:a16="http://schemas.microsoft.com/office/drawing/2014/main" id="{F0C6625B-DAAC-4224-89B7-FDF8B36922F8}"/>
                </a:ext>
              </a:extLst>
            </p:cNvPr>
            <p:cNvSpPr>
              <a:spLocks noChangeArrowheads="1"/>
            </p:cNvSpPr>
            <p:nvPr/>
          </p:nvSpPr>
          <p:spPr bwMode="auto">
            <a:xfrm>
              <a:off x="6361113" y="423863"/>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69" name="Rectangle 111">
              <a:extLst>
                <a:ext uri="{FF2B5EF4-FFF2-40B4-BE49-F238E27FC236}">
                  <a16:creationId xmlns:a16="http://schemas.microsoft.com/office/drawing/2014/main" id="{BABC7412-2FAF-48C3-B61D-67E9B9367094}"/>
                </a:ext>
              </a:extLst>
            </p:cNvPr>
            <p:cNvSpPr>
              <a:spLocks noChangeArrowheads="1"/>
            </p:cNvSpPr>
            <p:nvPr/>
          </p:nvSpPr>
          <p:spPr bwMode="auto">
            <a:xfrm>
              <a:off x="7058025" y="423863"/>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b="0">
                  <a:solidFill>
                    <a:srgbClr val="333399"/>
                  </a:solidFill>
                  <a:ea typeface="黑体" panose="02010609060101010101" pitchFamily="49" charset="-122"/>
                </a:rPr>
                <a:t>0</a:t>
              </a:r>
            </a:p>
          </p:txBody>
        </p:sp>
        <p:sp>
          <p:nvSpPr>
            <p:cNvPr id="61470" name="Rectangle 112">
              <a:extLst>
                <a:ext uri="{FF2B5EF4-FFF2-40B4-BE49-F238E27FC236}">
                  <a16:creationId xmlns:a16="http://schemas.microsoft.com/office/drawing/2014/main" id="{419BC4CF-699C-41C5-B3AC-A120781E99DA}"/>
                </a:ext>
              </a:extLst>
            </p:cNvPr>
            <p:cNvSpPr>
              <a:spLocks noChangeArrowheads="1"/>
            </p:cNvSpPr>
            <p:nvPr/>
          </p:nvSpPr>
          <p:spPr bwMode="auto">
            <a:xfrm>
              <a:off x="2390775" y="423863"/>
              <a:ext cx="1222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solidFill>
                    <a:srgbClr val="333399"/>
                  </a:solidFill>
                  <a:ea typeface="黑体" panose="02010609060101010101" pitchFamily="49" charset="-122"/>
                </a:rPr>
                <a:t>优  先  级</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heel(1)">
                                      <p:cBhvr>
                                        <p:cTn id="12" dur="2000"/>
                                        <p:tgtEl>
                                          <p:spTgt spid="51"/>
                                        </p:tgtEl>
                                      </p:cBhvr>
                                    </p:animEffect>
                                  </p:childTnLst>
                                </p:cTn>
                              </p:par>
                            </p:childTnLst>
                          </p:cTn>
                        </p:par>
                        <p:par>
                          <p:cTn id="13" fill="hold" nodeType="afterGroup">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52"/>
                                        </p:tgtEl>
                                        <p:attrNameLst>
                                          <p:attrName>style.visibility</p:attrName>
                                        </p:attrNameLst>
                                      </p:cBhvr>
                                      <p:to>
                                        <p:strVal val="visible"/>
                                      </p:to>
                                    </p:set>
                                    <p:anim calcmode="lin" valueType="num">
                                      <p:cBhvr additive="base">
                                        <p:cTn id="16" dur="500"/>
                                        <p:tgtEl>
                                          <p:spTgt spid="52"/>
                                        </p:tgtEl>
                                        <p:attrNameLst>
                                          <p:attrName>ppt_x</p:attrName>
                                        </p:attrNameLst>
                                      </p:cBhvr>
                                      <p:tavLst>
                                        <p:tav tm="0">
                                          <p:val>
                                            <p:strVal val="#ppt_x-#ppt_w*1.125000"/>
                                          </p:val>
                                        </p:tav>
                                        <p:tav tm="100000">
                                          <p:val>
                                            <p:strVal val="#ppt_x"/>
                                          </p:val>
                                        </p:tav>
                                      </p:tavLst>
                                    </p:anim>
                                    <p:animEffect transition="in" filter="wipe(right)">
                                      <p:cBhvr>
                                        <p:cTn id="17" dur="500"/>
                                        <p:tgtEl>
                                          <p:spTgt spid="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xit" presetSubtype="1" fill="hold" grpId="1" nodeType="clickEffect">
                                  <p:stCondLst>
                                    <p:cond delay="0"/>
                                  </p:stCondLst>
                                  <p:childTnLst>
                                    <p:animEffect transition="out" filter="wheel(1)">
                                      <p:cBhvr>
                                        <p:cTn id="21" dur="2000"/>
                                        <p:tgtEl>
                                          <p:spTgt spid="51"/>
                                        </p:tgtEl>
                                      </p:cBhvr>
                                    </p:animEffect>
                                    <p:set>
                                      <p:cBhvr>
                                        <p:cTn id="22" dur="1" fill="hold">
                                          <p:stCondLst>
                                            <p:cond delay="1999"/>
                                          </p:stCondLst>
                                        </p:cTn>
                                        <p:tgtEl>
                                          <p:spTgt spid="51"/>
                                        </p:tgtEl>
                                        <p:attrNameLst>
                                          <p:attrName>style.visibility</p:attrName>
                                        </p:attrNameLst>
                                      </p:cBhvr>
                                      <p:to>
                                        <p:strVal val="hidden"/>
                                      </p:to>
                                    </p:set>
                                  </p:childTnLst>
                                </p:cTn>
                              </p:par>
                            </p:childTnLst>
                          </p:cTn>
                        </p:par>
                        <p:par>
                          <p:cTn id="23" fill="hold" nodeType="afterGroup">
                            <p:stCondLst>
                              <p:cond delay="2000"/>
                            </p:stCondLst>
                            <p:childTnLst>
                              <p:par>
                                <p:cTn id="24" presetID="21" presetClass="entr" presetSubtype="1" fill="hold" grpId="0" nodeType="after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wheel(1)">
                                      <p:cBhvr>
                                        <p:cTn id="26" dur="2000"/>
                                        <p:tgtEl>
                                          <p:spTgt spid="54"/>
                                        </p:tgtEl>
                                      </p:cBhvr>
                                    </p:animEffect>
                                  </p:childTnLst>
                                </p:cTn>
                              </p:par>
                            </p:childTnLst>
                          </p:cTn>
                        </p:par>
                        <p:par>
                          <p:cTn id="27" fill="hold" nodeType="afterGroup">
                            <p:stCondLst>
                              <p:cond delay="4000"/>
                            </p:stCondLst>
                            <p:childTnLst>
                              <p:par>
                                <p:cTn id="28" presetID="12" presetClass="entr" presetSubtype="8" fill="hold" grpId="0" nodeType="afterEffect">
                                  <p:stCondLst>
                                    <p:cond delay="0"/>
                                  </p:stCondLst>
                                  <p:childTnLst>
                                    <p:set>
                                      <p:cBhvr>
                                        <p:cTn id="29" dur="1" fill="hold">
                                          <p:stCondLst>
                                            <p:cond delay="0"/>
                                          </p:stCondLst>
                                        </p:cTn>
                                        <p:tgtEl>
                                          <p:spTgt spid="55"/>
                                        </p:tgtEl>
                                        <p:attrNameLst>
                                          <p:attrName>style.visibility</p:attrName>
                                        </p:attrNameLst>
                                      </p:cBhvr>
                                      <p:to>
                                        <p:strVal val="visible"/>
                                      </p:to>
                                    </p:set>
                                    <p:anim calcmode="lin" valueType="num">
                                      <p:cBhvr additive="base">
                                        <p:cTn id="30" dur="500"/>
                                        <p:tgtEl>
                                          <p:spTgt spid="55"/>
                                        </p:tgtEl>
                                        <p:attrNameLst>
                                          <p:attrName>ppt_x</p:attrName>
                                        </p:attrNameLst>
                                      </p:cBhvr>
                                      <p:tavLst>
                                        <p:tav tm="0">
                                          <p:val>
                                            <p:strVal val="#ppt_x-#ppt_w*1.125000"/>
                                          </p:val>
                                        </p:tav>
                                        <p:tav tm="100000">
                                          <p:val>
                                            <p:strVal val="#ppt_x"/>
                                          </p:val>
                                        </p:tav>
                                      </p:tavLst>
                                    </p:anim>
                                    <p:animEffect transition="in" filter="wipe(right)">
                                      <p:cBhvr>
                                        <p:cTn id="31" dur="500"/>
                                        <p:tgtEl>
                                          <p:spTgt spid="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1" presetClass="exit" presetSubtype="1" fill="hold" grpId="1" nodeType="clickEffect">
                                  <p:stCondLst>
                                    <p:cond delay="0"/>
                                  </p:stCondLst>
                                  <p:childTnLst>
                                    <p:animEffect transition="out" filter="wheel(1)">
                                      <p:cBhvr>
                                        <p:cTn id="35" dur="2000"/>
                                        <p:tgtEl>
                                          <p:spTgt spid="54"/>
                                        </p:tgtEl>
                                      </p:cBhvr>
                                    </p:animEffect>
                                    <p:set>
                                      <p:cBhvr>
                                        <p:cTn id="36" dur="1" fill="hold">
                                          <p:stCondLst>
                                            <p:cond delay="1999"/>
                                          </p:stCondLst>
                                        </p:cTn>
                                        <p:tgtEl>
                                          <p:spTgt spid="54"/>
                                        </p:tgtEl>
                                        <p:attrNameLst>
                                          <p:attrName>style.visibility</p:attrName>
                                        </p:attrNameLst>
                                      </p:cBhvr>
                                      <p:to>
                                        <p:strVal val="hidden"/>
                                      </p:to>
                                    </p:set>
                                  </p:childTnLst>
                                </p:cTn>
                              </p:par>
                            </p:childTnLst>
                          </p:cTn>
                        </p:par>
                        <p:par>
                          <p:cTn id="37" fill="hold" nodeType="afterGroup">
                            <p:stCondLst>
                              <p:cond delay="2000"/>
                            </p:stCondLst>
                            <p:childTnLst>
                              <p:par>
                                <p:cTn id="38" presetID="21" presetClass="entr" presetSubtype="1"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heel(1)">
                                      <p:cBhvr>
                                        <p:cTn id="40" dur="2000"/>
                                        <p:tgtEl>
                                          <p:spTgt spid="56"/>
                                        </p:tgtEl>
                                      </p:cBhvr>
                                    </p:animEffect>
                                  </p:childTnLst>
                                </p:cTn>
                              </p:par>
                            </p:childTnLst>
                          </p:cTn>
                        </p:par>
                        <p:par>
                          <p:cTn id="41" fill="hold" nodeType="afterGroup">
                            <p:stCondLst>
                              <p:cond delay="4000"/>
                            </p:stCondLst>
                            <p:childTnLst>
                              <p:par>
                                <p:cTn id="42" presetID="12" presetClass="entr" presetSubtype="4" fill="hold" grpId="0" nodeType="afterEffect">
                                  <p:stCondLst>
                                    <p:cond delay="0"/>
                                  </p:stCondLst>
                                  <p:childTnLst>
                                    <p:set>
                                      <p:cBhvr>
                                        <p:cTn id="43" dur="1" fill="hold">
                                          <p:stCondLst>
                                            <p:cond delay="0"/>
                                          </p:stCondLst>
                                        </p:cTn>
                                        <p:tgtEl>
                                          <p:spTgt spid="57"/>
                                        </p:tgtEl>
                                        <p:attrNameLst>
                                          <p:attrName>style.visibility</p:attrName>
                                        </p:attrNameLst>
                                      </p:cBhvr>
                                      <p:to>
                                        <p:strVal val="visible"/>
                                      </p:to>
                                    </p:set>
                                    <p:anim calcmode="lin" valueType="num">
                                      <p:cBhvr additive="base">
                                        <p:cTn id="44" dur="500"/>
                                        <p:tgtEl>
                                          <p:spTgt spid="57"/>
                                        </p:tgtEl>
                                        <p:attrNameLst>
                                          <p:attrName>ppt_y</p:attrName>
                                        </p:attrNameLst>
                                      </p:cBhvr>
                                      <p:tavLst>
                                        <p:tav tm="0">
                                          <p:val>
                                            <p:strVal val="#ppt_y+#ppt_h*1.125000"/>
                                          </p:val>
                                        </p:tav>
                                        <p:tav tm="100000">
                                          <p:val>
                                            <p:strVal val="#ppt_y"/>
                                          </p:val>
                                        </p:tav>
                                      </p:tavLst>
                                    </p:anim>
                                    <p:animEffect transition="in" filter="wipe(up)">
                                      <p:cBhvr>
                                        <p:cTn id="45" dur="500"/>
                                        <p:tgtEl>
                                          <p:spTgt spid="57"/>
                                        </p:tgtEl>
                                      </p:cBhvr>
                                    </p:animEffect>
                                  </p:childTnLst>
                                </p:cTn>
                              </p:par>
                              <p:par>
                                <p:cTn id="46" presetID="22" presetClass="entr" presetSubtype="4"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1" presetClass="exit" presetSubtype="1" fill="hold" grpId="1" nodeType="clickEffect">
                                  <p:stCondLst>
                                    <p:cond delay="0"/>
                                  </p:stCondLst>
                                  <p:childTnLst>
                                    <p:animEffect transition="out" filter="wheel(1)">
                                      <p:cBhvr>
                                        <p:cTn id="52" dur="2000"/>
                                        <p:tgtEl>
                                          <p:spTgt spid="56"/>
                                        </p:tgtEl>
                                      </p:cBhvr>
                                    </p:animEffect>
                                    <p:set>
                                      <p:cBhvr>
                                        <p:cTn id="53" dur="1" fill="hold">
                                          <p:stCondLst>
                                            <p:cond delay="1999"/>
                                          </p:stCondLst>
                                        </p:cTn>
                                        <p:tgtEl>
                                          <p:spTgt spid="56"/>
                                        </p:tgtEl>
                                        <p:attrNameLst>
                                          <p:attrName>style.visibility</p:attrName>
                                        </p:attrNameLst>
                                      </p:cBhvr>
                                      <p:to>
                                        <p:strVal val="hidden"/>
                                      </p:to>
                                    </p:set>
                                  </p:childTnLst>
                                </p:cTn>
                              </p:par>
                              <p:par>
                                <p:cTn id="54" presetID="22" presetClass="exit" presetSubtype="4" fill="hold" nodeType="withEffect">
                                  <p:stCondLst>
                                    <p:cond delay="0"/>
                                  </p:stCondLst>
                                  <p:childTnLst>
                                    <p:animEffect transition="out" filter="wipe(down)">
                                      <p:cBhvr>
                                        <p:cTn id="55" dur="500"/>
                                        <p:tgtEl>
                                          <p:spTgt spid="3"/>
                                        </p:tgtEl>
                                      </p:cBhvr>
                                    </p:animEffect>
                                    <p:set>
                                      <p:cBhvr>
                                        <p:cTn id="5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2" grpId="0"/>
      <p:bldP spid="54" grpId="0" animBg="1"/>
      <p:bldP spid="54" grpId="1" animBg="1"/>
      <p:bldP spid="55" grpId="0"/>
      <p:bldP spid="56" grpId="0" animBg="1"/>
      <p:bldP spid="56" grpId="1" animBg="1"/>
      <p:bldP spid="5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组合 3">
            <a:extLst>
              <a:ext uri="{FF2B5EF4-FFF2-40B4-BE49-F238E27FC236}">
                <a16:creationId xmlns:a16="http://schemas.microsoft.com/office/drawing/2014/main" id="{8D8B51C7-7C72-491F-B651-0593B1FA9254}"/>
              </a:ext>
            </a:extLst>
          </p:cNvPr>
          <p:cNvGrpSpPr>
            <a:grpSpLocks/>
          </p:cNvGrpSpPr>
          <p:nvPr/>
        </p:nvGrpSpPr>
        <p:grpSpPr bwMode="auto">
          <a:xfrm>
            <a:off x="882650" y="908050"/>
            <a:ext cx="8039100" cy="3714750"/>
            <a:chOff x="914111" y="1034618"/>
            <a:chExt cx="8039100" cy="3714750"/>
          </a:xfrm>
        </p:grpSpPr>
        <p:sp>
          <p:nvSpPr>
            <p:cNvPr id="62471" name="Rectangle 8">
              <a:extLst>
                <a:ext uri="{FF2B5EF4-FFF2-40B4-BE49-F238E27FC236}">
                  <a16:creationId xmlns:a16="http://schemas.microsoft.com/office/drawing/2014/main" id="{A239090D-565F-4BA2-94FD-986B97188EE1}"/>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2" name="Rectangle 10">
              <a:extLst>
                <a:ext uri="{FF2B5EF4-FFF2-40B4-BE49-F238E27FC236}">
                  <a16:creationId xmlns:a16="http://schemas.microsoft.com/office/drawing/2014/main" id="{3E527893-8171-422A-BDA7-D5779FA95C28}"/>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3" name="Rectangle 11">
              <a:extLst>
                <a:ext uri="{FF2B5EF4-FFF2-40B4-BE49-F238E27FC236}">
                  <a16:creationId xmlns:a16="http://schemas.microsoft.com/office/drawing/2014/main" id="{CCA36CD8-818B-40B6-8C74-9C8F69E29C38}"/>
                </a:ext>
              </a:extLst>
            </p:cNvPr>
            <p:cNvSpPr>
              <a:spLocks noChangeArrowheads="1"/>
            </p:cNvSpPr>
            <p:nvPr/>
          </p:nvSpPr>
          <p:spPr bwMode="auto">
            <a:xfrm>
              <a:off x="984441" y="4068330"/>
              <a:ext cx="7868297"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474" name="Line 12">
              <a:extLst>
                <a:ext uri="{FF2B5EF4-FFF2-40B4-BE49-F238E27FC236}">
                  <a16:creationId xmlns:a16="http://schemas.microsoft.com/office/drawing/2014/main" id="{F6080026-9BBB-4281-A0DA-9A503B309266}"/>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3">
              <a:extLst>
                <a:ext uri="{FF2B5EF4-FFF2-40B4-BE49-F238E27FC236}">
                  <a16:creationId xmlns:a16="http://schemas.microsoft.com/office/drawing/2014/main" id="{FCA195D4-D698-4AAC-AD36-9C975655FBC5}"/>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4">
              <a:extLst>
                <a:ext uri="{FF2B5EF4-FFF2-40B4-BE49-F238E27FC236}">
                  <a16:creationId xmlns:a16="http://schemas.microsoft.com/office/drawing/2014/main" id="{DF86ED61-A135-4C97-8DF9-7AAC67B8701D}"/>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15">
              <a:extLst>
                <a:ext uri="{FF2B5EF4-FFF2-40B4-BE49-F238E27FC236}">
                  <a16:creationId xmlns:a16="http://schemas.microsoft.com/office/drawing/2014/main" id="{AED651DB-53DE-43B7-8E60-FCA3A2B99DA9}"/>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6">
              <a:extLst>
                <a:ext uri="{FF2B5EF4-FFF2-40B4-BE49-F238E27FC236}">
                  <a16:creationId xmlns:a16="http://schemas.microsoft.com/office/drawing/2014/main" id="{EFC6B233-5374-4BF0-B882-DD5510FBF306}"/>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17">
              <a:extLst>
                <a:ext uri="{FF2B5EF4-FFF2-40B4-BE49-F238E27FC236}">
                  <a16:creationId xmlns:a16="http://schemas.microsoft.com/office/drawing/2014/main" id="{3FFA80D2-3C7F-43F3-955A-C84C58B752DF}"/>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Line 18">
              <a:extLst>
                <a:ext uri="{FF2B5EF4-FFF2-40B4-BE49-F238E27FC236}">
                  <a16:creationId xmlns:a16="http://schemas.microsoft.com/office/drawing/2014/main" id="{E7950A30-0FD4-4A98-8FFD-E075BDA3AF61}"/>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1" name="Line 19">
              <a:extLst>
                <a:ext uri="{FF2B5EF4-FFF2-40B4-BE49-F238E27FC236}">
                  <a16:creationId xmlns:a16="http://schemas.microsoft.com/office/drawing/2014/main" id="{8BD4F3C0-BFB8-40F4-B96B-88FEE788573A}"/>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20">
              <a:extLst>
                <a:ext uri="{FF2B5EF4-FFF2-40B4-BE49-F238E27FC236}">
                  <a16:creationId xmlns:a16="http://schemas.microsoft.com/office/drawing/2014/main" id="{90C014FE-9433-4ED7-B81C-415D5CF9155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21">
              <a:extLst>
                <a:ext uri="{FF2B5EF4-FFF2-40B4-BE49-F238E27FC236}">
                  <a16:creationId xmlns:a16="http://schemas.microsoft.com/office/drawing/2014/main" id="{BF7D857D-FEC3-421B-9595-A6FC83FFBDE9}"/>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22">
              <a:extLst>
                <a:ext uri="{FF2B5EF4-FFF2-40B4-BE49-F238E27FC236}">
                  <a16:creationId xmlns:a16="http://schemas.microsoft.com/office/drawing/2014/main" id="{BE7EF9F1-59CE-4344-ADB4-C833B698D157}"/>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23">
              <a:extLst>
                <a:ext uri="{FF2B5EF4-FFF2-40B4-BE49-F238E27FC236}">
                  <a16:creationId xmlns:a16="http://schemas.microsoft.com/office/drawing/2014/main" id="{1B21128B-AE2B-4531-8ECF-AE2B9C999535}"/>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2486" name="Rectangle 24">
              <a:extLst>
                <a:ext uri="{FF2B5EF4-FFF2-40B4-BE49-F238E27FC236}">
                  <a16:creationId xmlns:a16="http://schemas.microsoft.com/office/drawing/2014/main" id="{F748666D-82E8-46A3-9B82-EEA1D62A4B24}"/>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2487" name="Rectangle 25">
              <a:extLst>
                <a:ext uri="{FF2B5EF4-FFF2-40B4-BE49-F238E27FC236}">
                  <a16:creationId xmlns:a16="http://schemas.microsoft.com/office/drawing/2014/main" id="{1B0ACCB9-DEFB-4CAE-BACD-816EE73467EA}"/>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2488" name="Rectangle 26">
              <a:extLst>
                <a:ext uri="{FF2B5EF4-FFF2-40B4-BE49-F238E27FC236}">
                  <a16:creationId xmlns:a16="http://schemas.microsoft.com/office/drawing/2014/main" id="{04A4B89C-EC9E-4DBD-B0F8-003A11DBE668}"/>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2489" name="Rectangle 27">
              <a:extLst>
                <a:ext uri="{FF2B5EF4-FFF2-40B4-BE49-F238E27FC236}">
                  <a16:creationId xmlns:a16="http://schemas.microsoft.com/office/drawing/2014/main" id="{3A4D0500-E799-4427-A82F-9A8AA4EE8E14}"/>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2490" name="Rectangle 28">
              <a:extLst>
                <a:ext uri="{FF2B5EF4-FFF2-40B4-BE49-F238E27FC236}">
                  <a16:creationId xmlns:a16="http://schemas.microsoft.com/office/drawing/2014/main" id="{9FC5C2D5-FB0B-4B54-8C86-025E38840552}"/>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2491" name="Rectangle 29">
              <a:extLst>
                <a:ext uri="{FF2B5EF4-FFF2-40B4-BE49-F238E27FC236}">
                  <a16:creationId xmlns:a16="http://schemas.microsoft.com/office/drawing/2014/main" id="{324D06C7-4A7D-49AD-B34B-FA9B5A0DDCF3}"/>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2492" name="Rectangle 30">
              <a:extLst>
                <a:ext uri="{FF2B5EF4-FFF2-40B4-BE49-F238E27FC236}">
                  <a16:creationId xmlns:a16="http://schemas.microsoft.com/office/drawing/2014/main" id="{C6B4A734-7EED-40E0-BA0B-4CF099CDF80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2493" name="Rectangle 31">
              <a:extLst>
                <a:ext uri="{FF2B5EF4-FFF2-40B4-BE49-F238E27FC236}">
                  <a16:creationId xmlns:a16="http://schemas.microsoft.com/office/drawing/2014/main" id="{4879DCB5-8486-4CB8-BE77-8268EBB109A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2494" name="Rectangle 32">
              <a:extLst>
                <a:ext uri="{FF2B5EF4-FFF2-40B4-BE49-F238E27FC236}">
                  <a16:creationId xmlns:a16="http://schemas.microsoft.com/office/drawing/2014/main" id="{BEFDF89A-D05F-4A73-8FF9-8C9DCE791D84}"/>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2495" name="Rectangle 33">
              <a:extLst>
                <a:ext uri="{FF2B5EF4-FFF2-40B4-BE49-F238E27FC236}">
                  <a16:creationId xmlns:a16="http://schemas.microsoft.com/office/drawing/2014/main" id="{13074C15-EF06-4CF1-81D6-FFB5C82F31A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2496" name="Rectangle 34">
              <a:extLst>
                <a:ext uri="{FF2B5EF4-FFF2-40B4-BE49-F238E27FC236}">
                  <a16:creationId xmlns:a16="http://schemas.microsoft.com/office/drawing/2014/main" id="{C040326B-2C74-4D29-ABD3-6C9402302623}"/>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2497" name="Rectangle 35">
              <a:extLst>
                <a:ext uri="{FF2B5EF4-FFF2-40B4-BE49-F238E27FC236}">
                  <a16:creationId xmlns:a16="http://schemas.microsoft.com/office/drawing/2014/main" id="{9B1BE272-832E-4CB2-A9E4-72CD6CE0EDB9}"/>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2498" name="Rectangle 36">
              <a:extLst>
                <a:ext uri="{FF2B5EF4-FFF2-40B4-BE49-F238E27FC236}">
                  <a16:creationId xmlns:a16="http://schemas.microsoft.com/office/drawing/2014/main" id="{530F9B20-5A69-4EA3-A6BB-8D5880EC69EF}"/>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2499" name="Rectangle 37">
              <a:extLst>
                <a:ext uri="{FF2B5EF4-FFF2-40B4-BE49-F238E27FC236}">
                  <a16:creationId xmlns:a16="http://schemas.microsoft.com/office/drawing/2014/main" id="{B81C4460-7181-493E-9E17-C7F9338157B6}"/>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2500" name="Rectangle 38">
              <a:extLst>
                <a:ext uri="{FF2B5EF4-FFF2-40B4-BE49-F238E27FC236}">
                  <a16:creationId xmlns:a16="http://schemas.microsoft.com/office/drawing/2014/main" id="{EC771739-4CDB-454E-8150-CC8C9735B254}"/>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2501" name="Rectangle 39">
              <a:extLst>
                <a:ext uri="{FF2B5EF4-FFF2-40B4-BE49-F238E27FC236}">
                  <a16:creationId xmlns:a16="http://schemas.microsoft.com/office/drawing/2014/main" id="{FC59BD50-83EA-49E7-AA12-0ECE19C716DF}"/>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2502" name="Rectangle 40">
              <a:extLst>
                <a:ext uri="{FF2B5EF4-FFF2-40B4-BE49-F238E27FC236}">
                  <a16:creationId xmlns:a16="http://schemas.microsoft.com/office/drawing/2014/main" id="{174FD4B5-7EBD-4ED3-ACF8-40B548E5E1DB}"/>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2503" name="Rectangle 41">
              <a:extLst>
                <a:ext uri="{FF2B5EF4-FFF2-40B4-BE49-F238E27FC236}">
                  <a16:creationId xmlns:a16="http://schemas.microsoft.com/office/drawing/2014/main" id="{554DB9BB-027E-4444-926B-CC9461A41C0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2504" name="Rectangle 42">
              <a:extLst>
                <a:ext uri="{FF2B5EF4-FFF2-40B4-BE49-F238E27FC236}">
                  <a16:creationId xmlns:a16="http://schemas.microsoft.com/office/drawing/2014/main" id="{F91021D3-4B41-41BC-87C4-AB993E17C3E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2505" name="Rectangle 44">
              <a:extLst>
                <a:ext uri="{FF2B5EF4-FFF2-40B4-BE49-F238E27FC236}">
                  <a16:creationId xmlns:a16="http://schemas.microsoft.com/office/drawing/2014/main" id="{10711E4C-6F52-4834-BFE7-79F2773CF3E0}"/>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2506" name="Group 46">
              <a:extLst>
                <a:ext uri="{FF2B5EF4-FFF2-40B4-BE49-F238E27FC236}">
                  <a16:creationId xmlns:a16="http://schemas.microsoft.com/office/drawing/2014/main" id="{BA87F47F-A6FC-4092-B975-88C23368F76F}"/>
                </a:ext>
              </a:extLst>
            </p:cNvPr>
            <p:cNvGrpSpPr>
              <a:grpSpLocks/>
            </p:cNvGrpSpPr>
            <p:nvPr/>
          </p:nvGrpSpPr>
          <p:grpSpPr bwMode="auto">
            <a:xfrm>
              <a:off x="914111" y="3800043"/>
              <a:ext cx="131763" cy="69850"/>
              <a:chOff x="833" y="3024"/>
              <a:chExt cx="78" cy="51"/>
            </a:xfrm>
          </p:grpSpPr>
          <p:sp>
            <p:nvSpPr>
              <p:cNvPr id="62512" name="Rectangle 47">
                <a:extLst>
                  <a:ext uri="{FF2B5EF4-FFF2-40B4-BE49-F238E27FC236}">
                    <a16:creationId xmlns:a16="http://schemas.microsoft.com/office/drawing/2014/main" id="{2B0F3C6B-0D6B-455D-BDB3-F3D4FA9E4B9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3" name="Line 48">
                <a:extLst>
                  <a:ext uri="{FF2B5EF4-FFF2-40B4-BE49-F238E27FC236}">
                    <a16:creationId xmlns:a16="http://schemas.microsoft.com/office/drawing/2014/main" id="{E1876AE1-1CDF-4FB9-9146-28CEF3EDD387}"/>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49">
                <a:extLst>
                  <a:ext uri="{FF2B5EF4-FFF2-40B4-BE49-F238E27FC236}">
                    <a16:creationId xmlns:a16="http://schemas.microsoft.com/office/drawing/2014/main" id="{B5950D8F-C310-4436-91F1-31B12BC59258}"/>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507" name="Group 50">
              <a:extLst>
                <a:ext uri="{FF2B5EF4-FFF2-40B4-BE49-F238E27FC236}">
                  <a16:creationId xmlns:a16="http://schemas.microsoft.com/office/drawing/2014/main" id="{DF8F7A5E-0480-4DE2-9871-8F7189D72C10}"/>
                </a:ext>
              </a:extLst>
            </p:cNvPr>
            <p:cNvGrpSpPr>
              <a:grpSpLocks/>
            </p:cNvGrpSpPr>
            <p:nvPr/>
          </p:nvGrpSpPr>
          <p:grpSpPr bwMode="auto">
            <a:xfrm>
              <a:off x="8781761" y="3809568"/>
              <a:ext cx="131763" cy="66675"/>
              <a:chOff x="5432" y="3030"/>
              <a:chExt cx="78" cy="51"/>
            </a:xfrm>
          </p:grpSpPr>
          <p:sp>
            <p:nvSpPr>
              <p:cNvPr id="62509" name="Rectangle 51">
                <a:extLst>
                  <a:ext uri="{FF2B5EF4-FFF2-40B4-BE49-F238E27FC236}">
                    <a16:creationId xmlns:a16="http://schemas.microsoft.com/office/drawing/2014/main" id="{3FFF1BC1-E632-4A6A-A28A-443B5B8DE24E}"/>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2510" name="Line 52">
                <a:extLst>
                  <a:ext uri="{FF2B5EF4-FFF2-40B4-BE49-F238E27FC236}">
                    <a16:creationId xmlns:a16="http://schemas.microsoft.com/office/drawing/2014/main" id="{259AC7AB-D852-4D83-B9EF-F7022ACFD67B}"/>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53">
                <a:extLst>
                  <a:ext uri="{FF2B5EF4-FFF2-40B4-BE49-F238E27FC236}">
                    <a16:creationId xmlns:a16="http://schemas.microsoft.com/office/drawing/2014/main" id="{764E5E56-8FA8-47ED-AC19-ACF57EB592E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508" name="Rectangle 75">
              <a:extLst>
                <a:ext uri="{FF2B5EF4-FFF2-40B4-BE49-F238E27FC236}">
                  <a16:creationId xmlns:a16="http://schemas.microsoft.com/office/drawing/2014/main" id="{024788D6-98E8-43CB-A7A5-A4C0F468347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99D8F04-01F0-4B5F-AA42-831150142272}"/>
              </a:ext>
            </a:extLst>
          </p:cNvPr>
          <p:cNvSpPr/>
          <p:nvPr/>
        </p:nvSpPr>
        <p:spPr>
          <a:xfrm>
            <a:off x="4868863" y="1301750"/>
            <a:ext cx="3925887" cy="436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总   长   度</a:t>
            </a:r>
          </a:p>
        </p:txBody>
      </p:sp>
      <p:sp>
        <p:nvSpPr>
          <p:cNvPr id="50" name="文本框 49">
            <a:extLst>
              <a:ext uri="{FF2B5EF4-FFF2-40B4-BE49-F238E27FC236}">
                <a16:creationId xmlns:a16="http://schemas.microsoft.com/office/drawing/2014/main" id="{C508E746-FFA2-44DF-B252-109A1E77D2B6}"/>
              </a:ext>
            </a:extLst>
          </p:cNvPr>
          <p:cNvSpPr txBox="1">
            <a:spLocks noChangeArrowheads="1"/>
          </p:cNvSpPr>
          <p:nvPr/>
        </p:nvSpPr>
        <p:spPr bwMode="auto">
          <a:xfrm>
            <a:off x="952500" y="4814888"/>
            <a:ext cx="7704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总长度：</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位，包括了首部长度和数据长度，最长为</a:t>
            </a:r>
            <a:r>
              <a:rPr lang="en-US" altLang="zh-CN" sz="1800">
                <a:latin typeface="幼圆" panose="02010509060101010101" pitchFamily="49" charset="-122"/>
                <a:ea typeface="幼圆" panose="02010509060101010101" pitchFamily="49" charset="-122"/>
              </a:rPr>
              <a:t>65535</a:t>
            </a:r>
            <a:r>
              <a:rPr lang="zh-CN" altLang="en-US" sz="1800">
                <a:latin typeface="幼圆" panose="02010509060101010101" pitchFamily="49" charset="-122"/>
                <a:ea typeface="幼圆" panose="02010509060101010101" pitchFamily="49" charset="-122"/>
              </a:rPr>
              <a:t>个字节。</a:t>
            </a:r>
          </a:p>
        </p:txBody>
      </p:sp>
      <p:sp>
        <p:nvSpPr>
          <p:cNvPr id="51" name="矩形 50">
            <a:extLst>
              <a:ext uri="{FF2B5EF4-FFF2-40B4-BE49-F238E27FC236}">
                <a16:creationId xmlns:a16="http://schemas.microsoft.com/office/drawing/2014/main" id="{A82DF6AC-7BB7-4D3B-B380-0F7135589F1F}"/>
              </a:ext>
            </a:extLst>
          </p:cNvPr>
          <p:cNvSpPr/>
          <p:nvPr/>
        </p:nvSpPr>
        <p:spPr>
          <a:xfrm>
            <a:off x="971550" y="1746250"/>
            <a:ext cx="3906838"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标    识</a:t>
            </a:r>
          </a:p>
        </p:txBody>
      </p:sp>
      <p:sp>
        <p:nvSpPr>
          <p:cNvPr id="52" name="矩形 51">
            <a:extLst>
              <a:ext uri="{FF2B5EF4-FFF2-40B4-BE49-F238E27FC236}">
                <a16:creationId xmlns:a16="http://schemas.microsoft.com/office/drawing/2014/main" id="{CE2706A8-6D5C-4698-AAC4-FBC1DA1BBBED}"/>
              </a:ext>
            </a:extLst>
          </p:cNvPr>
          <p:cNvSpPr>
            <a:spLocks noChangeArrowheads="1"/>
          </p:cNvSpPr>
          <p:nvPr/>
        </p:nvSpPr>
        <p:spPr bwMode="auto">
          <a:xfrm>
            <a:off x="941388" y="5289550"/>
            <a:ext cx="744696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标识：</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位，数据报计数器，用于区分数据报的唯一标识符。在数据报传向目的地址时，如果将数据报被分为多个片段，那么每个片段都有相同的标识符。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ppt_y</p:attrName>
                                        </p:attrNameLst>
                                      </p:cBhvr>
                                      <p:tavLst>
                                        <p:tav tm="0">
                                          <p:val>
                                            <p:strVal val="#ppt_y+#ppt_h*1.125000"/>
                                          </p:val>
                                        </p:tav>
                                        <p:tav tm="100000">
                                          <p:val>
                                            <p:strVal val="#ppt_y"/>
                                          </p:val>
                                        </p:tav>
                                      </p:tavLst>
                                    </p:anim>
                                    <p:animEffect transition="in" filter="wipe(up)">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490" name="组合 11">
            <a:extLst>
              <a:ext uri="{FF2B5EF4-FFF2-40B4-BE49-F238E27FC236}">
                <a16:creationId xmlns:a16="http://schemas.microsoft.com/office/drawing/2014/main" id="{2E54F2C6-2AD6-49A9-9524-F21ACBF8D865}"/>
              </a:ext>
            </a:extLst>
          </p:cNvPr>
          <p:cNvGrpSpPr>
            <a:grpSpLocks/>
          </p:cNvGrpSpPr>
          <p:nvPr/>
        </p:nvGrpSpPr>
        <p:grpSpPr bwMode="auto">
          <a:xfrm>
            <a:off x="900113" y="908050"/>
            <a:ext cx="8039100" cy="3714750"/>
            <a:chOff x="914111" y="1034618"/>
            <a:chExt cx="8039100" cy="3714750"/>
          </a:xfrm>
        </p:grpSpPr>
        <p:sp>
          <p:nvSpPr>
            <p:cNvPr id="63503" name="Rectangle 8">
              <a:extLst>
                <a:ext uri="{FF2B5EF4-FFF2-40B4-BE49-F238E27FC236}">
                  <a16:creationId xmlns:a16="http://schemas.microsoft.com/office/drawing/2014/main" id="{86083FD5-D281-4F1C-9CDF-A05CF7852468}"/>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4" name="Rectangle 10">
              <a:extLst>
                <a:ext uri="{FF2B5EF4-FFF2-40B4-BE49-F238E27FC236}">
                  <a16:creationId xmlns:a16="http://schemas.microsoft.com/office/drawing/2014/main" id="{B4501CB8-8201-4460-A999-D45B5094969E}"/>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5" name="Rectangle 11">
              <a:extLst>
                <a:ext uri="{FF2B5EF4-FFF2-40B4-BE49-F238E27FC236}">
                  <a16:creationId xmlns:a16="http://schemas.microsoft.com/office/drawing/2014/main" id="{92BEB505-FB13-42E1-B26B-BC2EE59B6131}"/>
                </a:ext>
              </a:extLst>
            </p:cNvPr>
            <p:cNvSpPr>
              <a:spLocks noChangeArrowheads="1"/>
            </p:cNvSpPr>
            <p:nvPr/>
          </p:nvSpPr>
          <p:spPr bwMode="auto">
            <a:xfrm>
              <a:off x="980924" y="4068330"/>
              <a:ext cx="7873861"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06" name="Line 12">
              <a:extLst>
                <a:ext uri="{FF2B5EF4-FFF2-40B4-BE49-F238E27FC236}">
                  <a16:creationId xmlns:a16="http://schemas.microsoft.com/office/drawing/2014/main" id="{485EEB7B-6C20-450E-A22A-77A6E69A232F}"/>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3">
              <a:extLst>
                <a:ext uri="{FF2B5EF4-FFF2-40B4-BE49-F238E27FC236}">
                  <a16:creationId xmlns:a16="http://schemas.microsoft.com/office/drawing/2014/main" id="{7399ADF6-11BE-4B32-A3A2-3DC17E45A65A}"/>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14">
              <a:extLst>
                <a:ext uri="{FF2B5EF4-FFF2-40B4-BE49-F238E27FC236}">
                  <a16:creationId xmlns:a16="http://schemas.microsoft.com/office/drawing/2014/main" id="{F24CF3D3-482E-4A81-B0E9-27B83D7B92E1}"/>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Line 15">
              <a:extLst>
                <a:ext uri="{FF2B5EF4-FFF2-40B4-BE49-F238E27FC236}">
                  <a16:creationId xmlns:a16="http://schemas.microsoft.com/office/drawing/2014/main" id="{85E07BCD-AC09-4695-95DC-0BBC2850E91C}"/>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16">
              <a:extLst>
                <a:ext uri="{FF2B5EF4-FFF2-40B4-BE49-F238E27FC236}">
                  <a16:creationId xmlns:a16="http://schemas.microsoft.com/office/drawing/2014/main" id="{4561FDE8-30E0-49A3-90A8-40EF7A218365}"/>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17">
              <a:extLst>
                <a:ext uri="{FF2B5EF4-FFF2-40B4-BE49-F238E27FC236}">
                  <a16:creationId xmlns:a16="http://schemas.microsoft.com/office/drawing/2014/main" id="{3432A332-3D9E-4894-A799-19A86B4A78C1}"/>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18">
              <a:extLst>
                <a:ext uri="{FF2B5EF4-FFF2-40B4-BE49-F238E27FC236}">
                  <a16:creationId xmlns:a16="http://schemas.microsoft.com/office/drawing/2014/main" id="{FE86B982-281F-4196-9C6D-C7AD555B5E22}"/>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9">
              <a:extLst>
                <a:ext uri="{FF2B5EF4-FFF2-40B4-BE49-F238E27FC236}">
                  <a16:creationId xmlns:a16="http://schemas.microsoft.com/office/drawing/2014/main" id="{F4DD2C5D-62F9-4EB9-B8E9-BC37ECE76980}"/>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20">
              <a:extLst>
                <a:ext uri="{FF2B5EF4-FFF2-40B4-BE49-F238E27FC236}">
                  <a16:creationId xmlns:a16="http://schemas.microsoft.com/office/drawing/2014/main" id="{3EF7516A-A55D-4B3F-8564-749C1DBB8E89}"/>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21">
              <a:extLst>
                <a:ext uri="{FF2B5EF4-FFF2-40B4-BE49-F238E27FC236}">
                  <a16:creationId xmlns:a16="http://schemas.microsoft.com/office/drawing/2014/main" id="{05B3278E-6D56-482B-B494-94B30FCA9C2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2">
              <a:extLst>
                <a:ext uri="{FF2B5EF4-FFF2-40B4-BE49-F238E27FC236}">
                  <a16:creationId xmlns:a16="http://schemas.microsoft.com/office/drawing/2014/main" id="{E3458FC7-D625-4B58-BCD3-B21744938599}"/>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Rectangle 23">
              <a:extLst>
                <a:ext uri="{FF2B5EF4-FFF2-40B4-BE49-F238E27FC236}">
                  <a16:creationId xmlns:a16="http://schemas.microsoft.com/office/drawing/2014/main" id="{D298FD65-C3AA-4681-B964-488BD82FD41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3518" name="Rectangle 24">
              <a:extLst>
                <a:ext uri="{FF2B5EF4-FFF2-40B4-BE49-F238E27FC236}">
                  <a16:creationId xmlns:a16="http://schemas.microsoft.com/office/drawing/2014/main" id="{373D42A8-68DA-4E24-BCF6-3B26AD532D4E}"/>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519" name="Rectangle 25">
              <a:extLst>
                <a:ext uri="{FF2B5EF4-FFF2-40B4-BE49-F238E27FC236}">
                  <a16:creationId xmlns:a16="http://schemas.microsoft.com/office/drawing/2014/main" id="{3A806EEB-A35F-46C2-B424-D4C927BC6D4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3520" name="Rectangle 26">
              <a:extLst>
                <a:ext uri="{FF2B5EF4-FFF2-40B4-BE49-F238E27FC236}">
                  <a16:creationId xmlns:a16="http://schemas.microsoft.com/office/drawing/2014/main" id="{13165AEC-9094-4505-9C35-616E3B60F74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3521" name="Rectangle 27">
              <a:extLst>
                <a:ext uri="{FF2B5EF4-FFF2-40B4-BE49-F238E27FC236}">
                  <a16:creationId xmlns:a16="http://schemas.microsoft.com/office/drawing/2014/main" id="{635A1E05-73F8-49B9-8959-48F4EF09136E}"/>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3522" name="Rectangle 28">
              <a:extLst>
                <a:ext uri="{FF2B5EF4-FFF2-40B4-BE49-F238E27FC236}">
                  <a16:creationId xmlns:a16="http://schemas.microsoft.com/office/drawing/2014/main" id="{0A0C9D10-5C70-4216-BCE2-C9458D8C8907}"/>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3523" name="Rectangle 29">
              <a:extLst>
                <a:ext uri="{FF2B5EF4-FFF2-40B4-BE49-F238E27FC236}">
                  <a16:creationId xmlns:a16="http://schemas.microsoft.com/office/drawing/2014/main" id="{24ABB641-BC83-4502-90DB-CF6AA970500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3524" name="Rectangle 30">
              <a:extLst>
                <a:ext uri="{FF2B5EF4-FFF2-40B4-BE49-F238E27FC236}">
                  <a16:creationId xmlns:a16="http://schemas.microsoft.com/office/drawing/2014/main" id="{09F7E399-2EA5-4CEF-8247-0F64141B240B}"/>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3525" name="Rectangle 31">
              <a:extLst>
                <a:ext uri="{FF2B5EF4-FFF2-40B4-BE49-F238E27FC236}">
                  <a16:creationId xmlns:a16="http://schemas.microsoft.com/office/drawing/2014/main" id="{0AE79934-D34B-456A-881F-92299B1A0638}"/>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3526" name="Rectangle 32">
              <a:extLst>
                <a:ext uri="{FF2B5EF4-FFF2-40B4-BE49-F238E27FC236}">
                  <a16:creationId xmlns:a16="http://schemas.microsoft.com/office/drawing/2014/main" id="{D37133FC-1BA3-4632-A0CB-CE2D3888F178}"/>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3527" name="Rectangle 33">
              <a:extLst>
                <a:ext uri="{FF2B5EF4-FFF2-40B4-BE49-F238E27FC236}">
                  <a16:creationId xmlns:a16="http://schemas.microsoft.com/office/drawing/2014/main" id="{C2935E8E-524D-4B20-9382-A90F3C655B94}"/>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3528" name="Rectangle 34">
              <a:extLst>
                <a:ext uri="{FF2B5EF4-FFF2-40B4-BE49-F238E27FC236}">
                  <a16:creationId xmlns:a16="http://schemas.microsoft.com/office/drawing/2014/main" id="{E0613CDD-4658-4740-BF0E-4573509C593E}"/>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3529" name="Rectangle 35">
              <a:extLst>
                <a:ext uri="{FF2B5EF4-FFF2-40B4-BE49-F238E27FC236}">
                  <a16:creationId xmlns:a16="http://schemas.microsoft.com/office/drawing/2014/main" id="{526F2A1C-5B92-43F6-B9B8-8F2CF2C3ECD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3530" name="Rectangle 36">
              <a:extLst>
                <a:ext uri="{FF2B5EF4-FFF2-40B4-BE49-F238E27FC236}">
                  <a16:creationId xmlns:a16="http://schemas.microsoft.com/office/drawing/2014/main" id="{63A616C4-7247-4475-930D-6FE6DACAE71E}"/>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3531" name="Rectangle 37">
              <a:extLst>
                <a:ext uri="{FF2B5EF4-FFF2-40B4-BE49-F238E27FC236}">
                  <a16:creationId xmlns:a16="http://schemas.microsoft.com/office/drawing/2014/main" id="{81B26513-2F78-4F41-BB0B-41D42E18F025}"/>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3532" name="Rectangle 38">
              <a:extLst>
                <a:ext uri="{FF2B5EF4-FFF2-40B4-BE49-F238E27FC236}">
                  <a16:creationId xmlns:a16="http://schemas.microsoft.com/office/drawing/2014/main" id="{EE953C5F-9B43-4BF4-BD41-6C4B2896164F}"/>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3533" name="Rectangle 39">
              <a:extLst>
                <a:ext uri="{FF2B5EF4-FFF2-40B4-BE49-F238E27FC236}">
                  <a16:creationId xmlns:a16="http://schemas.microsoft.com/office/drawing/2014/main" id="{08A74F42-C78F-4784-A8C6-ABEB099C055D}"/>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3534" name="Rectangle 40">
              <a:extLst>
                <a:ext uri="{FF2B5EF4-FFF2-40B4-BE49-F238E27FC236}">
                  <a16:creationId xmlns:a16="http://schemas.microsoft.com/office/drawing/2014/main" id="{372711E8-1082-47F3-8B75-029CE03FA609}"/>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3535" name="Rectangle 41">
              <a:extLst>
                <a:ext uri="{FF2B5EF4-FFF2-40B4-BE49-F238E27FC236}">
                  <a16:creationId xmlns:a16="http://schemas.microsoft.com/office/drawing/2014/main" id="{1CB7E972-ABD4-42A9-AFE2-8AB167F55DFA}"/>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3536" name="Rectangle 42">
              <a:extLst>
                <a:ext uri="{FF2B5EF4-FFF2-40B4-BE49-F238E27FC236}">
                  <a16:creationId xmlns:a16="http://schemas.microsoft.com/office/drawing/2014/main" id="{EEBEA4EC-73F6-4EEE-8328-5CA2FFAEB379}"/>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3537" name="Rectangle 44">
              <a:extLst>
                <a:ext uri="{FF2B5EF4-FFF2-40B4-BE49-F238E27FC236}">
                  <a16:creationId xmlns:a16="http://schemas.microsoft.com/office/drawing/2014/main" id="{90F23392-31B3-49A0-BA18-B95CC98CABB2}"/>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3538" name="Group 46">
              <a:extLst>
                <a:ext uri="{FF2B5EF4-FFF2-40B4-BE49-F238E27FC236}">
                  <a16:creationId xmlns:a16="http://schemas.microsoft.com/office/drawing/2014/main" id="{E4DA74AA-E9F2-4AAF-B8FD-4505C8769704}"/>
                </a:ext>
              </a:extLst>
            </p:cNvPr>
            <p:cNvGrpSpPr>
              <a:grpSpLocks/>
            </p:cNvGrpSpPr>
            <p:nvPr/>
          </p:nvGrpSpPr>
          <p:grpSpPr bwMode="auto">
            <a:xfrm>
              <a:off x="914111" y="3800043"/>
              <a:ext cx="131763" cy="69850"/>
              <a:chOff x="833" y="3024"/>
              <a:chExt cx="78" cy="51"/>
            </a:xfrm>
          </p:grpSpPr>
          <p:sp>
            <p:nvSpPr>
              <p:cNvPr id="63544" name="Rectangle 47">
                <a:extLst>
                  <a:ext uri="{FF2B5EF4-FFF2-40B4-BE49-F238E27FC236}">
                    <a16:creationId xmlns:a16="http://schemas.microsoft.com/office/drawing/2014/main" id="{A881857A-833C-4776-9194-D6888D38C6C8}"/>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5" name="Line 48">
                <a:extLst>
                  <a:ext uri="{FF2B5EF4-FFF2-40B4-BE49-F238E27FC236}">
                    <a16:creationId xmlns:a16="http://schemas.microsoft.com/office/drawing/2014/main" id="{C51F2EA8-0582-44E9-A01E-34E2CE6F7B9B}"/>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6" name="Line 49">
                <a:extLst>
                  <a:ext uri="{FF2B5EF4-FFF2-40B4-BE49-F238E27FC236}">
                    <a16:creationId xmlns:a16="http://schemas.microsoft.com/office/drawing/2014/main" id="{7CF7F508-1E50-4DFA-BEB8-7708702605C9}"/>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539" name="Group 50">
              <a:extLst>
                <a:ext uri="{FF2B5EF4-FFF2-40B4-BE49-F238E27FC236}">
                  <a16:creationId xmlns:a16="http://schemas.microsoft.com/office/drawing/2014/main" id="{EBA20620-3FF2-4413-9271-AB1EDA151E4E}"/>
                </a:ext>
              </a:extLst>
            </p:cNvPr>
            <p:cNvGrpSpPr>
              <a:grpSpLocks/>
            </p:cNvGrpSpPr>
            <p:nvPr/>
          </p:nvGrpSpPr>
          <p:grpSpPr bwMode="auto">
            <a:xfrm>
              <a:off x="8781761" y="3809568"/>
              <a:ext cx="131763" cy="66675"/>
              <a:chOff x="5432" y="3030"/>
              <a:chExt cx="78" cy="51"/>
            </a:xfrm>
          </p:grpSpPr>
          <p:sp>
            <p:nvSpPr>
              <p:cNvPr id="63541" name="Rectangle 51">
                <a:extLst>
                  <a:ext uri="{FF2B5EF4-FFF2-40B4-BE49-F238E27FC236}">
                    <a16:creationId xmlns:a16="http://schemas.microsoft.com/office/drawing/2014/main" id="{29AB750E-3C57-4616-AF53-99341DFDAA82}"/>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3542" name="Line 52">
                <a:extLst>
                  <a:ext uri="{FF2B5EF4-FFF2-40B4-BE49-F238E27FC236}">
                    <a16:creationId xmlns:a16="http://schemas.microsoft.com/office/drawing/2014/main" id="{C1B24051-20AE-49AA-94FE-53407453ADE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43" name="Line 53">
                <a:extLst>
                  <a:ext uri="{FF2B5EF4-FFF2-40B4-BE49-F238E27FC236}">
                    <a16:creationId xmlns:a16="http://schemas.microsoft.com/office/drawing/2014/main" id="{A077A235-8CF1-4581-A769-80F4611CE1DC}"/>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540" name="Rectangle 75">
              <a:extLst>
                <a:ext uri="{FF2B5EF4-FFF2-40B4-BE49-F238E27FC236}">
                  <a16:creationId xmlns:a16="http://schemas.microsoft.com/office/drawing/2014/main" id="{B98789BA-0E49-4CA9-A3E5-3E2FD66F522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3" name="矩形 2">
            <a:extLst>
              <a:ext uri="{FF2B5EF4-FFF2-40B4-BE49-F238E27FC236}">
                <a16:creationId xmlns:a16="http://schemas.microsoft.com/office/drawing/2014/main" id="{BDDC8E8C-0593-448A-9C0B-3D9FBAEDE604}"/>
              </a:ext>
            </a:extLst>
          </p:cNvPr>
          <p:cNvSpPr>
            <a:spLocks noChangeArrowheads="1"/>
          </p:cNvSpPr>
          <p:nvPr/>
        </p:nvSpPr>
        <p:spPr bwMode="auto">
          <a:xfrm>
            <a:off x="804863" y="4741863"/>
            <a:ext cx="796448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3 </a:t>
            </a:r>
            <a:r>
              <a:rPr lang="zh-CN" altLang="en-US" sz="1800">
                <a:latin typeface="幼圆" panose="02010509060101010101" pitchFamily="49" charset="-122"/>
                <a:ea typeface="幼圆" panose="02010509060101010101" pitchFamily="49" charset="-122"/>
              </a:rPr>
              <a:t>位，最高位保留；中间位是不分片（</a:t>
            </a:r>
            <a:r>
              <a:rPr lang="en-US" altLang="zh-CN" sz="1800">
                <a:latin typeface="幼圆" panose="02010509060101010101" pitchFamily="49" charset="-122"/>
                <a:ea typeface="幼圆" panose="02010509060101010101" pitchFamily="49" charset="-122"/>
              </a:rPr>
              <a:t>Don‘t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DF</a:t>
            </a:r>
            <a:r>
              <a:rPr lang="zh-CN" altLang="en-US" sz="1800">
                <a:latin typeface="幼圆" panose="02010509060101010101" pitchFamily="49" charset="-122"/>
                <a:ea typeface="幼圆" panose="02010509060101010101" pitchFamily="49" charset="-122"/>
              </a:rPr>
              <a:t>）标志，</a:t>
            </a:r>
            <a:r>
              <a:rPr lang="en-US" altLang="zh-CN" sz="1800">
                <a:latin typeface="幼圆" panose="02010509060101010101" pitchFamily="49" charset="-122"/>
                <a:ea typeface="幼圆" panose="02010509060101010101" pitchFamily="49" charset="-122"/>
              </a:rPr>
              <a:t>DF=1</a:t>
            </a:r>
            <a:r>
              <a:rPr lang="zh-CN" altLang="en-US" sz="1800">
                <a:latin typeface="幼圆" panose="02010509060101010101" pitchFamily="49" charset="-122"/>
                <a:ea typeface="幼圆" panose="02010509060101010101" pitchFamily="49" charset="-122"/>
              </a:rPr>
              <a:t>则不允许分片。最低位是有更多分片（</a:t>
            </a:r>
            <a:r>
              <a:rPr lang="en-US" altLang="zh-CN" sz="1800">
                <a:latin typeface="幼圆" panose="02010509060101010101" pitchFamily="49" charset="-122"/>
                <a:ea typeface="幼圆" panose="02010509060101010101" pitchFamily="49" charset="-122"/>
              </a:rPr>
              <a:t>More Fragment</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MF</a:t>
            </a:r>
            <a:r>
              <a:rPr lang="zh-CN" altLang="en-US" sz="1800">
                <a:latin typeface="幼圆" panose="02010509060101010101" pitchFamily="49" charset="-122"/>
                <a:ea typeface="幼圆" panose="02010509060101010101" pitchFamily="49" charset="-122"/>
              </a:rPr>
              <a:t>）标志，除最后一个分片</a:t>
            </a:r>
            <a:r>
              <a:rPr lang="en-US" altLang="zh-CN" sz="1800">
                <a:latin typeface="幼圆" panose="02010509060101010101" pitchFamily="49" charset="-122"/>
                <a:ea typeface="幼圆" panose="02010509060101010101" pitchFamily="49" charset="-122"/>
              </a:rPr>
              <a:t>MF=0</a:t>
            </a:r>
            <a:r>
              <a:rPr lang="zh-CN" altLang="en-US" sz="1800">
                <a:latin typeface="幼圆" panose="02010509060101010101" pitchFamily="49" charset="-122"/>
                <a:ea typeface="幼圆" panose="02010509060101010101" pitchFamily="49" charset="-122"/>
              </a:rPr>
              <a:t>以外外其余都是</a:t>
            </a:r>
            <a:r>
              <a:rPr lang="en-US" altLang="zh-CN" sz="1800">
                <a:latin typeface="幼圆" panose="02010509060101010101" pitchFamily="49" charset="-122"/>
                <a:ea typeface="幼圆" panose="02010509060101010101" pitchFamily="49" charset="-122"/>
              </a:rPr>
              <a:t>MF=1</a:t>
            </a:r>
            <a:endParaRPr lang="zh-CN" altLang="en-US" sz="1800">
              <a:latin typeface="幼圆" panose="02010509060101010101" pitchFamily="49" charset="-122"/>
              <a:ea typeface="幼圆" panose="02010509060101010101" pitchFamily="49" charset="-122"/>
            </a:endParaRPr>
          </a:p>
        </p:txBody>
      </p:sp>
      <p:sp>
        <p:nvSpPr>
          <p:cNvPr id="4" name="矩形 3">
            <a:extLst>
              <a:ext uri="{FF2B5EF4-FFF2-40B4-BE49-F238E27FC236}">
                <a16:creationId xmlns:a16="http://schemas.microsoft.com/office/drawing/2014/main" id="{3C8ED10A-63A0-43B4-83A7-53D836D38BA4}"/>
              </a:ext>
            </a:extLst>
          </p:cNvPr>
          <p:cNvSpPr/>
          <p:nvPr/>
        </p:nvSpPr>
        <p:spPr>
          <a:xfrm>
            <a:off x="4900613" y="1746250"/>
            <a:ext cx="779462"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标志</a:t>
            </a:r>
          </a:p>
        </p:txBody>
      </p:sp>
      <p:sp>
        <p:nvSpPr>
          <p:cNvPr id="5" name="矩形 4">
            <a:extLst>
              <a:ext uri="{FF2B5EF4-FFF2-40B4-BE49-F238E27FC236}">
                <a16:creationId xmlns:a16="http://schemas.microsoft.com/office/drawing/2014/main" id="{80616C32-F5D4-484D-814C-99FB7315D2DF}"/>
              </a:ext>
            </a:extLst>
          </p:cNvPr>
          <p:cNvSpPr>
            <a:spLocks noChangeArrowheads="1"/>
          </p:cNvSpPr>
          <p:nvPr/>
        </p:nvSpPr>
        <p:spPr bwMode="auto">
          <a:xfrm>
            <a:off x="814388" y="5753100"/>
            <a:ext cx="79136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片偏移：</a:t>
            </a:r>
            <a:r>
              <a:rPr lang="en-US" altLang="zh-CN" sz="1800">
                <a:latin typeface="幼圆" panose="02010509060101010101" pitchFamily="49" charset="-122"/>
                <a:ea typeface="幼圆" panose="02010509060101010101" pitchFamily="49" charset="-122"/>
              </a:rPr>
              <a:t>12 </a:t>
            </a:r>
            <a:r>
              <a:rPr lang="zh-CN" altLang="en-US" sz="1800">
                <a:latin typeface="幼圆" panose="02010509060101010101" pitchFamily="49" charset="-122"/>
                <a:ea typeface="幼圆" panose="02010509060101010101" pitchFamily="49" charset="-122"/>
              </a:rPr>
              <a:t>位，表示分片后，该片在原分组中的相对位置。片偏移以 </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个字节为偏移单位。</a:t>
            </a:r>
          </a:p>
        </p:txBody>
      </p:sp>
      <p:sp>
        <p:nvSpPr>
          <p:cNvPr id="6" name="矩形 5">
            <a:extLst>
              <a:ext uri="{FF2B5EF4-FFF2-40B4-BE49-F238E27FC236}">
                <a16:creationId xmlns:a16="http://schemas.microsoft.com/office/drawing/2014/main" id="{E4E47EE7-0B43-45C0-9815-2F63F457F498}"/>
              </a:ext>
            </a:extLst>
          </p:cNvPr>
          <p:cNvSpPr/>
          <p:nvPr/>
        </p:nvSpPr>
        <p:spPr>
          <a:xfrm>
            <a:off x="5689600" y="1746250"/>
            <a:ext cx="3124200" cy="425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片   偏   移</a:t>
            </a:r>
          </a:p>
        </p:txBody>
      </p:sp>
      <p:grpSp>
        <p:nvGrpSpPr>
          <p:cNvPr id="51" name="Group 85">
            <a:extLst>
              <a:ext uri="{FF2B5EF4-FFF2-40B4-BE49-F238E27FC236}">
                <a16:creationId xmlns:a16="http://schemas.microsoft.com/office/drawing/2014/main" id="{85606869-B975-4113-9C00-09255DA47AB9}"/>
              </a:ext>
            </a:extLst>
          </p:cNvPr>
          <p:cNvGrpSpPr>
            <a:grpSpLocks/>
          </p:cNvGrpSpPr>
          <p:nvPr/>
        </p:nvGrpSpPr>
        <p:grpSpPr bwMode="auto">
          <a:xfrm>
            <a:off x="4464050" y="230188"/>
            <a:ext cx="2133600" cy="1511300"/>
            <a:chOff x="2971" y="210"/>
            <a:chExt cx="1344" cy="952"/>
          </a:xfrm>
        </p:grpSpPr>
        <p:grpSp>
          <p:nvGrpSpPr>
            <p:cNvPr id="63496" name="Group 83">
              <a:extLst>
                <a:ext uri="{FF2B5EF4-FFF2-40B4-BE49-F238E27FC236}">
                  <a16:creationId xmlns:a16="http://schemas.microsoft.com/office/drawing/2014/main" id="{6ADC535F-8C69-4D45-B2B9-9799C341BBA4}"/>
                </a:ext>
              </a:extLst>
            </p:cNvPr>
            <p:cNvGrpSpPr>
              <a:grpSpLocks/>
            </p:cNvGrpSpPr>
            <p:nvPr/>
          </p:nvGrpSpPr>
          <p:grpSpPr bwMode="auto">
            <a:xfrm>
              <a:off x="2971" y="210"/>
              <a:ext cx="1344" cy="298"/>
              <a:chOff x="2517" y="255"/>
              <a:chExt cx="1344" cy="298"/>
            </a:xfrm>
          </p:grpSpPr>
          <p:sp>
            <p:nvSpPr>
              <p:cNvPr id="63498" name="Rectangle 71">
                <a:extLst>
                  <a:ext uri="{FF2B5EF4-FFF2-40B4-BE49-F238E27FC236}">
                    <a16:creationId xmlns:a16="http://schemas.microsoft.com/office/drawing/2014/main" id="{B319685D-44E0-42DA-913D-EF4BFC72F516}"/>
                  </a:ext>
                </a:extLst>
              </p:cNvPr>
              <p:cNvSpPr>
                <a:spLocks noChangeArrowheads="1"/>
              </p:cNvSpPr>
              <p:nvPr/>
            </p:nvSpPr>
            <p:spPr bwMode="auto">
              <a:xfrm>
                <a:off x="2517" y="255"/>
                <a:ext cx="1316" cy="272"/>
              </a:xfrm>
              <a:prstGeom prst="rect">
                <a:avLst/>
              </a:prstGeom>
              <a:solidFill>
                <a:srgbClr val="FFFF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2400"/>
              </a:p>
            </p:txBody>
          </p:sp>
          <p:sp>
            <p:nvSpPr>
              <p:cNvPr id="63499" name="Line 73">
                <a:extLst>
                  <a:ext uri="{FF2B5EF4-FFF2-40B4-BE49-F238E27FC236}">
                    <a16:creationId xmlns:a16="http://schemas.microsoft.com/office/drawing/2014/main" id="{0D5F378B-CF99-43C8-93FC-CAE5C1B5EC00}"/>
                  </a:ext>
                </a:extLst>
              </p:cNvPr>
              <p:cNvSpPr>
                <a:spLocks noChangeShapeType="1"/>
              </p:cNvSpPr>
              <p:nvPr/>
            </p:nvSpPr>
            <p:spPr bwMode="auto">
              <a:xfrm>
                <a:off x="2995" y="257"/>
                <a:ext cx="0" cy="25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0" name="Line 74">
                <a:extLst>
                  <a:ext uri="{FF2B5EF4-FFF2-40B4-BE49-F238E27FC236}">
                    <a16:creationId xmlns:a16="http://schemas.microsoft.com/office/drawing/2014/main" id="{A29DD0A2-765F-42EE-9A63-69B173CA7260}"/>
                  </a:ext>
                </a:extLst>
              </p:cNvPr>
              <p:cNvSpPr>
                <a:spLocks noChangeShapeType="1"/>
              </p:cNvSpPr>
              <p:nvPr/>
            </p:nvSpPr>
            <p:spPr bwMode="auto">
              <a:xfrm>
                <a:off x="3448" y="257"/>
                <a:ext cx="0" cy="24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501" name="Rectangle 78">
                <a:extLst>
                  <a:ext uri="{FF2B5EF4-FFF2-40B4-BE49-F238E27FC236}">
                    <a16:creationId xmlns:a16="http://schemas.microsoft.com/office/drawing/2014/main" id="{97A749BD-E5CA-40A1-8C1B-40935D9B28F6}"/>
                  </a:ext>
                </a:extLst>
              </p:cNvPr>
              <p:cNvSpPr>
                <a:spLocks noChangeArrowheads="1"/>
              </p:cNvSpPr>
              <p:nvPr/>
            </p:nvSpPr>
            <p:spPr bwMode="auto">
              <a:xfrm>
                <a:off x="3108" y="267"/>
                <a:ext cx="370"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DF</a:t>
                </a:r>
              </a:p>
            </p:txBody>
          </p:sp>
          <p:sp>
            <p:nvSpPr>
              <p:cNvPr id="63502" name="Rectangle 79">
                <a:extLst>
                  <a:ext uri="{FF2B5EF4-FFF2-40B4-BE49-F238E27FC236}">
                    <a16:creationId xmlns:a16="http://schemas.microsoft.com/office/drawing/2014/main" id="{751E260F-D58D-4E94-988B-0A9AA9AA0EC5}"/>
                  </a:ext>
                </a:extLst>
              </p:cNvPr>
              <p:cNvSpPr>
                <a:spLocks noChangeArrowheads="1"/>
              </p:cNvSpPr>
              <p:nvPr/>
            </p:nvSpPr>
            <p:spPr bwMode="auto">
              <a:xfrm>
                <a:off x="3470" y="267"/>
                <a:ext cx="391"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400"/>
                  <a:t>MF</a:t>
                </a:r>
              </a:p>
            </p:txBody>
          </p:sp>
        </p:grpSp>
        <p:sp>
          <p:nvSpPr>
            <p:cNvPr id="53" name="Freeform 65">
              <a:extLst>
                <a:ext uri="{FF2B5EF4-FFF2-40B4-BE49-F238E27FC236}">
                  <a16:creationId xmlns:a16="http://schemas.microsoft.com/office/drawing/2014/main" id="{A0711DDD-2AF5-480B-960B-243B52140FF5}"/>
                </a:ext>
              </a:extLst>
            </p:cNvPr>
            <p:cNvSpPr>
              <a:spLocks/>
            </p:cNvSpPr>
            <p:nvPr/>
          </p:nvSpPr>
          <p:spPr bwMode="auto">
            <a:xfrm>
              <a:off x="2971" y="482"/>
              <a:ext cx="1315" cy="680"/>
            </a:xfrm>
            <a:custGeom>
              <a:avLst/>
              <a:gdLst>
                <a:gd name="T0" fmla="*/ 0 w 3344"/>
                <a:gd name="T1" fmla="*/ 0 h 510"/>
                <a:gd name="T2" fmla="*/ 203 w 3344"/>
                <a:gd name="T3" fmla="*/ 0 h 510"/>
                <a:gd name="T4" fmla="*/ 113 w 3344"/>
                <a:gd name="T5" fmla="*/ 1209 h 510"/>
                <a:gd name="T6" fmla="*/ 42 w 3344"/>
                <a:gd name="T7" fmla="*/ 1180 h 510"/>
                <a:gd name="T8" fmla="*/ 0 w 3344"/>
                <a:gd name="T9" fmla="*/ 0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44" h="510">
                  <a:moveTo>
                    <a:pt x="0" y="0"/>
                  </a:moveTo>
                  <a:lnTo>
                    <a:pt x="3344" y="0"/>
                  </a:lnTo>
                  <a:lnTo>
                    <a:pt x="1860" y="510"/>
                  </a:lnTo>
                  <a:lnTo>
                    <a:pt x="695" y="498"/>
                  </a:lnTo>
                  <a:lnTo>
                    <a:pt x="0" y="0"/>
                  </a:lnTo>
                  <a:close/>
                </a:path>
              </a:pathLst>
            </a:custGeom>
            <a:solidFill>
              <a:schemeClr val="accent2">
                <a:lumMod val="40000"/>
                <a:lumOff val="60000"/>
              </a:schemeClr>
            </a:solidFill>
            <a:ln w="38100" cap="flat" cmpd="sng">
              <a:no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p:tgtEl>
                                          <p:spTgt spid="3"/>
                                        </p:tgtEl>
                                        <p:attrNameLst>
                                          <p:attrName>ppt_x</p:attrName>
                                        </p:attrNameLst>
                                      </p:cBhvr>
                                      <p:tavLst>
                                        <p:tav tm="0">
                                          <p:val>
                                            <p:strVal val="#ppt_x-#ppt_w*1.125000"/>
                                          </p:val>
                                        </p:tav>
                                        <p:tav tm="100000">
                                          <p:val>
                                            <p:strVal val="#ppt_x"/>
                                          </p:val>
                                        </p:tav>
                                      </p:tavLst>
                                    </p:anim>
                                    <p:animEffect transition="in" filter="wipe(right)">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down)">
                                      <p:cBhvr>
                                        <p:cTn id="15" dur="500"/>
                                        <p:tgtEl>
                                          <p:spTgt spid="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1" presetClass="exit" presetSubtype="1" fill="hold" grpId="1" nodeType="clickEffect">
                                  <p:stCondLst>
                                    <p:cond delay="0"/>
                                  </p:stCondLst>
                                  <p:childTnLst>
                                    <p:animEffect transition="out" filter="wheel(1)">
                                      <p:cBhvr>
                                        <p:cTn id="19" dur="2000"/>
                                        <p:tgtEl>
                                          <p:spTgt spid="4"/>
                                        </p:tgtEl>
                                      </p:cBhvr>
                                    </p:animEffect>
                                    <p:set>
                                      <p:cBhvr>
                                        <p:cTn id="20" dur="1" fill="hold">
                                          <p:stCondLst>
                                            <p:cond delay="1999"/>
                                          </p:stCondLst>
                                        </p:cTn>
                                        <p:tgtEl>
                                          <p:spTgt spid="4"/>
                                        </p:tgtEl>
                                        <p:attrNameLst>
                                          <p:attrName>style.visibility</p:attrName>
                                        </p:attrNameLst>
                                      </p:cBhvr>
                                      <p:to>
                                        <p:strVal val="hidden"/>
                                      </p:to>
                                    </p:set>
                                  </p:childTnLst>
                                </p:cTn>
                              </p:par>
                              <p:par>
                                <p:cTn id="21" presetID="22" presetClass="exit" presetSubtype="1" fill="hold" nodeType="withEffect">
                                  <p:stCondLst>
                                    <p:cond delay="0"/>
                                  </p:stCondLst>
                                  <p:childTnLst>
                                    <p:animEffect transition="out" filter="wipe(up)">
                                      <p:cBhvr>
                                        <p:cTn id="22" dur="500"/>
                                        <p:tgtEl>
                                          <p:spTgt spid="51"/>
                                        </p:tgtEl>
                                      </p:cBhvr>
                                    </p:animEffect>
                                    <p:set>
                                      <p:cBhvr>
                                        <p:cTn id="23" dur="1" fill="hold">
                                          <p:stCondLst>
                                            <p:cond delay="499"/>
                                          </p:stCondLst>
                                        </p:cTn>
                                        <p:tgtEl>
                                          <p:spTgt spid="51"/>
                                        </p:tgtEl>
                                        <p:attrNameLst>
                                          <p:attrName>style.visibility</p:attrName>
                                        </p:attrNameLst>
                                      </p:cBhvr>
                                      <p:to>
                                        <p:strVal val="hidden"/>
                                      </p:to>
                                    </p:set>
                                  </p:childTnLst>
                                </p:cTn>
                              </p:par>
                            </p:childTnLst>
                          </p:cTn>
                        </p:par>
                        <p:par>
                          <p:cTn id="24" fill="hold" nodeType="afterGroup">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heel(1)">
                                      <p:cBhvr>
                                        <p:cTn id="27" dur="2000"/>
                                        <p:tgtEl>
                                          <p:spTgt spid="6"/>
                                        </p:tgtEl>
                                      </p:cBhvr>
                                    </p:animEffect>
                                  </p:childTnLst>
                                </p:cTn>
                              </p:par>
                            </p:childTnLst>
                          </p:cTn>
                        </p:par>
                        <p:par>
                          <p:cTn id="28" fill="hold" nodeType="afterGroup">
                            <p:stCondLst>
                              <p:cond delay="4000"/>
                            </p:stCondLst>
                            <p:childTnLst>
                              <p:par>
                                <p:cTn id="29" presetID="12" presetClass="entr" presetSubtype="4" fill="hold" grpId="0"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1" presetClass="exit" presetSubtype="1" fill="hold" grpId="1" nodeType="clickEffect">
                                  <p:stCondLst>
                                    <p:cond delay="0"/>
                                  </p:stCondLst>
                                  <p:childTnLst>
                                    <p:animEffect transition="out" filter="wheel(1)">
                                      <p:cBhvr>
                                        <p:cTn id="36" dur="2000"/>
                                        <p:tgtEl>
                                          <p:spTgt spid="6"/>
                                        </p:tgtEl>
                                      </p:cBhvr>
                                    </p:animEffect>
                                    <p:set>
                                      <p:cBhvr>
                                        <p:cTn id="37"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4" grpId="1" animBg="1"/>
      <p:bldP spid="5" grpId="0"/>
      <p:bldP spid="6" grpId="0" animBg="1"/>
      <p:bldP spid="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组合 3">
            <a:extLst>
              <a:ext uri="{FF2B5EF4-FFF2-40B4-BE49-F238E27FC236}">
                <a16:creationId xmlns:a16="http://schemas.microsoft.com/office/drawing/2014/main" id="{653389D1-8687-4F74-AB0D-B158240FBC86}"/>
              </a:ext>
            </a:extLst>
          </p:cNvPr>
          <p:cNvGrpSpPr>
            <a:grpSpLocks/>
          </p:cNvGrpSpPr>
          <p:nvPr/>
        </p:nvGrpSpPr>
        <p:grpSpPr bwMode="auto">
          <a:xfrm>
            <a:off x="900113" y="908050"/>
            <a:ext cx="8039100" cy="3714750"/>
            <a:chOff x="914111" y="1034618"/>
            <a:chExt cx="8039100" cy="3714750"/>
          </a:xfrm>
        </p:grpSpPr>
        <p:sp>
          <p:nvSpPr>
            <p:cNvPr id="64519" name="Rectangle 8">
              <a:extLst>
                <a:ext uri="{FF2B5EF4-FFF2-40B4-BE49-F238E27FC236}">
                  <a16:creationId xmlns:a16="http://schemas.microsoft.com/office/drawing/2014/main" id="{A9F9FCD0-21E4-4EC3-AE2C-60E13D3200F6}"/>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0" name="Rectangle 10">
              <a:extLst>
                <a:ext uri="{FF2B5EF4-FFF2-40B4-BE49-F238E27FC236}">
                  <a16:creationId xmlns:a16="http://schemas.microsoft.com/office/drawing/2014/main" id="{8DAB0907-F6DA-4F7F-8F51-8BD089BA108F}"/>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1" name="Rectangle 11">
              <a:extLst>
                <a:ext uri="{FF2B5EF4-FFF2-40B4-BE49-F238E27FC236}">
                  <a16:creationId xmlns:a16="http://schemas.microsoft.com/office/drawing/2014/main" id="{E1B5342E-F20B-4619-84DD-86F35FD3EA1D}"/>
                </a:ext>
              </a:extLst>
            </p:cNvPr>
            <p:cNvSpPr>
              <a:spLocks noChangeArrowheads="1"/>
            </p:cNvSpPr>
            <p:nvPr/>
          </p:nvSpPr>
          <p:spPr bwMode="auto">
            <a:xfrm>
              <a:off x="984442" y="4068330"/>
              <a:ext cx="7870344"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22" name="Line 12">
              <a:extLst>
                <a:ext uri="{FF2B5EF4-FFF2-40B4-BE49-F238E27FC236}">
                  <a16:creationId xmlns:a16="http://schemas.microsoft.com/office/drawing/2014/main" id="{BA7B617C-6C04-44AE-8FC1-53D516AC3A59}"/>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3" name="Line 13">
              <a:extLst>
                <a:ext uri="{FF2B5EF4-FFF2-40B4-BE49-F238E27FC236}">
                  <a16:creationId xmlns:a16="http://schemas.microsoft.com/office/drawing/2014/main" id="{446FCFEC-6AB9-4423-95E5-5E010739F68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Line 14">
              <a:extLst>
                <a:ext uri="{FF2B5EF4-FFF2-40B4-BE49-F238E27FC236}">
                  <a16:creationId xmlns:a16="http://schemas.microsoft.com/office/drawing/2014/main" id="{80887973-5D83-46B6-9FF6-74289AECB9E3}"/>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15">
              <a:extLst>
                <a:ext uri="{FF2B5EF4-FFF2-40B4-BE49-F238E27FC236}">
                  <a16:creationId xmlns:a16="http://schemas.microsoft.com/office/drawing/2014/main" id="{D39E6E27-5F51-4A40-88B0-6ACA47D1B096}"/>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16">
              <a:extLst>
                <a:ext uri="{FF2B5EF4-FFF2-40B4-BE49-F238E27FC236}">
                  <a16:creationId xmlns:a16="http://schemas.microsoft.com/office/drawing/2014/main" id="{86590700-468B-48D0-9AAE-54C0C05DFD92}"/>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17">
              <a:extLst>
                <a:ext uri="{FF2B5EF4-FFF2-40B4-BE49-F238E27FC236}">
                  <a16:creationId xmlns:a16="http://schemas.microsoft.com/office/drawing/2014/main" id="{5A586CCF-967B-4B5F-85A5-8D17EC818AC8}"/>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Line 18">
              <a:extLst>
                <a:ext uri="{FF2B5EF4-FFF2-40B4-BE49-F238E27FC236}">
                  <a16:creationId xmlns:a16="http://schemas.microsoft.com/office/drawing/2014/main" id="{029EBF5E-6DAC-4D06-BD7B-FCEA9835A37C}"/>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19">
              <a:extLst>
                <a:ext uri="{FF2B5EF4-FFF2-40B4-BE49-F238E27FC236}">
                  <a16:creationId xmlns:a16="http://schemas.microsoft.com/office/drawing/2014/main" id="{07326F23-FCD1-43C3-BD47-D96DA212276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20">
              <a:extLst>
                <a:ext uri="{FF2B5EF4-FFF2-40B4-BE49-F238E27FC236}">
                  <a16:creationId xmlns:a16="http://schemas.microsoft.com/office/drawing/2014/main" id="{BB70A9D5-A746-45F6-8ABA-28B85F0AC25C}"/>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21">
              <a:extLst>
                <a:ext uri="{FF2B5EF4-FFF2-40B4-BE49-F238E27FC236}">
                  <a16:creationId xmlns:a16="http://schemas.microsoft.com/office/drawing/2014/main" id="{8133B2BE-5087-4FDF-AD4F-A49328051BE8}"/>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22">
              <a:extLst>
                <a:ext uri="{FF2B5EF4-FFF2-40B4-BE49-F238E27FC236}">
                  <a16:creationId xmlns:a16="http://schemas.microsoft.com/office/drawing/2014/main" id="{61A87AAA-6FA2-4077-AC09-2FC9CD30F1E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Rectangle 23">
              <a:extLst>
                <a:ext uri="{FF2B5EF4-FFF2-40B4-BE49-F238E27FC236}">
                  <a16:creationId xmlns:a16="http://schemas.microsoft.com/office/drawing/2014/main" id="{2E68C594-D1F7-4B5D-837F-D60E9E0CE8A6}"/>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4534" name="Rectangle 24">
              <a:extLst>
                <a:ext uri="{FF2B5EF4-FFF2-40B4-BE49-F238E27FC236}">
                  <a16:creationId xmlns:a16="http://schemas.microsoft.com/office/drawing/2014/main" id="{B5B752B3-8D36-4A8F-B2BE-C951B84CFC27}"/>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4535" name="Rectangle 25">
              <a:extLst>
                <a:ext uri="{FF2B5EF4-FFF2-40B4-BE49-F238E27FC236}">
                  <a16:creationId xmlns:a16="http://schemas.microsoft.com/office/drawing/2014/main" id="{1C588DB4-91C6-40C3-8588-BE6F8A797B3F}"/>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4536" name="Rectangle 26">
              <a:extLst>
                <a:ext uri="{FF2B5EF4-FFF2-40B4-BE49-F238E27FC236}">
                  <a16:creationId xmlns:a16="http://schemas.microsoft.com/office/drawing/2014/main" id="{60C50BB7-027D-44C8-81FD-54D460384EB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4537" name="Rectangle 27">
              <a:extLst>
                <a:ext uri="{FF2B5EF4-FFF2-40B4-BE49-F238E27FC236}">
                  <a16:creationId xmlns:a16="http://schemas.microsoft.com/office/drawing/2014/main" id="{2B92C9AC-7973-4BDD-A983-2E37C971E88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4538" name="Rectangle 28">
              <a:extLst>
                <a:ext uri="{FF2B5EF4-FFF2-40B4-BE49-F238E27FC236}">
                  <a16:creationId xmlns:a16="http://schemas.microsoft.com/office/drawing/2014/main" id="{CDCA470E-C6AE-44AF-94E0-A296B1307263}"/>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4539" name="Rectangle 29">
              <a:extLst>
                <a:ext uri="{FF2B5EF4-FFF2-40B4-BE49-F238E27FC236}">
                  <a16:creationId xmlns:a16="http://schemas.microsoft.com/office/drawing/2014/main" id="{C11642BA-4BDB-4600-B55C-D8B0C8E34395}"/>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4540" name="Rectangle 30">
              <a:extLst>
                <a:ext uri="{FF2B5EF4-FFF2-40B4-BE49-F238E27FC236}">
                  <a16:creationId xmlns:a16="http://schemas.microsoft.com/office/drawing/2014/main" id="{5D505D36-3EED-479C-AA73-C624A3FC28C6}"/>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4541" name="Rectangle 31">
              <a:extLst>
                <a:ext uri="{FF2B5EF4-FFF2-40B4-BE49-F238E27FC236}">
                  <a16:creationId xmlns:a16="http://schemas.microsoft.com/office/drawing/2014/main" id="{02671786-29E6-499F-9F8D-636F46AF27D9}"/>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4542" name="Rectangle 32">
              <a:extLst>
                <a:ext uri="{FF2B5EF4-FFF2-40B4-BE49-F238E27FC236}">
                  <a16:creationId xmlns:a16="http://schemas.microsoft.com/office/drawing/2014/main" id="{ECAE36A0-BDCA-4E0A-BD6E-3EE7C22A0B92}"/>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4543" name="Rectangle 33">
              <a:extLst>
                <a:ext uri="{FF2B5EF4-FFF2-40B4-BE49-F238E27FC236}">
                  <a16:creationId xmlns:a16="http://schemas.microsoft.com/office/drawing/2014/main" id="{6B448004-C6F6-4F8F-94E8-9068217B7435}"/>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4544" name="Rectangle 34">
              <a:extLst>
                <a:ext uri="{FF2B5EF4-FFF2-40B4-BE49-F238E27FC236}">
                  <a16:creationId xmlns:a16="http://schemas.microsoft.com/office/drawing/2014/main" id="{0B031535-C6AD-4586-AFC8-AD79199FC2EC}"/>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4545" name="Rectangle 35">
              <a:extLst>
                <a:ext uri="{FF2B5EF4-FFF2-40B4-BE49-F238E27FC236}">
                  <a16:creationId xmlns:a16="http://schemas.microsoft.com/office/drawing/2014/main" id="{A71C2CB7-F9C9-4C72-A946-FEB02EB320D2}"/>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4546" name="Rectangle 36">
              <a:extLst>
                <a:ext uri="{FF2B5EF4-FFF2-40B4-BE49-F238E27FC236}">
                  <a16:creationId xmlns:a16="http://schemas.microsoft.com/office/drawing/2014/main" id="{DCB13CDD-F9EB-4736-8B0F-220E09E6E754}"/>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4547" name="Rectangle 37">
              <a:extLst>
                <a:ext uri="{FF2B5EF4-FFF2-40B4-BE49-F238E27FC236}">
                  <a16:creationId xmlns:a16="http://schemas.microsoft.com/office/drawing/2014/main" id="{8F9D77C1-1D60-491F-AB24-E05057311BD1}"/>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4548" name="Rectangle 38">
              <a:extLst>
                <a:ext uri="{FF2B5EF4-FFF2-40B4-BE49-F238E27FC236}">
                  <a16:creationId xmlns:a16="http://schemas.microsoft.com/office/drawing/2014/main" id="{4B409423-7566-4CF0-915A-1EDAA5E038B1}"/>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4549" name="Rectangle 39">
              <a:extLst>
                <a:ext uri="{FF2B5EF4-FFF2-40B4-BE49-F238E27FC236}">
                  <a16:creationId xmlns:a16="http://schemas.microsoft.com/office/drawing/2014/main" id="{B6BEB3B4-FC3F-4256-86A7-E5C19265D51E}"/>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4550" name="Rectangle 40">
              <a:extLst>
                <a:ext uri="{FF2B5EF4-FFF2-40B4-BE49-F238E27FC236}">
                  <a16:creationId xmlns:a16="http://schemas.microsoft.com/office/drawing/2014/main" id="{FFBB7AA2-901A-402F-A3CB-C1E05B5B7A2F}"/>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4551" name="Rectangle 41">
              <a:extLst>
                <a:ext uri="{FF2B5EF4-FFF2-40B4-BE49-F238E27FC236}">
                  <a16:creationId xmlns:a16="http://schemas.microsoft.com/office/drawing/2014/main" id="{172CEF2F-39C3-4C57-B9B5-8C81F9919B63}"/>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4552" name="Rectangle 42">
              <a:extLst>
                <a:ext uri="{FF2B5EF4-FFF2-40B4-BE49-F238E27FC236}">
                  <a16:creationId xmlns:a16="http://schemas.microsoft.com/office/drawing/2014/main" id="{81E49D6D-5789-415A-96AA-21F6142D0ECA}"/>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4553" name="Rectangle 44">
              <a:extLst>
                <a:ext uri="{FF2B5EF4-FFF2-40B4-BE49-F238E27FC236}">
                  <a16:creationId xmlns:a16="http://schemas.microsoft.com/office/drawing/2014/main" id="{A69580CF-CD03-479C-A796-D142270B1FB9}"/>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4554" name="Group 46">
              <a:extLst>
                <a:ext uri="{FF2B5EF4-FFF2-40B4-BE49-F238E27FC236}">
                  <a16:creationId xmlns:a16="http://schemas.microsoft.com/office/drawing/2014/main" id="{242ADB55-55FF-43B3-92DA-EBE4F7C5CF15}"/>
                </a:ext>
              </a:extLst>
            </p:cNvPr>
            <p:cNvGrpSpPr>
              <a:grpSpLocks/>
            </p:cNvGrpSpPr>
            <p:nvPr/>
          </p:nvGrpSpPr>
          <p:grpSpPr bwMode="auto">
            <a:xfrm>
              <a:off x="914111" y="3800043"/>
              <a:ext cx="131763" cy="69850"/>
              <a:chOff x="833" y="3024"/>
              <a:chExt cx="78" cy="51"/>
            </a:xfrm>
          </p:grpSpPr>
          <p:sp>
            <p:nvSpPr>
              <p:cNvPr id="64560" name="Rectangle 47">
                <a:extLst>
                  <a:ext uri="{FF2B5EF4-FFF2-40B4-BE49-F238E27FC236}">
                    <a16:creationId xmlns:a16="http://schemas.microsoft.com/office/drawing/2014/main" id="{C29A42B5-8CF8-49DD-831D-357AB8DB6F13}"/>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61" name="Line 48">
                <a:extLst>
                  <a:ext uri="{FF2B5EF4-FFF2-40B4-BE49-F238E27FC236}">
                    <a16:creationId xmlns:a16="http://schemas.microsoft.com/office/drawing/2014/main" id="{264FAC14-E0E0-437A-B911-804108C42E0D}"/>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2" name="Line 49">
                <a:extLst>
                  <a:ext uri="{FF2B5EF4-FFF2-40B4-BE49-F238E27FC236}">
                    <a16:creationId xmlns:a16="http://schemas.microsoft.com/office/drawing/2014/main" id="{BC3D2196-F3BB-49BD-8F57-02E1C5644DD0}"/>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55" name="Group 50">
              <a:extLst>
                <a:ext uri="{FF2B5EF4-FFF2-40B4-BE49-F238E27FC236}">
                  <a16:creationId xmlns:a16="http://schemas.microsoft.com/office/drawing/2014/main" id="{ACAD29DE-5A4B-4BED-85C8-F18E325351FB}"/>
                </a:ext>
              </a:extLst>
            </p:cNvPr>
            <p:cNvGrpSpPr>
              <a:grpSpLocks/>
            </p:cNvGrpSpPr>
            <p:nvPr/>
          </p:nvGrpSpPr>
          <p:grpSpPr bwMode="auto">
            <a:xfrm>
              <a:off x="8781761" y="3809568"/>
              <a:ext cx="131763" cy="66675"/>
              <a:chOff x="5432" y="3030"/>
              <a:chExt cx="78" cy="51"/>
            </a:xfrm>
          </p:grpSpPr>
          <p:sp>
            <p:nvSpPr>
              <p:cNvPr id="64557" name="Rectangle 51">
                <a:extLst>
                  <a:ext uri="{FF2B5EF4-FFF2-40B4-BE49-F238E27FC236}">
                    <a16:creationId xmlns:a16="http://schemas.microsoft.com/office/drawing/2014/main" id="{7E510678-9D2F-4316-9AA8-B0A39938C9E8}"/>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4558" name="Line 52">
                <a:extLst>
                  <a:ext uri="{FF2B5EF4-FFF2-40B4-BE49-F238E27FC236}">
                    <a16:creationId xmlns:a16="http://schemas.microsoft.com/office/drawing/2014/main" id="{6C897C3E-244A-4809-8E22-672F1B05F3B6}"/>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Line 53">
                <a:extLst>
                  <a:ext uri="{FF2B5EF4-FFF2-40B4-BE49-F238E27FC236}">
                    <a16:creationId xmlns:a16="http://schemas.microsoft.com/office/drawing/2014/main" id="{2E452EC1-1B7C-4203-8B26-E20CE996FF81}"/>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56" name="Rectangle 75">
              <a:extLst>
                <a:ext uri="{FF2B5EF4-FFF2-40B4-BE49-F238E27FC236}">
                  <a16:creationId xmlns:a16="http://schemas.microsoft.com/office/drawing/2014/main" id="{307F7719-380E-4FE5-8B79-6AF0E55DE51A}"/>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9117FD78-8824-4E0B-965E-5F6F2C8339B9}"/>
              </a:ext>
            </a:extLst>
          </p:cNvPr>
          <p:cNvSpPr/>
          <p:nvPr/>
        </p:nvSpPr>
        <p:spPr>
          <a:xfrm>
            <a:off x="969963" y="2190750"/>
            <a:ext cx="1933575" cy="43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生 存 时 间</a:t>
            </a:r>
          </a:p>
        </p:txBody>
      </p:sp>
      <p:sp>
        <p:nvSpPr>
          <p:cNvPr id="50" name="矩形 49">
            <a:extLst>
              <a:ext uri="{FF2B5EF4-FFF2-40B4-BE49-F238E27FC236}">
                <a16:creationId xmlns:a16="http://schemas.microsoft.com/office/drawing/2014/main" id="{7E2FC031-F376-4504-9F97-3E914EEF93D1}"/>
              </a:ext>
            </a:extLst>
          </p:cNvPr>
          <p:cNvSpPr>
            <a:spLocks noChangeArrowheads="1"/>
          </p:cNvSpPr>
          <p:nvPr/>
        </p:nvSpPr>
        <p:spPr bwMode="auto">
          <a:xfrm>
            <a:off x="827088" y="4791075"/>
            <a:ext cx="7859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生存时间：</a:t>
            </a:r>
            <a:r>
              <a:rPr lang="en-US" altLang="zh-CN" sz="1800">
                <a:latin typeface="幼圆" panose="02010509060101010101" pitchFamily="49" charset="-122"/>
                <a:ea typeface="幼圆" panose="02010509060101010101" pitchFamily="49" charset="-122"/>
              </a:rPr>
              <a:t>8 </a:t>
            </a:r>
            <a:r>
              <a:rPr lang="zh-CN" altLang="en-US" sz="1800">
                <a:latin typeface="幼圆" panose="02010509060101010101" pitchFamily="49" charset="-122"/>
                <a:ea typeface="幼圆" panose="02010509060101010101" pitchFamily="49" charset="-122"/>
              </a:rPr>
              <a:t>位，一般记为 </a:t>
            </a:r>
            <a:r>
              <a:rPr lang="en-US" altLang="zh-CN" sz="1800">
                <a:latin typeface="幼圆" panose="02010509060101010101" pitchFamily="49" charset="-122"/>
                <a:ea typeface="幼圆" panose="02010509060101010101" pitchFamily="49" charset="-122"/>
              </a:rPr>
              <a:t>TTL (Time To Live)</a:t>
            </a:r>
            <a:r>
              <a:rPr lang="zh-CN" altLang="en-US" sz="1800">
                <a:latin typeface="幼圆" panose="02010509060101010101" pitchFamily="49" charset="-122"/>
                <a:ea typeface="幼圆" panose="02010509060101010101" pitchFamily="49" charset="-122"/>
              </a:rPr>
              <a:t>。表示数据报在网络中可通过的路由器数的最大值。若超出最大值，则丢弃数据包，并返回“目标不可达”。</a:t>
            </a:r>
          </a:p>
        </p:txBody>
      </p:sp>
      <p:sp>
        <p:nvSpPr>
          <p:cNvPr id="51" name="矩形 50">
            <a:extLst>
              <a:ext uri="{FF2B5EF4-FFF2-40B4-BE49-F238E27FC236}">
                <a16:creationId xmlns:a16="http://schemas.microsoft.com/office/drawing/2014/main" id="{4313CFD6-2718-4421-9DE7-BD7407CB898F}"/>
              </a:ext>
            </a:extLst>
          </p:cNvPr>
          <p:cNvSpPr/>
          <p:nvPr/>
        </p:nvSpPr>
        <p:spPr>
          <a:xfrm>
            <a:off x="2924175" y="2181225"/>
            <a:ext cx="19637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协    议</a:t>
            </a:r>
          </a:p>
        </p:txBody>
      </p:sp>
      <p:sp>
        <p:nvSpPr>
          <p:cNvPr id="52" name="矩形 51">
            <a:extLst>
              <a:ext uri="{FF2B5EF4-FFF2-40B4-BE49-F238E27FC236}">
                <a16:creationId xmlns:a16="http://schemas.microsoft.com/office/drawing/2014/main" id="{5B66EE91-1D6E-4A61-B48F-2BE7539BF588}"/>
              </a:ext>
            </a:extLst>
          </p:cNvPr>
          <p:cNvSpPr>
            <a:spLocks noChangeArrowheads="1"/>
          </p:cNvSpPr>
          <p:nvPr/>
        </p:nvSpPr>
        <p:spPr bwMode="auto">
          <a:xfrm>
            <a:off x="827088" y="5743575"/>
            <a:ext cx="78184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协议：</a:t>
            </a:r>
            <a:r>
              <a:rPr lang="en-US" altLang="zh-CN" sz="1800">
                <a:latin typeface="幼圆" panose="02010509060101010101" pitchFamily="49" charset="-122"/>
                <a:ea typeface="幼圆" panose="02010509060101010101" pitchFamily="49" charset="-122"/>
              </a:rPr>
              <a:t>8</a:t>
            </a:r>
            <a:r>
              <a:rPr lang="zh-CN" altLang="en-US" sz="1800">
                <a:latin typeface="幼圆" panose="02010509060101010101" pitchFamily="49" charset="-122"/>
                <a:ea typeface="幼圆" panose="02010509060101010101" pitchFamily="49" charset="-122"/>
              </a:rPr>
              <a:t>位，指出此数据报使用何种协议，以便目的主机的 </a:t>
            </a:r>
            <a:r>
              <a:rPr lang="en-US" altLang="zh-CN" sz="1800">
                <a:latin typeface="幼圆" panose="02010509060101010101" pitchFamily="49" charset="-122"/>
                <a:ea typeface="幼圆" panose="02010509060101010101" pitchFamily="49" charset="-122"/>
              </a:rPr>
              <a:t>IP </a:t>
            </a:r>
            <a:r>
              <a:rPr lang="zh-CN" altLang="en-US" sz="1800">
                <a:latin typeface="幼圆" panose="02010509060101010101" pitchFamily="49" charset="-122"/>
                <a:ea typeface="幼圆" panose="02010509060101010101" pitchFamily="49" charset="-122"/>
              </a:rPr>
              <a:t>层将数据部分上交给哪个处理过程。如</a:t>
            </a:r>
            <a:r>
              <a:rPr lang="en-US" altLang="zh-CN" sz="1800">
                <a:latin typeface="幼圆" panose="02010509060101010101" pitchFamily="49" charset="-122"/>
                <a:ea typeface="幼圆" panose="02010509060101010101" pitchFamily="49" charset="-122"/>
              </a:rPr>
              <a:t>TCP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UDP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ICMP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IGMP</a:t>
            </a:r>
            <a:r>
              <a:rPr lang="zh-CN" altLang="en-US" sz="1800">
                <a:latin typeface="幼圆" panose="02010509060101010101" pitchFamily="49" charset="-122"/>
                <a:ea typeface="幼圆" panose="02010509060101010101" pitchFamily="49" charset="-122"/>
              </a:rPr>
              <a:t>、</a:t>
            </a:r>
            <a:r>
              <a:rPr lang="en-US" altLang="zh-CN" sz="1800">
                <a:latin typeface="幼圆" panose="02010509060101010101" pitchFamily="49" charset="-122"/>
                <a:ea typeface="幼圆" panose="02010509060101010101" pitchFamily="49" charset="-122"/>
              </a:rPr>
              <a:t>OSPF</a:t>
            </a:r>
            <a:r>
              <a:rPr lang="zh-CN" altLang="en-US" sz="1800">
                <a:latin typeface="幼圆" panose="02010509060101010101" pitchFamily="49" charset="-122"/>
                <a:ea typeface="幼圆" panose="02010509060101010101" pitchFamily="49" charset="-122"/>
              </a:rPr>
              <a:t>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wheel(1)">
                                      <p:cBhvr>
                                        <p:cTn id="21" dur="2000"/>
                                        <p:tgtEl>
                                          <p:spTgt spid="51"/>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p:tgtEl>
                                          <p:spTgt spid="52"/>
                                        </p:tgtEl>
                                        <p:attrNameLst>
                                          <p:attrName>ppt_y</p:attrName>
                                        </p:attrNameLst>
                                      </p:cBhvr>
                                      <p:tavLst>
                                        <p:tav tm="0">
                                          <p:val>
                                            <p:strVal val="#ppt_y+#ppt_h*1.125000"/>
                                          </p:val>
                                        </p:tav>
                                        <p:tav tm="100000">
                                          <p:val>
                                            <p:strVal val="#ppt_y"/>
                                          </p:val>
                                        </p:tav>
                                      </p:tavLst>
                                    </p:anim>
                                    <p:animEffect transition="in" filter="wipe(up)">
                                      <p:cBhvr>
                                        <p:cTn id="26" dur="500"/>
                                        <p:tgtEl>
                                          <p:spTgt spid="5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1" presetClass="exit" presetSubtype="1" fill="hold" grpId="1" nodeType="clickEffect">
                                  <p:stCondLst>
                                    <p:cond delay="0"/>
                                  </p:stCondLst>
                                  <p:childTnLst>
                                    <p:animEffect transition="out" filter="wheel(1)">
                                      <p:cBhvr>
                                        <p:cTn id="30" dur="2000"/>
                                        <p:tgtEl>
                                          <p:spTgt spid="51"/>
                                        </p:tgtEl>
                                      </p:cBhvr>
                                    </p:animEffect>
                                    <p:set>
                                      <p:cBhvr>
                                        <p:cTn id="31" dur="1" fill="hold">
                                          <p:stCondLst>
                                            <p:cond delay="19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组合 3">
            <a:extLst>
              <a:ext uri="{FF2B5EF4-FFF2-40B4-BE49-F238E27FC236}">
                <a16:creationId xmlns:a16="http://schemas.microsoft.com/office/drawing/2014/main" id="{B1B57512-FBC1-495A-A0AF-6E2E85B25C47}"/>
              </a:ext>
            </a:extLst>
          </p:cNvPr>
          <p:cNvGrpSpPr>
            <a:grpSpLocks/>
          </p:cNvGrpSpPr>
          <p:nvPr/>
        </p:nvGrpSpPr>
        <p:grpSpPr bwMode="auto">
          <a:xfrm>
            <a:off x="900113" y="901700"/>
            <a:ext cx="8039100" cy="3714750"/>
            <a:chOff x="914111" y="1034618"/>
            <a:chExt cx="8039100" cy="3714750"/>
          </a:xfrm>
        </p:grpSpPr>
        <p:sp>
          <p:nvSpPr>
            <p:cNvPr id="65547" name="Rectangle 8">
              <a:extLst>
                <a:ext uri="{FF2B5EF4-FFF2-40B4-BE49-F238E27FC236}">
                  <a16:creationId xmlns:a16="http://schemas.microsoft.com/office/drawing/2014/main" id="{5462F70B-03E9-48AC-9030-43C833935B0D}"/>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8" name="Rectangle 10">
              <a:extLst>
                <a:ext uri="{FF2B5EF4-FFF2-40B4-BE49-F238E27FC236}">
                  <a16:creationId xmlns:a16="http://schemas.microsoft.com/office/drawing/2014/main" id="{7DC54D58-E533-4C46-A80A-7B60093A484A}"/>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49" name="Rectangle 11">
              <a:extLst>
                <a:ext uri="{FF2B5EF4-FFF2-40B4-BE49-F238E27FC236}">
                  <a16:creationId xmlns:a16="http://schemas.microsoft.com/office/drawing/2014/main" id="{1B15BE3E-95D3-4FE2-B786-06D80F8A0828}"/>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50" name="Line 12">
              <a:extLst>
                <a:ext uri="{FF2B5EF4-FFF2-40B4-BE49-F238E27FC236}">
                  <a16:creationId xmlns:a16="http://schemas.microsoft.com/office/drawing/2014/main" id="{71D41ECC-7D7E-47A8-814C-062250AA0FC7}"/>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3">
              <a:extLst>
                <a:ext uri="{FF2B5EF4-FFF2-40B4-BE49-F238E27FC236}">
                  <a16:creationId xmlns:a16="http://schemas.microsoft.com/office/drawing/2014/main" id="{D7673AA4-5384-41C7-B776-3FD8C789202F}"/>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14">
              <a:extLst>
                <a:ext uri="{FF2B5EF4-FFF2-40B4-BE49-F238E27FC236}">
                  <a16:creationId xmlns:a16="http://schemas.microsoft.com/office/drawing/2014/main" id="{BB9DE8E2-51BB-43AD-8068-7A43040C0F7C}"/>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15">
              <a:extLst>
                <a:ext uri="{FF2B5EF4-FFF2-40B4-BE49-F238E27FC236}">
                  <a16:creationId xmlns:a16="http://schemas.microsoft.com/office/drawing/2014/main" id="{2893BC6F-B88C-407C-BF8C-BCB178915C4F}"/>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16">
              <a:extLst>
                <a:ext uri="{FF2B5EF4-FFF2-40B4-BE49-F238E27FC236}">
                  <a16:creationId xmlns:a16="http://schemas.microsoft.com/office/drawing/2014/main" id="{AB3D5D03-E75D-4084-85E4-2822D5FF7124}"/>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7">
              <a:extLst>
                <a:ext uri="{FF2B5EF4-FFF2-40B4-BE49-F238E27FC236}">
                  <a16:creationId xmlns:a16="http://schemas.microsoft.com/office/drawing/2014/main" id="{B4CE138E-D898-4057-A05A-55FB5014EF84}"/>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18">
              <a:extLst>
                <a:ext uri="{FF2B5EF4-FFF2-40B4-BE49-F238E27FC236}">
                  <a16:creationId xmlns:a16="http://schemas.microsoft.com/office/drawing/2014/main" id="{672BD07D-A6BA-4DE1-886E-9EF9C1A79EED}"/>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19">
              <a:extLst>
                <a:ext uri="{FF2B5EF4-FFF2-40B4-BE49-F238E27FC236}">
                  <a16:creationId xmlns:a16="http://schemas.microsoft.com/office/drawing/2014/main" id="{EA128B9C-2033-4B27-8338-C199AD103D71}"/>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0">
              <a:extLst>
                <a:ext uri="{FF2B5EF4-FFF2-40B4-BE49-F238E27FC236}">
                  <a16:creationId xmlns:a16="http://schemas.microsoft.com/office/drawing/2014/main" id="{38C67334-24B3-4E5E-A319-5D612254B4DF}"/>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21">
              <a:extLst>
                <a:ext uri="{FF2B5EF4-FFF2-40B4-BE49-F238E27FC236}">
                  <a16:creationId xmlns:a16="http://schemas.microsoft.com/office/drawing/2014/main" id="{C06FA894-15B0-46C5-B8BB-292117EAE36C}"/>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2">
              <a:extLst>
                <a:ext uri="{FF2B5EF4-FFF2-40B4-BE49-F238E27FC236}">
                  <a16:creationId xmlns:a16="http://schemas.microsoft.com/office/drawing/2014/main" id="{F534F692-1A79-487A-BB60-4A18F3E6A692}"/>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Rectangle 23">
              <a:extLst>
                <a:ext uri="{FF2B5EF4-FFF2-40B4-BE49-F238E27FC236}">
                  <a16:creationId xmlns:a16="http://schemas.microsoft.com/office/drawing/2014/main" id="{74D505EA-3419-4EC7-B4C8-2B5041B99D81}"/>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5562" name="Rectangle 24">
              <a:extLst>
                <a:ext uri="{FF2B5EF4-FFF2-40B4-BE49-F238E27FC236}">
                  <a16:creationId xmlns:a16="http://schemas.microsoft.com/office/drawing/2014/main" id="{A6505257-7053-415A-B848-CE0CEDB5D705}"/>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63" name="Rectangle 25">
              <a:extLst>
                <a:ext uri="{FF2B5EF4-FFF2-40B4-BE49-F238E27FC236}">
                  <a16:creationId xmlns:a16="http://schemas.microsoft.com/office/drawing/2014/main" id="{769862E8-29FC-4254-B241-C7E5622BC486}"/>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5564" name="Rectangle 26">
              <a:extLst>
                <a:ext uri="{FF2B5EF4-FFF2-40B4-BE49-F238E27FC236}">
                  <a16:creationId xmlns:a16="http://schemas.microsoft.com/office/drawing/2014/main" id="{1174B614-0719-4ADE-B607-012DB89531E4}"/>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5565" name="Rectangle 27">
              <a:extLst>
                <a:ext uri="{FF2B5EF4-FFF2-40B4-BE49-F238E27FC236}">
                  <a16:creationId xmlns:a16="http://schemas.microsoft.com/office/drawing/2014/main" id="{2C5E10F9-12E7-419C-B5C1-AE2B14D3029D}"/>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5566" name="Rectangle 28">
              <a:extLst>
                <a:ext uri="{FF2B5EF4-FFF2-40B4-BE49-F238E27FC236}">
                  <a16:creationId xmlns:a16="http://schemas.microsoft.com/office/drawing/2014/main" id="{6C1B3F19-691C-4A02-95D2-8F7335F811A6}"/>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5567" name="Rectangle 29">
              <a:extLst>
                <a:ext uri="{FF2B5EF4-FFF2-40B4-BE49-F238E27FC236}">
                  <a16:creationId xmlns:a16="http://schemas.microsoft.com/office/drawing/2014/main" id="{738DC1A2-1A95-4C61-8698-8FDE795667F1}"/>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5568" name="Rectangle 30">
              <a:extLst>
                <a:ext uri="{FF2B5EF4-FFF2-40B4-BE49-F238E27FC236}">
                  <a16:creationId xmlns:a16="http://schemas.microsoft.com/office/drawing/2014/main" id="{D6138285-F7E8-4E18-BA36-CEB850CA8BA5}"/>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5569" name="Rectangle 31">
              <a:extLst>
                <a:ext uri="{FF2B5EF4-FFF2-40B4-BE49-F238E27FC236}">
                  <a16:creationId xmlns:a16="http://schemas.microsoft.com/office/drawing/2014/main" id="{1156554F-9486-4C5B-A4C7-C09C28DCFC3A}"/>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5570" name="Rectangle 32">
              <a:extLst>
                <a:ext uri="{FF2B5EF4-FFF2-40B4-BE49-F238E27FC236}">
                  <a16:creationId xmlns:a16="http://schemas.microsoft.com/office/drawing/2014/main" id="{10A497DB-D426-4D34-B175-D41FB0BE3056}"/>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5571" name="Rectangle 33">
              <a:extLst>
                <a:ext uri="{FF2B5EF4-FFF2-40B4-BE49-F238E27FC236}">
                  <a16:creationId xmlns:a16="http://schemas.microsoft.com/office/drawing/2014/main" id="{7EC172D2-B2AE-4C8C-8BE5-E3D50DD3A618}"/>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5572" name="Rectangle 34">
              <a:extLst>
                <a:ext uri="{FF2B5EF4-FFF2-40B4-BE49-F238E27FC236}">
                  <a16:creationId xmlns:a16="http://schemas.microsoft.com/office/drawing/2014/main" id="{1FCBC877-08E9-4776-82A7-85025EC4E904}"/>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5573" name="Rectangle 35">
              <a:extLst>
                <a:ext uri="{FF2B5EF4-FFF2-40B4-BE49-F238E27FC236}">
                  <a16:creationId xmlns:a16="http://schemas.microsoft.com/office/drawing/2014/main" id="{897B1EFC-E500-4728-AB82-FEEFAF001A2B}"/>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5574" name="Rectangle 36">
              <a:extLst>
                <a:ext uri="{FF2B5EF4-FFF2-40B4-BE49-F238E27FC236}">
                  <a16:creationId xmlns:a16="http://schemas.microsoft.com/office/drawing/2014/main" id="{181BCB03-22AF-4CC5-A178-0BE51BD64717}"/>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5575" name="Rectangle 37">
              <a:extLst>
                <a:ext uri="{FF2B5EF4-FFF2-40B4-BE49-F238E27FC236}">
                  <a16:creationId xmlns:a16="http://schemas.microsoft.com/office/drawing/2014/main" id="{4CADDEC9-C9FB-41E6-8EED-184B74F7EAA8}"/>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5576" name="Rectangle 38">
              <a:extLst>
                <a:ext uri="{FF2B5EF4-FFF2-40B4-BE49-F238E27FC236}">
                  <a16:creationId xmlns:a16="http://schemas.microsoft.com/office/drawing/2014/main" id="{95105A79-950A-467D-BDBA-D3D46F9A7803}"/>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5577" name="Rectangle 39">
              <a:extLst>
                <a:ext uri="{FF2B5EF4-FFF2-40B4-BE49-F238E27FC236}">
                  <a16:creationId xmlns:a16="http://schemas.microsoft.com/office/drawing/2014/main" id="{71BF9195-0586-4D2B-BF76-E264875B5431}"/>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5578" name="Rectangle 40">
              <a:extLst>
                <a:ext uri="{FF2B5EF4-FFF2-40B4-BE49-F238E27FC236}">
                  <a16:creationId xmlns:a16="http://schemas.microsoft.com/office/drawing/2014/main" id="{1DE7E778-C74F-4F9A-AE55-A4BE42363375}"/>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5579" name="Rectangle 41">
              <a:extLst>
                <a:ext uri="{FF2B5EF4-FFF2-40B4-BE49-F238E27FC236}">
                  <a16:creationId xmlns:a16="http://schemas.microsoft.com/office/drawing/2014/main" id="{9EA260A2-A883-4A67-8700-56B3FE35EF4C}"/>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5580" name="Rectangle 42">
              <a:extLst>
                <a:ext uri="{FF2B5EF4-FFF2-40B4-BE49-F238E27FC236}">
                  <a16:creationId xmlns:a16="http://schemas.microsoft.com/office/drawing/2014/main" id="{958F077F-7F3B-4BDC-A57D-0E1CB5976281}"/>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5581" name="Rectangle 44">
              <a:extLst>
                <a:ext uri="{FF2B5EF4-FFF2-40B4-BE49-F238E27FC236}">
                  <a16:creationId xmlns:a16="http://schemas.microsoft.com/office/drawing/2014/main" id="{D56DCCA9-ACCA-4D87-A19A-D544D67B5263}"/>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5582" name="Group 46">
              <a:extLst>
                <a:ext uri="{FF2B5EF4-FFF2-40B4-BE49-F238E27FC236}">
                  <a16:creationId xmlns:a16="http://schemas.microsoft.com/office/drawing/2014/main" id="{48E1CFB4-25BB-43DC-9587-9FE009699F3F}"/>
                </a:ext>
              </a:extLst>
            </p:cNvPr>
            <p:cNvGrpSpPr>
              <a:grpSpLocks/>
            </p:cNvGrpSpPr>
            <p:nvPr/>
          </p:nvGrpSpPr>
          <p:grpSpPr bwMode="auto">
            <a:xfrm>
              <a:off x="914111" y="3800043"/>
              <a:ext cx="131763" cy="69850"/>
              <a:chOff x="833" y="3024"/>
              <a:chExt cx="78" cy="51"/>
            </a:xfrm>
          </p:grpSpPr>
          <p:sp>
            <p:nvSpPr>
              <p:cNvPr id="65588" name="Rectangle 47">
                <a:extLst>
                  <a:ext uri="{FF2B5EF4-FFF2-40B4-BE49-F238E27FC236}">
                    <a16:creationId xmlns:a16="http://schemas.microsoft.com/office/drawing/2014/main" id="{4C776CA5-E352-4CCD-ACD9-A9D05D81518F}"/>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9" name="Line 48">
                <a:extLst>
                  <a:ext uri="{FF2B5EF4-FFF2-40B4-BE49-F238E27FC236}">
                    <a16:creationId xmlns:a16="http://schemas.microsoft.com/office/drawing/2014/main" id="{60168BC2-9614-4738-A443-2F8431397730}"/>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0" name="Line 49">
                <a:extLst>
                  <a:ext uri="{FF2B5EF4-FFF2-40B4-BE49-F238E27FC236}">
                    <a16:creationId xmlns:a16="http://schemas.microsoft.com/office/drawing/2014/main" id="{9FFBFC34-78BC-4EB3-BDF3-208410193C22}"/>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83" name="Group 50">
              <a:extLst>
                <a:ext uri="{FF2B5EF4-FFF2-40B4-BE49-F238E27FC236}">
                  <a16:creationId xmlns:a16="http://schemas.microsoft.com/office/drawing/2014/main" id="{AB7979AE-1806-4F9A-B370-11CD60B8FD84}"/>
                </a:ext>
              </a:extLst>
            </p:cNvPr>
            <p:cNvGrpSpPr>
              <a:grpSpLocks/>
            </p:cNvGrpSpPr>
            <p:nvPr/>
          </p:nvGrpSpPr>
          <p:grpSpPr bwMode="auto">
            <a:xfrm>
              <a:off x="8781761" y="3809568"/>
              <a:ext cx="131763" cy="66675"/>
              <a:chOff x="5432" y="3030"/>
              <a:chExt cx="78" cy="51"/>
            </a:xfrm>
          </p:grpSpPr>
          <p:sp>
            <p:nvSpPr>
              <p:cNvPr id="65585" name="Rectangle 51">
                <a:extLst>
                  <a:ext uri="{FF2B5EF4-FFF2-40B4-BE49-F238E27FC236}">
                    <a16:creationId xmlns:a16="http://schemas.microsoft.com/office/drawing/2014/main" id="{2418E307-C9B1-4547-9655-D2731EE95981}"/>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5586" name="Line 52">
                <a:extLst>
                  <a:ext uri="{FF2B5EF4-FFF2-40B4-BE49-F238E27FC236}">
                    <a16:creationId xmlns:a16="http://schemas.microsoft.com/office/drawing/2014/main" id="{742C90B3-740D-4C73-A935-6331BABEE5AE}"/>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87" name="Line 53">
                <a:extLst>
                  <a:ext uri="{FF2B5EF4-FFF2-40B4-BE49-F238E27FC236}">
                    <a16:creationId xmlns:a16="http://schemas.microsoft.com/office/drawing/2014/main" id="{0B473373-136B-4280-BF8F-DE39D7CC1EA7}"/>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5584" name="Rectangle 75">
              <a:extLst>
                <a:ext uri="{FF2B5EF4-FFF2-40B4-BE49-F238E27FC236}">
                  <a16:creationId xmlns:a16="http://schemas.microsoft.com/office/drawing/2014/main" id="{47586E38-611C-49C9-A6E6-9D1055C1AB69}"/>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2405C3EF-228D-44D2-8729-20F126F713C0}"/>
              </a:ext>
            </a:extLst>
          </p:cNvPr>
          <p:cNvSpPr/>
          <p:nvPr/>
        </p:nvSpPr>
        <p:spPr>
          <a:xfrm>
            <a:off x="4887913" y="2174875"/>
            <a:ext cx="3925887"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首   部   检   验   和</a:t>
            </a:r>
          </a:p>
        </p:txBody>
      </p:sp>
      <p:sp>
        <p:nvSpPr>
          <p:cNvPr id="50" name="矩形 49">
            <a:extLst>
              <a:ext uri="{FF2B5EF4-FFF2-40B4-BE49-F238E27FC236}">
                <a16:creationId xmlns:a16="http://schemas.microsoft.com/office/drawing/2014/main" id="{B88A32DD-8DB6-4F39-AB84-FAF5EEA18993}"/>
              </a:ext>
            </a:extLst>
          </p:cNvPr>
          <p:cNvSpPr>
            <a:spLocks noChangeArrowheads="1"/>
          </p:cNvSpPr>
          <p:nvPr/>
        </p:nvSpPr>
        <p:spPr bwMode="auto">
          <a:xfrm>
            <a:off x="911225" y="4760913"/>
            <a:ext cx="660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首部检验和：</a:t>
            </a:r>
            <a:r>
              <a:rPr lang="en-US" altLang="zh-CN" sz="1800">
                <a:latin typeface="幼圆" panose="02010509060101010101" pitchFamily="49" charset="-122"/>
                <a:ea typeface="幼圆" panose="02010509060101010101" pitchFamily="49" charset="-122"/>
              </a:rPr>
              <a:t>16</a:t>
            </a:r>
            <a:r>
              <a:rPr lang="zh-CN" altLang="en-US" sz="1800">
                <a:latin typeface="幼圆" panose="02010509060101010101" pitchFamily="49" charset="-122"/>
                <a:ea typeface="幼圆" panose="02010509060101010101" pitchFamily="49" charset="-122"/>
              </a:rPr>
              <a:t>位，只检验数据报首部，不检验数据部分。</a:t>
            </a:r>
          </a:p>
        </p:txBody>
      </p:sp>
      <p:sp>
        <p:nvSpPr>
          <p:cNvPr id="51" name="矩形 50">
            <a:extLst>
              <a:ext uri="{FF2B5EF4-FFF2-40B4-BE49-F238E27FC236}">
                <a16:creationId xmlns:a16="http://schemas.microsoft.com/office/drawing/2014/main" id="{F7AF5AD6-CB7C-4FF7-B0EE-BF99A0E603A9}"/>
              </a:ext>
            </a:extLst>
          </p:cNvPr>
          <p:cNvSpPr/>
          <p:nvPr/>
        </p:nvSpPr>
        <p:spPr>
          <a:xfrm>
            <a:off x="965200" y="2616200"/>
            <a:ext cx="7856538"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t>源   地   址</a:t>
            </a:r>
          </a:p>
        </p:txBody>
      </p:sp>
      <p:sp>
        <p:nvSpPr>
          <p:cNvPr id="52" name="矩形 51">
            <a:extLst>
              <a:ext uri="{FF2B5EF4-FFF2-40B4-BE49-F238E27FC236}">
                <a16:creationId xmlns:a16="http://schemas.microsoft.com/office/drawing/2014/main" id="{84259A8F-6A6A-4D2E-9D3C-CD822F47D658}"/>
              </a:ext>
            </a:extLst>
          </p:cNvPr>
          <p:cNvSpPr>
            <a:spLocks noChangeArrowheads="1"/>
          </p:cNvSpPr>
          <p:nvPr/>
        </p:nvSpPr>
        <p:spPr bwMode="auto">
          <a:xfrm>
            <a:off x="900113" y="530542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源地址：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位，发送端主机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3" name="矩形 52">
            <a:extLst>
              <a:ext uri="{FF2B5EF4-FFF2-40B4-BE49-F238E27FC236}">
                <a16:creationId xmlns:a16="http://schemas.microsoft.com/office/drawing/2014/main" id="{CB0DC209-C084-47D7-B799-085BE6BD3CE5}"/>
              </a:ext>
            </a:extLst>
          </p:cNvPr>
          <p:cNvSpPr>
            <a:spLocks noChangeArrowheads="1"/>
          </p:cNvSpPr>
          <p:nvPr/>
        </p:nvSpPr>
        <p:spPr bwMode="auto">
          <a:xfrm>
            <a:off x="900113" y="5832475"/>
            <a:ext cx="6264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目的地址：</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位，接收端主机</a:t>
            </a:r>
            <a:r>
              <a:rPr lang="en-US" altLang="zh-CN" sz="1800">
                <a:latin typeface="幼圆" panose="02010509060101010101" pitchFamily="49" charset="-122"/>
                <a:ea typeface="幼圆" panose="02010509060101010101" pitchFamily="49" charset="-122"/>
              </a:rPr>
              <a:t>IP</a:t>
            </a:r>
            <a:r>
              <a:rPr lang="zh-CN" altLang="en-US" sz="1800">
                <a:latin typeface="幼圆" panose="02010509060101010101" pitchFamily="49" charset="-122"/>
                <a:ea typeface="幼圆" panose="02010509060101010101" pitchFamily="49" charset="-122"/>
              </a:rPr>
              <a:t>地址。</a:t>
            </a:r>
          </a:p>
        </p:txBody>
      </p:sp>
      <p:sp>
        <p:nvSpPr>
          <p:cNvPr id="54" name="矩形 53">
            <a:extLst>
              <a:ext uri="{FF2B5EF4-FFF2-40B4-BE49-F238E27FC236}">
                <a16:creationId xmlns:a16="http://schemas.microsoft.com/office/drawing/2014/main" id="{A1C4F343-B784-46AC-8206-632BA95C288C}"/>
              </a:ext>
            </a:extLst>
          </p:cNvPr>
          <p:cNvSpPr/>
          <p:nvPr/>
        </p:nvSpPr>
        <p:spPr>
          <a:xfrm>
            <a:off x="965200" y="3057525"/>
            <a:ext cx="7858125" cy="433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t>目   的   地   址</a:t>
            </a:r>
          </a:p>
        </p:txBody>
      </p:sp>
      <p:sp>
        <p:nvSpPr>
          <p:cNvPr id="7" name="矩形 6">
            <a:extLst>
              <a:ext uri="{FF2B5EF4-FFF2-40B4-BE49-F238E27FC236}">
                <a16:creationId xmlns:a16="http://schemas.microsoft.com/office/drawing/2014/main" id="{018F1138-B9E9-4A61-88EB-C854EA34965B}"/>
              </a:ext>
            </a:extLst>
          </p:cNvPr>
          <p:cNvSpPr/>
          <p:nvPr/>
        </p:nvSpPr>
        <p:spPr bwMode="auto">
          <a:xfrm>
            <a:off x="745270" y="277812"/>
            <a:ext cx="8080375" cy="6302375"/>
          </a:xfrm>
          <a:prstGeom prst="rect">
            <a:avLst/>
          </a:prstGeom>
          <a:solidFill>
            <a:schemeClr val="accent2">
              <a:lumMod val="60000"/>
              <a:lumOff val="40000"/>
            </a:schemeClr>
          </a:solidFill>
          <a:ln w="12700">
            <a:solidFill>
              <a:srgbClr val="FF3300"/>
            </a:solidFill>
          </a:ln>
          <a:effectLst/>
        </p:spPr>
        <p:txBody>
          <a:bodyPr>
            <a:spAutoFit/>
          </a:bodyPr>
          <a:lstStyle/>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报头校验和的计算：</a:t>
            </a:r>
            <a:endParaRPr lang="en-US" altLang="zh-CN" dirty="0">
              <a:solidFill>
                <a:schemeClr val="bg1"/>
              </a:solidFill>
              <a:latin typeface="+mj-ea"/>
              <a:ea typeface="+mj-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校验和字段置</a:t>
            </a:r>
            <a:r>
              <a:rPr lang="en-US" altLang="zh-CN" dirty="0">
                <a:solidFill>
                  <a:schemeClr val="bg1"/>
                </a:solidFill>
                <a:latin typeface="+mn-ea"/>
                <a:ea typeface="+mn-ea"/>
              </a:rPr>
              <a:t>0</a:t>
            </a:r>
            <a:r>
              <a:rPr lang="zh-CN" altLang="en-US" dirty="0">
                <a:solidFill>
                  <a:schemeClr val="bg1"/>
                </a:solidFill>
                <a:latin typeface="+mn-ea"/>
                <a:ea typeface="+mn-ea"/>
              </a:rPr>
              <a:t>；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对</a:t>
            </a:r>
            <a:r>
              <a:rPr lang="en-US" altLang="zh-CN" dirty="0">
                <a:solidFill>
                  <a:schemeClr val="bg1"/>
                </a:solidFill>
                <a:latin typeface="+mn-ea"/>
                <a:ea typeface="+mn-ea"/>
              </a:rPr>
              <a:t>IP</a:t>
            </a:r>
            <a:r>
              <a:rPr lang="zh-CN" altLang="en-US" dirty="0">
                <a:solidFill>
                  <a:schemeClr val="bg1"/>
                </a:solidFill>
                <a:latin typeface="+mn-ea"/>
                <a:ea typeface="+mn-ea"/>
              </a:rPr>
              <a:t>头部按照每</a:t>
            </a:r>
            <a:r>
              <a:rPr lang="en-US" altLang="zh-CN" dirty="0">
                <a:solidFill>
                  <a:schemeClr val="bg1"/>
                </a:solidFill>
                <a:latin typeface="+mn-ea"/>
                <a:ea typeface="+mn-ea"/>
              </a:rPr>
              <a:t>16bit</a:t>
            </a:r>
            <a:r>
              <a:rPr lang="zh-CN" altLang="en-US" dirty="0">
                <a:solidFill>
                  <a:schemeClr val="bg1"/>
                </a:solidFill>
                <a:latin typeface="+mn-ea"/>
                <a:ea typeface="+mn-ea"/>
              </a:rPr>
              <a:t>分割成不同单元； </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将所有单元相加，并将结果分为进位单元和本体单元；</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如果进位单元非零，则将进位单元与本体单元相加，并将结果再次分为进位单元与本体单元。如此循环，直至进位单元为零；</a:t>
            </a:r>
            <a:endParaRPr lang="en-US" altLang="zh-CN" dirty="0">
              <a:solidFill>
                <a:schemeClr val="bg1"/>
              </a:solidFill>
              <a:latin typeface="+mn-ea"/>
              <a:ea typeface="+mn-ea"/>
            </a:endParaRPr>
          </a:p>
          <a:p>
            <a:pPr marL="457200" indent="-457200" eaLnBrk="1" hangingPunct="1">
              <a:lnSpc>
                <a:spcPct val="130000"/>
              </a:lnSpc>
              <a:spcBef>
                <a:spcPct val="20000"/>
              </a:spcBef>
              <a:buClr>
                <a:schemeClr val="bg1"/>
              </a:buClr>
              <a:buSzPct val="100000"/>
              <a:buFont typeface="+mj-ea"/>
              <a:buAutoNum type="circleNumDbPlain"/>
              <a:defRPr/>
            </a:pPr>
            <a:r>
              <a:rPr lang="zh-CN" altLang="en-US" dirty="0">
                <a:solidFill>
                  <a:schemeClr val="bg1"/>
                </a:solidFill>
                <a:latin typeface="+mn-ea"/>
                <a:ea typeface="+mn-ea"/>
              </a:rPr>
              <a:t>将本体单元的值取反，并存入校验和字段。 </a:t>
            </a:r>
            <a:endParaRPr lang="en-US" altLang="zh-CN" dirty="0">
              <a:solidFill>
                <a:schemeClr val="bg1"/>
              </a:solidFill>
              <a:latin typeface="+mn-ea"/>
              <a:ea typeface="+mn-ea"/>
            </a:endParaRPr>
          </a:p>
          <a:p>
            <a:pPr algn="ctr" eaLnBrk="1" hangingPunct="1">
              <a:lnSpc>
                <a:spcPct val="130000"/>
              </a:lnSpc>
              <a:spcBef>
                <a:spcPct val="20000"/>
              </a:spcBef>
              <a:buClr>
                <a:schemeClr val="accent2"/>
              </a:buClr>
              <a:buSzPct val="70000"/>
              <a:defRPr/>
            </a:pPr>
            <a:r>
              <a:rPr lang="en-US" altLang="zh-CN" dirty="0">
                <a:solidFill>
                  <a:schemeClr val="bg1"/>
                </a:solidFill>
                <a:latin typeface="+mj-ea"/>
                <a:ea typeface="+mj-ea"/>
              </a:rPr>
              <a:t>IP</a:t>
            </a:r>
            <a:r>
              <a:rPr lang="zh-CN" altLang="en-US" dirty="0">
                <a:solidFill>
                  <a:schemeClr val="bg1"/>
                </a:solidFill>
                <a:latin typeface="+mj-ea"/>
                <a:ea typeface="+mj-ea"/>
              </a:rPr>
              <a:t>报头校验和的检验：</a:t>
            </a:r>
            <a:endParaRPr lang="en-US" altLang="zh-CN" dirty="0">
              <a:solidFill>
                <a:schemeClr val="bg1"/>
              </a:solidFill>
              <a:latin typeface="+mj-ea"/>
              <a:ea typeface="+mj-ea"/>
            </a:endParaRPr>
          </a:p>
          <a:p>
            <a:pPr eaLnBrk="1" hangingPunct="1">
              <a:lnSpc>
                <a:spcPct val="130000"/>
              </a:lnSpc>
              <a:spcBef>
                <a:spcPct val="20000"/>
              </a:spcBef>
              <a:buClr>
                <a:schemeClr val="accent2"/>
              </a:buClr>
              <a:buSzPct val="70000"/>
              <a:defRPr/>
            </a:pPr>
            <a:r>
              <a:rPr lang="zh-CN" altLang="en-US" dirty="0">
                <a:solidFill>
                  <a:schemeClr val="bg1"/>
                </a:solidFill>
                <a:latin typeface="+mn-ea"/>
                <a:ea typeface="+mn-ea"/>
              </a:rPr>
              <a:t>当接收</a:t>
            </a:r>
            <a:r>
              <a:rPr lang="en-US" altLang="zh-CN" dirty="0">
                <a:solidFill>
                  <a:schemeClr val="bg1"/>
                </a:solidFill>
                <a:latin typeface="+mn-ea"/>
                <a:ea typeface="+mn-ea"/>
              </a:rPr>
              <a:t>IP</a:t>
            </a:r>
            <a:r>
              <a:rPr lang="zh-CN" altLang="en-US" dirty="0">
                <a:solidFill>
                  <a:schemeClr val="bg1"/>
                </a:solidFill>
                <a:latin typeface="+mn-ea"/>
                <a:ea typeface="+mn-ea"/>
              </a:rPr>
              <a:t>包时，需要对报头进行确认，检查</a:t>
            </a:r>
            <a:r>
              <a:rPr lang="en-US" altLang="zh-CN" dirty="0">
                <a:solidFill>
                  <a:schemeClr val="bg1"/>
                </a:solidFill>
                <a:latin typeface="+mn-ea"/>
                <a:ea typeface="+mn-ea"/>
              </a:rPr>
              <a:t>IP</a:t>
            </a:r>
            <a:r>
              <a:rPr lang="zh-CN" altLang="en-US" dirty="0">
                <a:solidFill>
                  <a:schemeClr val="bg1"/>
                </a:solidFill>
                <a:latin typeface="+mn-ea"/>
                <a:ea typeface="+mn-ea"/>
              </a:rPr>
              <a:t>头是否有误，算法同上。若最终本体单元的结果取反后为零，则认为收到的</a:t>
            </a:r>
            <a:r>
              <a:rPr lang="en-US" altLang="zh-CN" dirty="0">
                <a:solidFill>
                  <a:schemeClr val="bg1"/>
                </a:solidFill>
                <a:latin typeface="+mn-ea"/>
                <a:ea typeface="+mn-ea"/>
              </a:rPr>
              <a:t>IP</a:t>
            </a:r>
            <a:r>
              <a:rPr lang="zh-CN" altLang="en-US" dirty="0">
                <a:solidFill>
                  <a:schemeClr val="bg1"/>
                </a:solidFill>
                <a:latin typeface="+mn-ea"/>
                <a:ea typeface="+mn-ea"/>
              </a:rPr>
              <a:t>头正确，否则有错。</a:t>
            </a:r>
          </a:p>
        </p:txBody>
      </p:sp>
      <mc:AlternateContent xmlns:mc="http://schemas.openxmlformats.org/markup-compatibility/2006" xmlns:p14="http://schemas.microsoft.com/office/powerpoint/2010/main">
        <mc:Choice Requires="p14">
          <p:contentPart p14:bwMode="auto" r:id="rId3">
            <p14:nvContentPartPr>
              <p14:cNvPr id="33" name="墨迹 32">
                <a:extLst>
                  <a:ext uri="{FF2B5EF4-FFF2-40B4-BE49-F238E27FC236}">
                    <a16:creationId xmlns:a16="http://schemas.microsoft.com/office/drawing/2014/main" id="{3FA16342-905A-429D-A856-5122670C6094}"/>
                  </a:ext>
                </a:extLst>
              </p14:cNvPr>
              <p14:cNvContentPartPr/>
              <p14:nvPr/>
            </p14:nvContentPartPr>
            <p14:xfrm>
              <a:off x="11198363" y="1770261"/>
              <a:ext cx="12960" cy="6480"/>
            </p14:xfrm>
          </p:contentPart>
        </mc:Choice>
        <mc:Fallback xmlns="">
          <p:pic>
            <p:nvPicPr>
              <p:cNvPr id="33" name="墨迹 32">
                <a:extLst>
                  <a:ext uri="{FF2B5EF4-FFF2-40B4-BE49-F238E27FC236}">
                    <a16:creationId xmlns:a16="http://schemas.microsoft.com/office/drawing/2014/main" id="{3FA16342-905A-429D-A856-5122670C6094}"/>
                  </a:ext>
                </a:extLst>
              </p:cNvPr>
              <p:cNvPicPr/>
              <p:nvPr/>
            </p:nvPicPr>
            <p:blipFill>
              <a:blip r:embed="rId4"/>
              <a:stretch>
                <a:fillRect/>
              </a:stretch>
            </p:blipFill>
            <p:spPr>
              <a:xfrm>
                <a:off x="11189363" y="1761261"/>
                <a:ext cx="30600" cy="24120"/>
              </a:xfrm>
              <a:prstGeom prst="rect">
                <a:avLst/>
              </a:prstGeom>
            </p:spPr>
          </p:pic>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xit" presetSubtype="32" fill="hold" grpId="1" nodeType="clickEffect">
                                  <p:stCondLst>
                                    <p:cond delay="0"/>
                                  </p:stCondLst>
                                  <p:childTnLst>
                                    <p:animEffect transition="out" filter="circle(out)">
                                      <p:cBhvr>
                                        <p:cTn id="21" dur="2000"/>
                                        <p:tgtEl>
                                          <p:spTgt spid="7"/>
                                        </p:tgtEl>
                                      </p:cBhvr>
                                    </p:animEffect>
                                    <p:set>
                                      <p:cBhvr>
                                        <p:cTn id="22" dur="1" fill="hold">
                                          <p:stCondLst>
                                            <p:cond delay="1999"/>
                                          </p:stCondLst>
                                        </p:cTn>
                                        <p:tgtEl>
                                          <p:spTgt spid="7"/>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1" presetClass="exit" presetSubtype="1" fill="hold" grpId="1" nodeType="clickEffect">
                                  <p:stCondLst>
                                    <p:cond delay="0"/>
                                  </p:stCondLst>
                                  <p:childTnLst>
                                    <p:animEffect transition="out" filter="wheel(1)">
                                      <p:cBhvr>
                                        <p:cTn id="26" dur="2000"/>
                                        <p:tgtEl>
                                          <p:spTgt spid="49"/>
                                        </p:tgtEl>
                                      </p:cBhvr>
                                    </p:animEffect>
                                    <p:set>
                                      <p:cBhvr>
                                        <p:cTn id="27" dur="1" fill="hold">
                                          <p:stCondLst>
                                            <p:cond delay="1999"/>
                                          </p:stCondLst>
                                        </p:cTn>
                                        <p:tgtEl>
                                          <p:spTgt spid="49"/>
                                        </p:tgtEl>
                                        <p:attrNameLst>
                                          <p:attrName>style.visibility</p:attrName>
                                        </p:attrNameLst>
                                      </p:cBhvr>
                                      <p:to>
                                        <p:strVal val="hidden"/>
                                      </p:to>
                                    </p:set>
                                  </p:childTnLst>
                                </p:cTn>
                              </p:par>
                            </p:childTnLst>
                          </p:cTn>
                        </p:par>
                        <p:par>
                          <p:cTn id="28" fill="hold" nodeType="afterGroup">
                            <p:stCondLst>
                              <p:cond delay="2000"/>
                            </p:stCondLst>
                            <p:childTnLst>
                              <p:par>
                                <p:cTn id="29" presetID="21" presetClass="entr" presetSubtype="1"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heel(1)">
                                      <p:cBhvr>
                                        <p:cTn id="31" dur="2000"/>
                                        <p:tgtEl>
                                          <p:spTgt spid="51"/>
                                        </p:tgtEl>
                                      </p:cBhvr>
                                    </p:animEffect>
                                  </p:childTnLst>
                                </p:cTn>
                              </p:par>
                            </p:childTnLst>
                          </p:cTn>
                        </p:par>
                        <p:par>
                          <p:cTn id="32" fill="hold" nodeType="afterGroup">
                            <p:stCondLst>
                              <p:cond delay="4000"/>
                            </p:stCondLst>
                            <p:childTnLst>
                              <p:par>
                                <p:cTn id="33" presetID="12" presetClass="entr" presetSubtype="8"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p:tgtEl>
                                          <p:spTgt spid="52"/>
                                        </p:tgtEl>
                                        <p:attrNameLst>
                                          <p:attrName>ppt_x</p:attrName>
                                        </p:attrNameLst>
                                      </p:cBhvr>
                                      <p:tavLst>
                                        <p:tav tm="0">
                                          <p:val>
                                            <p:strVal val="#ppt_x-#ppt_w*1.125000"/>
                                          </p:val>
                                        </p:tav>
                                        <p:tav tm="100000">
                                          <p:val>
                                            <p:strVal val="#ppt_x"/>
                                          </p:val>
                                        </p:tav>
                                      </p:tavLst>
                                    </p:anim>
                                    <p:animEffect transition="in" filter="wipe(right)">
                                      <p:cBhvr>
                                        <p:cTn id="36" dur="500"/>
                                        <p:tgtEl>
                                          <p:spTgt spid="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1" presetClass="exit" presetSubtype="1" fill="hold" grpId="1" nodeType="clickEffect">
                                  <p:stCondLst>
                                    <p:cond delay="0"/>
                                  </p:stCondLst>
                                  <p:childTnLst>
                                    <p:animEffect transition="out" filter="wheel(1)">
                                      <p:cBhvr>
                                        <p:cTn id="40" dur="2000"/>
                                        <p:tgtEl>
                                          <p:spTgt spid="51"/>
                                        </p:tgtEl>
                                      </p:cBhvr>
                                    </p:animEffect>
                                    <p:set>
                                      <p:cBhvr>
                                        <p:cTn id="41" dur="1" fill="hold">
                                          <p:stCondLst>
                                            <p:cond delay="1999"/>
                                          </p:stCondLst>
                                        </p:cTn>
                                        <p:tgtEl>
                                          <p:spTgt spid="51"/>
                                        </p:tgtEl>
                                        <p:attrNameLst>
                                          <p:attrName>style.visibility</p:attrName>
                                        </p:attrNameLst>
                                      </p:cBhvr>
                                      <p:to>
                                        <p:strVal val="hidden"/>
                                      </p:to>
                                    </p:set>
                                  </p:childTnLst>
                                </p:cTn>
                              </p:par>
                            </p:childTnLst>
                          </p:cTn>
                        </p:par>
                        <p:par>
                          <p:cTn id="42" fill="hold" nodeType="afterGroup">
                            <p:stCondLst>
                              <p:cond delay="2000"/>
                            </p:stCondLst>
                            <p:childTnLst>
                              <p:par>
                                <p:cTn id="43" presetID="21" presetClass="entr" presetSubtype="1"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wheel(1)">
                                      <p:cBhvr>
                                        <p:cTn id="45" dur="2000"/>
                                        <p:tgtEl>
                                          <p:spTgt spid="54"/>
                                        </p:tgtEl>
                                      </p:cBhvr>
                                    </p:animEffect>
                                  </p:childTnLst>
                                </p:cTn>
                              </p:par>
                            </p:childTnLst>
                          </p:cTn>
                        </p:par>
                        <p:par>
                          <p:cTn id="46" fill="hold" nodeType="afterGroup">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53"/>
                                        </p:tgtEl>
                                        <p:attrNameLst>
                                          <p:attrName>style.visibility</p:attrName>
                                        </p:attrNameLst>
                                      </p:cBhvr>
                                      <p:to>
                                        <p:strVal val="visible"/>
                                      </p:to>
                                    </p:set>
                                    <p:anim calcmode="lin" valueType="num">
                                      <p:cBhvr additive="base">
                                        <p:cTn id="49" dur="500"/>
                                        <p:tgtEl>
                                          <p:spTgt spid="53"/>
                                        </p:tgtEl>
                                        <p:attrNameLst>
                                          <p:attrName>ppt_x</p:attrName>
                                        </p:attrNameLst>
                                      </p:cBhvr>
                                      <p:tavLst>
                                        <p:tav tm="0">
                                          <p:val>
                                            <p:strVal val="#ppt_x-#ppt_w*1.125000"/>
                                          </p:val>
                                        </p:tav>
                                        <p:tav tm="100000">
                                          <p:val>
                                            <p:strVal val="#ppt_x"/>
                                          </p:val>
                                        </p:tav>
                                      </p:tavLst>
                                    </p:anim>
                                    <p:animEffect transition="in" filter="wipe(right)">
                                      <p:cBhvr>
                                        <p:cTn id="50" dur="500"/>
                                        <p:tgtEl>
                                          <p:spTgt spid="5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1" presetClass="exit" presetSubtype="1" fill="hold" grpId="1" nodeType="clickEffect">
                                  <p:stCondLst>
                                    <p:cond delay="0"/>
                                  </p:stCondLst>
                                  <p:childTnLst>
                                    <p:animEffect transition="out" filter="wheel(1)">
                                      <p:cBhvr>
                                        <p:cTn id="54" dur="2000"/>
                                        <p:tgtEl>
                                          <p:spTgt spid="54"/>
                                        </p:tgtEl>
                                      </p:cBhvr>
                                    </p:animEffect>
                                    <p:set>
                                      <p:cBhvr>
                                        <p:cTn id="55" dur="1" fill="hold">
                                          <p:stCondLst>
                                            <p:cond delay="19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1" grpId="0" animBg="1"/>
      <p:bldP spid="51" grpId="1" animBg="1"/>
      <p:bldP spid="52" grpId="0"/>
      <p:bldP spid="53" grpId="0"/>
      <p:bldP spid="54" grpId="0" animBg="1"/>
      <p:bldP spid="54" grpId="1" animBg="1"/>
      <p:bldP spid="7" grpId="0" animBg="1"/>
      <p:bldP spid="7"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CC49EEB-3D94-4356-8010-EAF453695ED6}"/>
              </a:ext>
            </a:extLst>
          </p:cNvPr>
          <p:cNvSpPr>
            <a:spLocks noGrp="1" noChangeArrowheads="1"/>
          </p:cNvSpPr>
          <p:nvPr>
            <p:ph type="title"/>
          </p:nvPr>
        </p:nvSpPr>
        <p:spPr/>
        <p:txBody>
          <a:bodyPr/>
          <a:lstStyle/>
          <a:p>
            <a:pPr marL="609600" indent="-609600" eaLnBrk="1" hangingPunct="1"/>
            <a:r>
              <a:rPr lang="en-US" altLang="zh-CN"/>
              <a:t>5.1 </a:t>
            </a:r>
            <a:r>
              <a:rPr lang="zh-CN" altLang="en-US"/>
              <a:t>电路交换和分组交换</a:t>
            </a:r>
          </a:p>
        </p:txBody>
      </p:sp>
      <p:sp>
        <p:nvSpPr>
          <p:cNvPr id="713731" name="Rectangle 3">
            <a:extLst>
              <a:ext uri="{FF2B5EF4-FFF2-40B4-BE49-F238E27FC236}">
                <a16:creationId xmlns:a16="http://schemas.microsoft.com/office/drawing/2014/main" id="{03097829-B399-4C51-B1B8-0FBB070A90D1}"/>
              </a:ext>
            </a:extLst>
          </p:cNvPr>
          <p:cNvSpPr>
            <a:spLocks noGrp="1" noChangeArrowheads="1"/>
          </p:cNvSpPr>
          <p:nvPr>
            <p:ph type="body" idx="1"/>
          </p:nvPr>
        </p:nvSpPr>
        <p:spPr>
          <a:xfrm>
            <a:off x="1258888" y="1268413"/>
            <a:ext cx="6408737" cy="3576364"/>
          </a:xfrm>
        </p:spPr>
        <p:txBody>
          <a:bodyPr/>
          <a:lstStyle/>
          <a:p>
            <a:pPr eaLnBrk="1" hangingPunct="1">
              <a:buFont typeface="Wingdings" panose="05000000000000000000" pitchFamily="2" charset="2"/>
              <a:buNone/>
            </a:pPr>
            <a:r>
              <a:rPr lang="zh-CN" altLang="en-US" dirty="0"/>
              <a:t>结点间数据交换方式有多种，如：</a:t>
            </a:r>
          </a:p>
          <a:p>
            <a:pPr eaLnBrk="1" hangingPunct="1"/>
            <a:r>
              <a:rPr lang="zh-CN" altLang="en-US" dirty="0"/>
              <a:t>电路交换</a:t>
            </a:r>
          </a:p>
          <a:p>
            <a:pPr eaLnBrk="1" hangingPunct="1"/>
            <a:r>
              <a:rPr lang="zh-CN" altLang="en-US" dirty="0"/>
              <a:t>分组交换</a:t>
            </a:r>
          </a:p>
          <a:p>
            <a:pPr eaLnBrk="1" hangingPunct="1"/>
            <a:r>
              <a:rPr lang="zh-CN" altLang="en-US" dirty="0"/>
              <a:t>信元交换</a:t>
            </a:r>
            <a:endParaRPr lang="en-US" altLang="zh-CN" dirty="0"/>
          </a:p>
          <a:p>
            <a:pPr eaLnBrk="1" hangingPunct="1"/>
            <a:r>
              <a:rPr lang="zh-CN" altLang="en-US" dirty="0"/>
              <a:t>帧中继</a:t>
            </a:r>
            <a:endParaRPr lang="en-US" altLang="zh-CN" dirty="0"/>
          </a:p>
          <a:p>
            <a:pPr lvl="1" eaLnBrk="1" hangingPunct="1"/>
            <a:r>
              <a:rPr lang="zh-CN" altLang="en-US" sz="2000" dirty="0"/>
              <a:t>帧中继（</a:t>
            </a:r>
            <a:r>
              <a:rPr lang="en-US" altLang="zh-CN" sz="2000" dirty="0"/>
              <a:t>frame relay</a:t>
            </a:r>
            <a:r>
              <a:rPr lang="zh-CN" altLang="en-US" sz="2000" dirty="0"/>
              <a:t>）是一种面向连接的、端到端的传输协议，有较高的传输速率和可靠性，可应用于局域网和广域网中。</a:t>
            </a:r>
          </a:p>
        </p:txBody>
      </p:sp>
    </p:spTree>
    <p:extLst>
      <p:ext uri="{BB962C8B-B14F-4D97-AF65-F5344CB8AC3E}">
        <p14:creationId xmlns:p14="http://schemas.microsoft.com/office/powerpoint/2010/main" val="142081038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53">
            <a:extLst>
              <a:ext uri="{FF2B5EF4-FFF2-40B4-BE49-F238E27FC236}">
                <a16:creationId xmlns:a16="http://schemas.microsoft.com/office/drawing/2014/main" id="{7B562A4B-FFF8-4685-B570-2F6A2EDAEB88}"/>
              </a:ext>
            </a:extLst>
          </p:cNvPr>
          <p:cNvGrpSpPr>
            <a:grpSpLocks/>
          </p:cNvGrpSpPr>
          <p:nvPr/>
        </p:nvGrpSpPr>
        <p:grpSpPr bwMode="auto">
          <a:xfrm>
            <a:off x="900113" y="908050"/>
            <a:ext cx="8039100" cy="3714750"/>
            <a:chOff x="914111" y="1034618"/>
            <a:chExt cx="8039100" cy="3714750"/>
          </a:xfrm>
        </p:grpSpPr>
        <p:sp>
          <p:nvSpPr>
            <p:cNvPr id="66575" name="Rectangle 8">
              <a:extLst>
                <a:ext uri="{FF2B5EF4-FFF2-40B4-BE49-F238E27FC236}">
                  <a16:creationId xmlns:a16="http://schemas.microsoft.com/office/drawing/2014/main" id="{38CEEF9F-6A2C-4B7A-89F3-D9C752093420}"/>
                </a:ext>
              </a:extLst>
            </p:cNvPr>
            <p:cNvSpPr>
              <a:spLocks noChangeArrowheads="1"/>
            </p:cNvSpPr>
            <p:nvPr/>
          </p:nvSpPr>
          <p:spPr bwMode="auto">
            <a:xfrm>
              <a:off x="2938174" y="1423555"/>
              <a:ext cx="1966912" cy="4349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6" name="Rectangle 10">
              <a:extLst>
                <a:ext uri="{FF2B5EF4-FFF2-40B4-BE49-F238E27FC236}">
                  <a16:creationId xmlns:a16="http://schemas.microsoft.com/office/drawing/2014/main" id="{BEEC55D6-2CD0-4214-A411-A7C69881DE16}"/>
                </a:ext>
              </a:extLst>
            </p:cNvPr>
            <p:cNvSpPr>
              <a:spLocks noChangeArrowheads="1"/>
            </p:cNvSpPr>
            <p:nvPr/>
          </p:nvSpPr>
          <p:spPr bwMode="auto">
            <a:xfrm>
              <a:off x="980786" y="1414030"/>
              <a:ext cx="7864475" cy="2643188"/>
            </a:xfrm>
            <a:prstGeom prst="rect">
              <a:avLst/>
            </a:prstGeom>
            <a:solidFill>
              <a:srgbClr val="CCECFF"/>
            </a:solidFill>
            <a:ln w="25400">
              <a:solidFill>
                <a:schemeClr val="tx1"/>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7" name="Rectangle 11">
              <a:extLst>
                <a:ext uri="{FF2B5EF4-FFF2-40B4-BE49-F238E27FC236}">
                  <a16:creationId xmlns:a16="http://schemas.microsoft.com/office/drawing/2014/main" id="{88DC5310-7C8D-491E-BA0D-91547168BC0E}"/>
                </a:ext>
              </a:extLst>
            </p:cNvPr>
            <p:cNvSpPr>
              <a:spLocks noChangeArrowheads="1"/>
            </p:cNvSpPr>
            <p:nvPr/>
          </p:nvSpPr>
          <p:spPr bwMode="auto">
            <a:xfrm>
              <a:off x="976024" y="4068330"/>
              <a:ext cx="7878762" cy="681038"/>
            </a:xfrm>
            <a:prstGeom prst="rect">
              <a:avLst/>
            </a:prstGeom>
            <a:solidFill>
              <a:srgbClr val="FFFF99"/>
            </a:solidFill>
            <a:ln w="12700">
              <a:solidFill>
                <a:srgbClr val="333399"/>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8" name="Line 12">
              <a:extLst>
                <a:ext uri="{FF2B5EF4-FFF2-40B4-BE49-F238E27FC236}">
                  <a16:creationId xmlns:a16="http://schemas.microsoft.com/office/drawing/2014/main" id="{1C1011B4-130D-41AC-A7A2-DFF3AC1F2F10}"/>
                </a:ext>
              </a:extLst>
            </p:cNvPr>
            <p:cNvSpPr>
              <a:spLocks noChangeShapeType="1"/>
            </p:cNvSpPr>
            <p:nvPr/>
          </p:nvSpPr>
          <p:spPr bwMode="auto">
            <a:xfrm>
              <a:off x="976024" y="1864880"/>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3">
              <a:extLst>
                <a:ext uri="{FF2B5EF4-FFF2-40B4-BE49-F238E27FC236}">
                  <a16:creationId xmlns:a16="http://schemas.microsoft.com/office/drawing/2014/main" id="{CB268A2A-168E-4048-8EB4-BD7A570CB75D}"/>
                </a:ext>
              </a:extLst>
            </p:cNvPr>
            <p:cNvSpPr>
              <a:spLocks noChangeShapeType="1"/>
            </p:cNvSpPr>
            <p:nvPr/>
          </p:nvSpPr>
          <p:spPr bwMode="auto">
            <a:xfrm>
              <a:off x="976024" y="23077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14">
              <a:extLst>
                <a:ext uri="{FF2B5EF4-FFF2-40B4-BE49-F238E27FC236}">
                  <a16:creationId xmlns:a16="http://schemas.microsoft.com/office/drawing/2014/main" id="{73AA9532-1406-48CC-A3A7-DBEAEF74C087}"/>
                </a:ext>
              </a:extLst>
            </p:cNvPr>
            <p:cNvSpPr>
              <a:spLocks noChangeShapeType="1"/>
            </p:cNvSpPr>
            <p:nvPr/>
          </p:nvSpPr>
          <p:spPr bwMode="auto">
            <a:xfrm>
              <a:off x="976024" y="275229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15">
              <a:extLst>
                <a:ext uri="{FF2B5EF4-FFF2-40B4-BE49-F238E27FC236}">
                  <a16:creationId xmlns:a16="http://schemas.microsoft.com/office/drawing/2014/main" id="{BD163779-D7A7-4CD5-9AB4-269F439F5C03}"/>
                </a:ext>
              </a:extLst>
            </p:cNvPr>
            <p:cNvSpPr>
              <a:spLocks noChangeShapeType="1"/>
            </p:cNvSpPr>
            <p:nvPr/>
          </p:nvSpPr>
          <p:spPr bwMode="auto">
            <a:xfrm>
              <a:off x="976024" y="31904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16">
              <a:extLst>
                <a:ext uri="{FF2B5EF4-FFF2-40B4-BE49-F238E27FC236}">
                  <a16:creationId xmlns:a16="http://schemas.microsoft.com/office/drawing/2014/main" id="{241F2C03-EBA7-46F0-A109-C4F4C7F4BA6C}"/>
                </a:ext>
              </a:extLst>
            </p:cNvPr>
            <p:cNvSpPr>
              <a:spLocks noChangeShapeType="1"/>
            </p:cNvSpPr>
            <p:nvPr/>
          </p:nvSpPr>
          <p:spPr bwMode="auto">
            <a:xfrm>
              <a:off x="976024" y="3634943"/>
              <a:ext cx="78787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17">
              <a:extLst>
                <a:ext uri="{FF2B5EF4-FFF2-40B4-BE49-F238E27FC236}">
                  <a16:creationId xmlns:a16="http://schemas.microsoft.com/office/drawing/2014/main" id="{F24AA099-BD1F-4789-ADF1-2B2C2C252777}"/>
                </a:ext>
              </a:extLst>
            </p:cNvPr>
            <p:cNvSpPr>
              <a:spLocks noChangeShapeType="1"/>
            </p:cNvSpPr>
            <p:nvPr/>
          </p:nvSpPr>
          <p:spPr bwMode="auto">
            <a:xfrm>
              <a:off x="194439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18">
              <a:extLst>
                <a:ext uri="{FF2B5EF4-FFF2-40B4-BE49-F238E27FC236}">
                  <a16:creationId xmlns:a16="http://schemas.microsoft.com/office/drawing/2014/main" id="{C9CBDAED-BABA-482D-9D1F-55B462FDCDF3}"/>
                </a:ext>
              </a:extLst>
            </p:cNvPr>
            <p:cNvSpPr>
              <a:spLocks noChangeShapeType="1"/>
            </p:cNvSpPr>
            <p:nvPr/>
          </p:nvSpPr>
          <p:spPr bwMode="auto">
            <a:xfrm>
              <a:off x="2928649" y="1421968"/>
              <a:ext cx="0" cy="442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19">
              <a:extLst>
                <a:ext uri="{FF2B5EF4-FFF2-40B4-BE49-F238E27FC236}">
                  <a16:creationId xmlns:a16="http://schemas.microsoft.com/office/drawing/2014/main" id="{5BEBDDC0-8769-43A5-9E73-366F19370596}"/>
                </a:ext>
              </a:extLst>
            </p:cNvPr>
            <p:cNvSpPr>
              <a:spLocks noChangeShapeType="1"/>
            </p:cNvSpPr>
            <p:nvPr/>
          </p:nvSpPr>
          <p:spPr bwMode="auto">
            <a:xfrm>
              <a:off x="2928649" y="2317318"/>
              <a:ext cx="0" cy="431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0">
              <a:extLst>
                <a:ext uri="{FF2B5EF4-FFF2-40B4-BE49-F238E27FC236}">
                  <a16:creationId xmlns:a16="http://schemas.microsoft.com/office/drawing/2014/main" id="{333E560B-E612-4333-ACD0-5F64556B4146}"/>
                </a:ext>
              </a:extLst>
            </p:cNvPr>
            <p:cNvSpPr>
              <a:spLocks noChangeShapeType="1"/>
            </p:cNvSpPr>
            <p:nvPr/>
          </p:nvSpPr>
          <p:spPr bwMode="auto">
            <a:xfrm>
              <a:off x="4901911" y="1421968"/>
              <a:ext cx="0" cy="1327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1">
              <a:extLst>
                <a:ext uri="{FF2B5EF4-FFF2-40B4-BE49-F238E27FC236}">
                  <a16:creationId xmlns:a16="http://schemas.microsoft.com/office/drawing/2014/main" id="{421E84F2-6ADF-4244-90AB-31787CDDD635}"/>
                </a:ext>
              </a:extLst>
            </p:cNvPr>
            <p:cNvSpPr>
              <a:spLocks noChangeShapeType="1"/>
            </p:cNvSpPr>
            <p:nvPr/>
          </p:nvSpPr>
          <p:spPr bwMode="auto">
            <a:xfrm flipV="1">
              <a:off x="6873586" y="3630180"/>
              <a:ext cx="0" cy="4413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2">
              <a:extLst>
                <a:ext uri="{FF2B5EF4-FFF2-40B4-BE49-F238E27FC236}">
                  <a16:creationId xmlns:a16="http://schemas.microsoft.com/office/drawing/2014/main" id="{F9E19AB5-F8A1-4001-A650-C2FC32A2ABB6}"/>
                </a:ext>
              </a:extLst>
            </p:cNvPr>
            <p:cNvSpPr>
              <a:spLocks noChangeShapeType="1"/>
            </p:cNvSpPr>
            <p:nvPr/>
          </p:nvSpPr>
          <p:spPr bwMode="auto">
            <a:xfrm>
              <a:off x="5703599" y="1874405"/>
              <a:ext cx="0" cy="4333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Rectangle 23">
              <a:extLst>
                <a:ext uri="{FF2B5EF4-FFF2-40B4-BE49-F238E27FC236}">
                  <a16:creationId xmlns:a16="http://schemas.microsoft.com/office/drawing/2014/main" id="{E6382394-9D42-4E13-9C14-A3C71E9F5FBF}"/>
                </a:ext>
              </a:extLst>
            </p:cNvPr>
            <p:cNvSpPr>
              <a:spLocks noChangeArrowheads="1"/>
            </p:cNvSpPr>
            <p:nvPr/>
          </p:nvSpPr>
          <p:spPr bwMode="auto">
            <a:xfrm>
              <a:off x="9236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0</a:t>
              </a:r>
            </a:p>
          </p:txBody>
        </p:sp>
        <p:sp>
          <p:nvSpPr>
            <p:cNvPr id="66590" name="Rectangle 24">
              <a:extLst>
                <a:ext uri="{FF2B5EF4-FFF2-40B4-BE49-F238E27FC236}">
                  <a16:creationId xmlns:a16="http://schemas.microsoft.com/office/drawing/2014/main" id="{F10E7E8A-184C-48FD-A3A0-B55056553D22}"/>
                </a:ext>
              </a:extLst>
            </p:cNvPr>
            <p:cNvSpPr>
              <a:spLocks noChangeArrowheads="1"/>
            </p:cNvSpPr>
            <p:nvPr/>
          </p:nvSpPr>
          <p:spPr bwMode="auto">
            <a:xfrm>
              <a:off x="1858674" y="1034618"/>
              <a:ext cx="3222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6591" name="Rectangle 25">
              <a:extLst>
                <a:ext uri="{FF2B5EF4-FFF2-40B4-BE49-F238E27FC236}">
                  <a16:creationId xmlns:a16="http://schemas.microsoft.com/office/drawing/2014/main" id="{ABE61767-9218-4A25-9DDD-865D2715514D}"/>
                </a:ext>
              </a:extLst>
            </p:cNvPr>
            <p:cNvSpPr>
              <a:spLocks noChangeArrowheads="1"/>
            </p:cNvSpPr>
            <p:nvPr/>
          </p:nvSpPr>
          <p:spPr bwMode="auto">
            <a:xfrm>
              <a:off x="2854036" y="1034618"/>
              <a:ext cx="3222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8</a:t>
              </a:r>
            </a:p>
          </p:txBody>
        </p:sp>
        <p:sp>
          <p:nvSpPr>
            <p:cNvPr id="66592" name="Rectangle 26">
              <a:extLst>
                <a:ext uri="{FF2B5EF4-FFF2-40B4-BE49-F238E27FC236}">
                  <a16:creationId xmlns:a16="http://schemas.microsoft.com/office/drawing/2014/main" id="{EC350A26-60B8-4EEC-8B16-CDD9C15B44FE}"/>
                </a:ext>
              </a:extLst>
            </p:cNvPr>
            <p:cNvSpPr>
              <a:spLocks noChangeArrowheads="1"/>
            </p:cNvSpPr>
            <p:nvPr/>
          </p:nvSpPr>
          <p:spPr bwMode="auto">
            <a:xfrm>
              <a:off x="4805074"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16</a:t>
              </a:r>
            </a:p>
          </p:txBody>
        </p:sp>
        <p:sp>
          <p:nvSpPr>
            <p:cNvPr id="66593" name="Rectangle 27">
              <a:extLst>
                <a:ext uri="{FF2B5EF4-FFF2-40B4-BE49-F238E27FC236}">
                  <a16:creationId xmlns:a16="http://schemas.microsoft.com/office/drawing/2014/main" id="{36507687-D5A5-4D24-B9F6-8E32F384660B}"/>
                </a:ext>
              </a:extLst>
            </p:cNvPr>
            <p:cNvSpPr>
              <a:spLocks noChangeArrowheads="1"/>
            </p:cNvSpPr>
            <p:nvPr/>
          </p:nvSpPr>
          <p:spPr bwMode="auto">
            <a:xfrm>
              <a:off x="5601999" y="1034618"/>
              <a:ext cx="46196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19</a:t>
              </a:r>
            </a:p>
          </p:txBody>
        </p:sp>
        <p:sp>
          <p:nvSpPr>
            <p:cNvPr id="66594" name="Rectangle 28">
              <a:extLst>
                <a:ext uri="{FF2B5EF4-FFF2-40B4-BE49-F238E27FC236}">
                  <a16:creationId xmlns:a16="http://schemas.microsoft.com/office/drawing/2014/main" id="{89E1AA65-8CF1-4D34-AA39-44CFC54D37F1}"/>
                </a:ext>
              </a:extLst>
            </p:cNvPr>
            <p:cNvSpPr>
              <a:spLocks noChangeArrowheads="1"/>
            </p:cNvSpPr>
            <p:nvPr/>
          </p:nvSpPr>
          <p:spPr bwMode="auto">
            <a:xfrm>
              <a:off x="6776749"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24</a:t>
              </a:r>
            </a:p>
          </p:txBody>
        </p:sp>
        <p:sp>
          <p:nvSpPr>
            <p:cNvPr id="66595" name="Rectangle 29">
              <a:extLst>
                <a:ext uri="{FF2B5EF4-FFF2-40B4-BE49-F238E27FC236}">
                  <a16:creationId xmlns:a16="http://schemas.microsoft.com/office/drawing/2014/main" id="{72FD1525-61C7-4405-BB8A-57209D7F4744}"/>
                </a:ext>
              </a:extLst>
            </p:cNvPr>
            <p:cNvSpPr>
              <a:spLocks noChangeArrowheads="1"/>
            </p:cNvSpPr>
            <p:nvPr/>
          </p:nvSpPr>
          <p:spPr bwMode="auto">
            <a:xfrm>
              <a:off x="8489661" y="1034618"/>
              <a:ext cx="4635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31</a:t>
              </a:r>
            </a:p>
          </p:txBody>
        </p:sp>
        <p:sp>
          <p:nvSpPr>
            <p:cNvPr id="66596" name="Rectangle 30">
              <a:extLst>
                <a:ext uri="{FF2B5EF4-FFF2-40B4-BE49-F238E27FC236}">
                  <a16:creationId xmlns:a16="http://schemas.microsoft.com/office/drawing/2014/main" id="{CA5006EA-D001-4449-83D3-6572112BE714}"/>
                </a:ext>
              </a:extLst>
            </p:cNvPr>
            <p:cNvSpPr>
              <a:spLocks noChangeArrowheads="1"/>
            </p:cNvSpPr>
            <p:nvPr/>
          </p:nvSpPr>
          <p:spPr bwMode="auto">
            <a:xfrm>
              <a:off x="1072861" y="1448955"/>
              <a:ext cx="758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版 本</a:t>
              </a:r>
            </a:p>
          </p:txBody>
        </p:sp>
        <p:sp>
          <p:nvSpPr>
            <p:cNvPr id="66597" name="Rectangle 31">
              <a:extLst>
                <a:ext uri="{FF2B5EF4-FFF2-40B4-BE49-F238E27FC236}">
                  <a16:creationId xmlns:a16="http://schemas.microsoft.com/office/drawing/2014/main" id="{A5163C98-4E97-4536-A0F8-4FFB288743B4}"/>
                </a:ext>
              </a:extLst>
            </p:cNvPr>
            <p:cNvSpPr>
              <a:spLocks noChangeArrowheads="1"/>
            </p:cNvSpPr>
            <p:nvPr/>
          </p:nvSpPr>
          <p:spPr bwMode="auto">
            <a:xfrm>
              <a:off x="4960649" y="1925205"/>
              <a:ext cx="688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标志</a:t>
              </a:r>
            </a:p>
          </p:txBody>
        </p:sp>
        <p:sp>
          <p:nvSpPr>
            <p:cNvPr id="66598" name="Rectangle 32">
              <a:extLst>
                <a:ext uri="{FF2B5EF4-FFF2-40B4-BE49-F238E27FC236}">
                  <a16:creationId xmlns:a16="http://schemas.microsoft.com/office/drawing/2014/main" id="{12AAE027-C056-4698-8939-A4C9F06FDAB9}"/>
                </a:ext>
              </a:extLst>
            </p:cNvPr>
            <p:cNvSpPr>
              <a:spLocks noChangeArrowheads="1"/>
            </p:cNvSpPr>
            <p:nvPr/>
          </p:nvSpPr>
          <p:spPr bwMode="auto">
            <a:xfrm>
              <a:off x="1269711" y="2330018"/>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生 存 时 间</a:t>
              </a:r>
            </a:p>
          </p:txBody>
        </p:sp>
        <p:sp>
          <p:nvSpPr>
            <p:cNvPr id="66599" name="Rectangle 33">
              <a:extLst>
                <a:ext uri="{FF2B5EF4-FFF2-40B4-BE49-F238E27FC236}">
                  <a16:creationId xmlns:a16="http://schemas.microsoft.com/office/drawing/2014/main" id="{3769C133-42BC-4855-9B1E-2D5B6DA5FE2B}"/>
                </a:ext>
              </a:extLst>
            </p:cNvPr>
            <p:cNvSpPr>
              <a:spLocks noChangeArrowheads="1"/>
            </p:cNvSpPr>
            <p:nvPr/>
          </p:nvSpPr>
          <p:spPr bwMode="auto">
            <a:xfrm>
              <a:off x="3400136" y="2330018"/>
              <a:ext cx="9699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协    议</a:t>
              </a:r>
            </a:p>
          </p:txBody>
        </p:sp>
        <p:sp>
          <p:nvSpPr>
            <p:cNvPr id="66600" name="Rectangle 34">
              <a:extLst>
                <a:ext uri="{FF2B5EF4-FFF2-40B4-BE49-F238E27FC236}">
                  <a16:creationId xmlns:a16="http://schemas.microsoft.com/office/drawing/2014/main" id="{7BE9B3FA-DD5B-4E02-91D6-4639075B24AF}"/>
                </a:ext>
              </a:extLst>
            </p:cNvPr>
            <p:cNvSpPr>
              <a:spLocks noChangeArrowheads="1"/>
            </p:cNvSpPr>
            <p:nvPr/>
          </p:nvSpPr>
          <p:spPr bwMode="auto">
            <a:xfrm>
              <a:off x="2414299" y="192520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标    识</a:t>
              </a:r>
            </a:p>
          </p:txBody>
        </p:sp>
        <p:sp>
          <p:nvSpPr>
            <p:cNvPr id="66601" name="Rectangle 35">
              <a:extLst>
                <a:ext uri="{FF2B5EF4-FFF2-40B4-BE49-F238E27FC236}">
                  <a16:creationId xmlns:a16="http://schemas.microsoft.com/office/drawing/2014/main" id="{46E35029-59D4-4281-BD9A-4E06534041F4}"/>
                </a:ext>
              </a:extLst>
            </p:cNvPr>
            <p:cNvSpPr>
              <a:spLocks noChangeArrowheads="1"/>
            </p:cNvSpPr>
            <p:nvPr/>
          </p:nvSpPr>
          <p:spPr bwMode="auto">
            <a:xfrm>
              <a:off x="3225511" y="1448955"/>
              <a:ext cx="1406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区 分 服 务</a:t>
              </a:r>
            </a:p>
          </p:txBody>
        </p:sp>
        <p:sp>
          <p:nvSpPr>
            <p:cNvPr id="66602" name="Rectangle 36">
              <a:extLst>
                <a:ext uri="{FF2B5EF4-FFF2-40B4-BE49-F238E27FC236}">
                  <a16:creationId xmlns:a16="http://schemas.microsoft.com/office/drawing/2014/main" id="{0F6342F2-FFF7-4D9B-A6B7-835835F24C40}"/>
                </a:ext>
              </a:extLst>
            </p:cNvPr>
            <p:cNvSpPr>
              <a:spLocks noChangeArrowheads="1"/>
            </p:cNvSpPr>
            <p:nvPr/>
          </p:nvSpPr>
          <p:spPr bwMode="auto">
            <a:xfrm>
              <a:off x="6351299" y="144895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总   长   度</a:t>
              </a:r>
            </a:p>
          </p:txBody>
        </p:sp>
        <p:sp>
          <p:nvSpPr>
            <p:cNvPr id="66603" name="Rectangle 37">
              <a:extLst>
                <a:ext uri="{FF2B5EF4-FFF2-40B4-BE49-F238E27FC236}">
                  <a16:creationId xmlns:a16="http://schemas.microsoft.com/office/drawing/2014/main" id="{58C2E06D-F069-4C79-8D84-1DE8DB5927EC}"/>
                </a:ext>
              </a:extLst>
            </p:cNvPr>
            <p:cNvSpPr>
              <a:spLocks noChangeArrowheads="1"/>
            </p:cNvSpPr>
            <p:nvPr/>
          </p:nvSpPr>
          <p:spPr bwMode="auto">
            <a:xfrm>
              <a:off x="6622761" y="19252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片   偏   移</a:t>
              </a:r>
            </a:p>
          </p:txBody>
        </p:sp>
        <p:sp>
          <p:nvSpPr>
            <p:cNvPr id="66604" name="Rectangle 38">
              <a:extLst>
                <a:ext uri="{FF2B5EF4-FFF2-40B4-BE49-F238E27FC236}">
                  <a16:creationId xmlns:a16="http://schemas.microsoft.com/office/drawing/2014/main" id="{27AA5CC6-FD2B-4A85-BF40-807EB31DAD9D}"/>
                </a:ext>
              </a:extLst>
            </p:cNvPr>
            <p:cNvSpPr>
              <a:spLocks noChangeArrowheads="1"/>
            </p:cNvSpPr>
            <p:nvPr/>
          </p:nvSpPr>
          <p:spPr bwMode="auto">
            <a:xfrm>
              <a:off x="7346661" y="3658755"/>
              <a:ext cx="9683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填    充</a:t>
              </a:r>
            </a:p>
          </p:txBody>
        </p:sp>
        <p:sp>
          <p:nvSpPr>
            <p:cNvPr id="66605" name="Rectangle 39">
              <a:extLst>
                <a:ext uri="{FF2B5EF4-FFF2-40B4-BE49-F238E27FC236}">
                  <a16:creationId xmlns:a16="http://schemas.microsoft.com/office/drawing/2014/main" id="{E352FF3C-BA96-4A87-8EAB-36D046BE88D5}"/>
                </a:ext>
              </a:extLst>
            </p:cNvPr>
            <p:cNvSpPr>
              <a:spLocks noChangeArrowheads="1"/>
            </p:cNvSpPr>
            <p:nvPr/>
          </p:nvSpPr>
          <p:spPr bwMode="auto">
            <a:xfrm>
              <a:off x="5770274" y="2330018"/>
              <a:ext cx="22891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首   部   检   验   和</a:t>
              </a:r>
            </a:p>
          </p:txBody>
        </p:sp>
        <p:sp>
          <p:nvSpPr>
            <p:cNvPr id="66606" name="Rectangle 40">
              <a:extLst>
                <a:ext uri="{FF2B5EF4-FFF2-40B4-BE49-F238E27FC236}">
                  <a16:creationId xmlns:a16="http://schemas.microsoft.com/office/drawing/2014/main" id="{19FA9584-873A-47DE-8005-E9AE5238C94D}"/>
                </a:ext>
              </a:extLst>
            </p:cNvPr>
            <p:cNvSpPr>
              <a:spLocks noChangeArrowheads="1"/>
            </p:cNvSpPr>
            <p:nvPr/>
          </p:nvSpPr>
          <p:spPr bwMode="auto">
            <a:xfrm>
              <a:off x="4260561" y="2788805"/>
              <a:ext cx="13620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源   地   址</a:t>
              </a:r>
            </a:p>
          </p:txBody>
        </p:sp>
        <p:sp>
          <p:nvSpPr>
            <p:cNvPr id="66607" name="Rectangle 41">
              <a:extLst>
                <a:ext uri="{FF2B5EF4-FFF2-40B4-BE49-F238E27FC236}">
                  <a16:creationId xmlns:a16="http://schemas.microsoft.com/office/drawing/2014/main" id="{12AFDDDE-2099-4F23-B811-5CE3E2FF7262}"/>
                </a:ext>
              </a:extLst>
            </p:cNvPr>
            <p:cNvSpPr>
              <a:spLocks noChangeArrowheads="1"/>
            </p:cNvSpPr>
            <p:nvPr/>
          </p:nvSpPr>
          <p:spPr bwMode="auto">
            <a:xfrm>
              <a:off x="4004974" y="3230130"/>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目   的   地   址</a:t>
              </a:r>
            </a:p>
          </p:txBody>
        </p:sp>
        <p:sp>
          <p:nvSpPr>
            <p:cNvPr id="66608" name="Rectangle 42">
              <a:extLst>
                <a:ext uri="{FF2B5EF4-FFF2-40B4-BE49-F238E27FC236}">
                  <a16:creationId xmlns:a16="http://schemas.microsoft.com/office/drawing/2014/main" id="{8059D754-AA40-4DD5-83B6-B9F9C3B9CF77}"/>
                </a:ext>
              </a:extLst>
            </p:cNvPr>
            <p:cNvSpPr>
              <a:spLocks noChangeArrowheads="1"/>
            </p:cNvSpPr>
            <p:nvPr/>
          </p:nvSpPr>
          <p:spPr bwMode="auto">
            <a:xfrm>
              <a:off x="2072986" y="3658755"/>
              <a:ext cx="4117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可   选   字   段  （长   度   可   变）</a:t>
              </a:r>
            </a:p>
          </p:txBody>
        </p:sp>
        <p:sp>
          <p:nvSpPr>
            <p:cNvPr id="66609" name="Rectangle 44">
              <a:extLst>
                <a:ext uri="{FF2B5EF4-FFF2-40B4-BE49-F238E27FC236}">
                  <a16:creationId xmlns:a16="http://schemas.microsoft.com/office/drawing/2014/main" id="{55F92D06-A3F6-4909-A317-1D5904A26FBD}"/>
                </a:ext>
              </a:extLst>
            </p:cNvPr>
            <p:cNvSpPr>
              <a:spLocks noChangeArrowheads="1"/>
            </p:cNvSpPr>
            <p:nvPr/>
          </p:nvSpPr>
          <p:spPr bwMode="auto">
            <a:xfrm>
              <a:off x="1981145" y="1502931"/>
              <a:ext cx="90088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400">
                  <a:solidFill>
                    <a:srgbClr val="333399"/>
                  </a:solidFill>
                </a:rPr>
                <a:t>首部长度</a:t>
              </a:r>
            </a:p>
          </p:txBody>
        </p:sp>
        <p:grpSp>
          <p:nvGrpSpPr>
            <p:cNvPr id="66610" name="Group 46">
              <a:extLst>
                <a:ext uri="{FF2B5EF4-FFF2-40B4-BE49-F238E27FC236}">
                  <a16:creationId xmlns:a16="http://schemas.microsoft.com/office/drawing/2014/main" id="{200363D0-12DF-4B3A-A3DD-DEC8E25B77DB}"/>
                </a:ext>
              </a:extLst>
            </p:cNvPr>
            <p:cNvGrpSpPr>
              <a:grpSpLocks/>
            </p:cNvGrpSpPr>
            <p:nvPr/>
          </p:nvGrpSpPr>
          <p:grpSpPr bwMode="auto">
            <a:xfrm>
              <a:off x="914111" y="3800043"/>
              <a:ext cx="131763" cy="69850"/>
              <a:chOff x="833" y="3024"/>
              <a:chExt cx="78" cy="51"/>
            </a:xfrm>
          </p:grpSpPr>
          <p:sp>
            <p:nvSpPr>
              <p:cNvPr id="66616" name="Rectangle 47">
                <a:extLst>
                  <a:ext uri="{FF2B5EF4-FFF2-40B4-BE49-F238E27FC236}">
                    <a16:creationId xmlns:a16="http://schemas.microsoft.com/office/drawing/2014/main" id="{5125B079-F6E1-4ACD-8D3D-73AFF9E192F5}"/>
                  </a:ext>
                </a:extLst>
              </p:cNvPr>
              <p:cNvSpPr>
                <a:spLocks noChangeArrowheads="1"/>
              </p:cNvSpPr>
              <p:nvPr/>
            </p:nvSpPr>
            <p:spPr bwMode="auto">
              <a:xfrm>
                <a:off x="833" y="3024"/>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7" name="Line 48">
                <a:extLst>
                  <a:ext uri="{FF2B5EF4-FFF2-40B4-BE49-F238E27FC236}">
                    <a16:creationId xmlns:a16="http://schemas.microsoft.com/office/drawing/2014/main" id="{78F118D6-B38A-4589-BF62-3625F1BEB1BF}"/>
                  </a:ext>
                </a:extLst>
              </p:cNvPr>
              <p:cNvSpPr>
                <a:spLocks noChangeShapeType="1"/>
              </p:cNvSpPr>
              <p:nvPr/>
            </p:nvSpPr>
            <p:spPr bwMode="auto">
              <a:xfrm>
                <a:off x="839" y="3030"/>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8" name="Line 49">
                <a:extLst>
                  <a:ext uri="{FF2B5EF4-FFF2-40B4-BE49-F238E27FC236}">
                    <a16:creationId xmlns:a16="http://schemas.microsoft.com/office/drawing/2014/main" id="{4416679C-6573-45F8-8483-EB0E7B4785CE}"/>
                  </a:ext>
                </a:extLst>
              </p:cNvPr>
              <p:cNvSpPr>
                <a:spLocks noChangeShapeType="1"/>
              </p:cNvSpPr>
              <p:nvPr/>
            </p:nvSpPr>
            <p:spPr bwMode="auto">
              <a:xfrm>
                <a:off x="839" y="3075"/>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611" name="Group 50">
              <a:extLst>
                <a:ext uri="{FF2B5EF4-FFF2-40B4-BE49-F238E27FC236}">
                  <a16:creationId xmlns:a16="http://schemas.microsoft.com/office/drawing/2014/main" id="{774EBEC7-880C-4DC6-A79A-FD43E060716B}"/>
                </a:ext>
              </a:extLst>
            </p:cNvPr>
            <p:cNvGrpSpPr>
              <a:grpSpLocks/>
            </p:cNvGrpSpPr>
            <p:nvPr/>
          </p:nvGrpSpPr>
          <p:grpSpPr bwMode="auto">
            <a:xfrm>
              <a:off x="8781761" y="3809568"/>
              <a:ext cx="131763" cy="66675"/>
              <a:chOff x="5432" y="3030"/>
              <a:chExt cx="78" cy="51"/>
            </a:xfrm>
          </p:grpSpPr>
          <p:sp>
            <p:nvSpPr>
              <p:cNvPr id="66613" name="Rectangle 51">
                <a:extLst>
                  <a:ext uri="{FF2B5EF4-FFF2-40B4-BE49-F238E27FC236}">
                    <a16:creationId xmlns:a16="http://schemas.microsoft.com/office/drawing/2014/main" id="{57611BB7-D2FF-4A57-A5CC-20BD7194F45B}"/>
                  </a:ext>
                </a:extLst>
              </p:cNvPr>
              <p:cNvSpPr>
                <a:spLocks noChangeArrowheads="1"/>
              </p:cNvSpPr>
              <p:nvPr/>
            </p:nvSpPr>
            <p:spPr bwMode="auto">
              <a:xfrm>
                <a:off x="5432" y="3030"/>
                <a:ext cx="78" cy="5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614" name="Line 52">
                <a:extLst>
                  <a:ext uri="{FF2B5EF4-FFF2-40B4-BE49-F238E27FC236}">
                    <a16:creationId xmlns:a16="http://schemas.microsoft.com/office/drawing/2014/main" id="{429CA3CC-8B85-455E-9947-B056BD5B082F}"/>
                  </a:ext>
                </a:extLst>
              </p:cNvPr>
              <p:cNvSpPr>
                <a:spLocks noChangeShapeType="1"/>
              </p:cNvSpPr>
              <p:nvPr/>
            </p:nvSpPr>
            <p:spPr bwMode="auto">
              <a:xfrm>
                <a:off x="5438" y="3036"/>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5" name="Line 53">
                <a:extLst>
                  <a:ext uri="{FF2B5EF4-FFF2-40B4-BE49-F238E27FC236}">
                    <a16:creationId xmlns:a16="http://schemas.microsoft.com/office/drawing/2014/main" id="{33FAB729-9E9B-4E72-9DBB-AA3E35A1B4D6}"/>
                  </a:ext>
                </a:extLst>
              </p:cNvPr>
              <p:cNvSpPr>
                <a:spLocks noChangeShapeType="1"/>
              </p:cNvSpPr>
              <p:nvPr/>
            </p:nvSpPr>
            <p:spPr bwMode="auto">
              <a:xfrm>
                <a:off x="5438" y="3081"/>
                <a:ext cx="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612" name="Rectangle 75">
              <a:extLst>
                <a:ext uri="{FF2B5EF4-FFF2-40B4-BE49-F238E27FC236}">
                  <a16:creationId xmlns:a16="http://schemas.microsoft.com/office/drawing/2014/main" id="{B1B13D0D-5601-4E47-994C-B9B25CDB3006}"/>
                </a:ext>
              </a:extLst>
            </p:cNvPr>
            <p:cNvSpPr>
              <a:spLocks noChangeArrowheads="1"/>
            </p:cNvSpPr>
            <p:nvPr/>
          </p:nvSpPr>
          <p:spPr bwMode="auto">
            <a:xfrm>
              <a:off x="3655724" y="4201680"/>
              <a:ext cx="29083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rPr>
                <a:t>数       据       部       分</a:t>
              </a:r>
            </a:p>
          </p:txBody>
        </p:sp>
      </p:grpSp>
      <p:sp>
        <p:nvSpPr>
          <p:cNvPr id="49" name="矩形 48">
            <a:extLst>
              <a:ext uri="{FF2B5EF4-FFF2-40B4-BE49-F238E27FC236}">
                <a16:creationId xmlns:a16="http://schemas.microsoft.com/office/drawing/2014/main" id="{DB70302A-46B6-49FB-87CA-FD74B6CC05DB}"/>
              </a:ext>
            </a:extLst>
          </p:cNvPr>
          <p:cNvSpPr/>
          <p:nvPr/>
        </p:nvSpPr>
        <p:spPr>
          <a:xfrm>
            <a:off x="981075" y="3522663"/>
            <a:ext cx="5878513" cy="40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可   选   字   段  （长   度   可   变）</a:t>
            </a:r>
          </a:p>
        </p:txBody>
      </p:sp>
      <p:sp>
        <p:nvSpPr>
          <p:cNvPr id="50" name="文本框 49">
            <a:extLst>
              <a:ext uri="{FF2B5EF4-FFF2-40B4-BE49-F238E27FC236}">
                <a16:creationId xmlns:a16="http://schemas.microsoft.com/office/drawing/2014/main" id="{6C6C7C62-9696-4858-804A-4C3EA34B1B84}"/>
              </a:ext>
            </a:extLst>
          </p:cNvPr>
          <p:cNvSpPr txBox="1">
            <a:spLocks noChangeArrowheads="1"/>
          </p:cNvSpPr>
          <p:nvPr/>
        </p:nvSpPr>
        <p:spPr bwMode="auto">
          <a:xfrm>
            <a:off x="881063" y="4638675"/>
            <a:ext cx="78597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可选字段：在整个包头长度不超过</a:t>
            </a:r>
            <a:r>
              <a:rPr lang="en-US" altLang="zh-CN" sz="1800">
                <a:latin typeface="幼圆" panose="02010509060101010101" pitchFamily="49" charset="-122"/>
                <a:ea typeface="幼圆" panose="02010509060101010101" pitchFamily="49" charset="-122"/>
              </a:rPr>
              <a:t>60</a:t>
            </a:r>
            <a:r>
              <a:rPr lang="zh-CN" altLang="en-US" sz="1800">
                <a:latin typeface="幼圆" panose="02010509060101010101" pitchFamily="49" charset="-122"/>
                <a:ea typeface="幼圆" panose="02010509060101010101" pitchFamily="49" charset="-122"/>
              </a:rPr>
              <a:t>个字节的情况下，可选字段的长度可变，主要用来进行一些测试工作。主要包括：安全性（</a:t>
            </a:r>
            <a:r>
              <a:rPr lang="en-US" altLang="zh-CN" sz="1800">
                <a:latin typeface="幼圆" panose="02010509060101010101" pitchFamily="49" charset="-122"/>
                <a:ea typeface="幼圆" panose="02010509060101010101" pitchFamily="49" charset="-122"/>
              </a:rPr>
              <a:t>security</a:t>
            </a:r>
            <a:r>
              <a:rPr lang="zh-CN" altLang="en-US" sz="1800">
                <a:latin typeface="幼圆" panose="02010509060101010101" pitchFamily="49" charset="-122"/>
                <a:ea typeface="幼圆" panose="02010509060101010101" pitchFamily="49" charset="-122"/>
              </a:rPr>
              <a:t>）、</a:t>
            </a:r>
            <a:r>
              <a:rPr lang="zh-CN" altLang="fr-FR" sz="1800">
                <a:latin typeface="幼圆" panose="02010509060101010101" pitchFamily="49" charset="-122"/>
                <a:ea typeface="幼圆" panose="02010509060101010101" pitchFamily="49" charset="-122"/>
              </a:rPr>
              <a:t>松散源路由（</a:t>
            </a:r>
            <a:r>
              <a:rPr lang="fr-FR" altLang="zh-CN" sz="1800">
                <a:latin typeface="幼圆" panose="02010509060101010101" pitchFamily="49" charset="-122"/>
                <a:ea typeface="幼圆" panose="02010509060101010101" pitchFamily="49" charset="-122"/>
              </a:rPr>
              <a:t>Loose source routing</a:t>
            </a:r>
            <a:r>
              <a:rPr lang="zh-CN" altLang="fr-FR" sz="1800">
                <a:latin typeface="幼圆" panose="02010509060101010101" pitchFamily="49" charset="-122"/>
                <a:ea typeface="幼圆" panose="02010509060101010101" pitchFamily="49" charset="-122"/>
              </a:rPr>
              <a:t>）</a:t>
            </a:r>
            <a:r>
              <a:rPr lang="zh-CN" altLang="en-US" sz="1800">
                <a:latin typeface="幼圆" panose="02010509060101010101" pitchFamily="49" charset="-122"/>
                <a:ea typeface="幼圆" panose="02010509060101010101" pitchFamily="49" charset="-122"/>
              </a:rPr>
              <a:t>、 严格源路由（</a:t>
            </a:r>
            <a:r>
              <a:rPr lang="en-US" altLang="zh-CN" sz="1800">
                <a:latin typeface="幼圆" panose="02010509060101010101" pitchFamily="49" charset="-122"/>
                <a:ea typeface="幼圆" panose="02010509060101010101" pitchFamily="49" charset="-122"/>
              </a:rPr>
              <a:t>Strict source routing</a:t>
            </a:r>
            <a:r>
              <a:rPr lang="zh-CN" altLang="en-US" sz="1800">
                <a:latin typeface="幼圆" panose="02010509060101010101" pitchFamily="49" charset="-122"/>
                <a:ea typeface="幼圆" panose="02010509060101010101" pitchFamily="49" charset="-122"/>
              </a:rPr>
              <a:t>）、路由记录（</a:t>
            </a:r>
            <a:r>
              <a:rPr lang="en-US" altLang="zh-CN" sz="1800">
                <a:latin typeface="幼圆" panose="02010509060101010101" pitchFamily="49" charset="-122"/>
                <a:ea typeface="幼圆" panose="02010509060101010101" pitchFamily="49" charset="-122"/>
              </a:rPr>
              <a:t>Record route</a:t>
            </a:r>
            <a:r>
              <a:rPr lang="zh-CN" altLang="en-US" sz="1800">
                <a:latin typeface="幼圆" panose="02010509060101010101" pitchFamily="49" charset="-122"/>
                <a:ea typeface="幼圆" panose="02010509060101010101" pitchFamily="49" charset="-122"/>
              </a:rPr>
              <a:t>）、时间戳（</a:t>
            </a:r>
            <a:r>
              <a:rPr lang="en-US" altLang="zh-CN" sz="1800">
                <a:latin typeface="幼圆" panose="02010509060101010101" pitchFamily="49" charset="-122"/>
                <a:ea typeface="幼圆" panose="02010509060101010101" pitchFamily="49" charset="-122"/>
              </a:rPr>
              <a:t>Timestamps</a:t>
            </a:r>
            <a:r>
              <a:rPr lang="zh-CN" altLang="en-US" sz="1800">
                <a:latin typeface="幼圆" panose="02010509060101010101" pitchFamily="49" charset="-122"/>
                <a:ea typeface="幼圆" panose="02010509060101010101" pitchFamily="49" charset="-122"/>
              </a:rPr>
              <a:t>）等。</a:t>
            </a:r>
          </a:p>
        </p:txBody>
      </p:sp>
      <p:sp>
        <p:nvSpPr>
          <p:cNvPr id="52" name="矩形 51">
            <a:extLst>
              <a:ext uri="{FF2B5EF4-FFF2-40B4-BE49-F238E27FC236}">
                <a16:creationId xmlns:a16="http://schemas.microsoft.com/office/drawing/2014/main" id="{90B197AA-BE5C-4ADA-A1EA-AF7B35453C21}"/>
              </a:ext>
            </a:extLst>
          </p:cNvPr>
          <p:cNvSpPr/>
          <p:nvPr/>
        </p:nvSpPr>
        <p:spPr>
          <a:xfrm>
            <a:off x="6869113" y="3522663"/>
            <a:ext cx="1944687" cy="398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dirty="0"/>
              <a:t>填    充</a:t>
            </a:r>
          </a:p>
        </p:txBody>
      </p:sp>
      <p:sp>
        <p:nvSpPr>
          <p:cNvPr id="53" name="矩形 52">
            <a:extLst>
              <a:ext uri="{FF2B5EF4-FFF2-40B4-BE49-F238E27FC236}">
                <a16:creationId xmlns:a16="http://schemas.microsoft.com/office/drawing/2014/main" id="{134841F2-1CFD-405C-B7EE-C0DEE9701A28}"/>
              </a:ext>
            </a:extLst>
          </p:cNvPr>
          <p:cNvSpPr>
            <a:spLocks noChangeArrowheads="1"/>
          </p:cNvSpPr>
          <p:nvPr/>
        </p:nvSpPr>
        <p:spPr bwMode="auto">
          <a:xfrm>
            <a:off x="900113" y="5822950"/>
            <a:ext cx="7850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
                <a:schemeClr val="accent1"/>
              </a:buClr>
              <a:buSzTx/>
              <a:buFont typeface="Wingdings" panose="05000000000000000000" pitchFamily="2" charset="2"/>
              <a:buChar char="q"/>
            </a:pPr>
            <a:r>
              <a:rPr lang="zh-CN" altLang="en-US" sz="1800">
                <a:latin typeface="幼圆" panose="02010509060101010101" pitchFamily="49" charset="-122"/>
                <a:ea typeface="幼圆" panose="02010509060101010101" pitchFamily="49" charset="-122"/>
              </a:rPr>
              <a:t>填充：长度不定，根据可选字段的长度，填充若干个</a:t>
            </a:r>
            <a:r>
              <a:rPr lang="en-US" altLang="zh-CN" sz="1800">
                <a:latin typeface="幼圆" panose="02010509060101010101" pitchFamily="49" charset="-122"/>
                <a:ea typeface="幼圆" panose="02010509060101010101" pitchFamily="49" charset="-122"/>
              </a:rPr>
              <a:t>0</a:t>
            </a:r>
            <a:r>
              <a:rPr lang="zh-CN" altLang="en-US" sz="1800">
                <a:latin typeface="幼圆" panose="02010509060101010101" pitchFamily="49" charset="-122"/>
                <a:ea typeface="幼圆" panose="02010509060101010101" pitchFamily="49" charset="-122"/>
              </a:rPr>
              <a:t>，使得包头长度为</a:t>
            </a:r>
            <a:r>
              <a:rPr lang="en-US" altLang="zh-CN" sz="1800">
                <a:latin typeface="幼圆" panose="02010509060101010101" pitchFamily="49" charset="-122"/>
                <a:ea typeface="幼圆" panose="02010509060101010101" pitchFamily="49" charset="-122"/>
              </a:rPr>
              <a:t>32</a:t>
            </a:r>
            <a:r>
              <a:rPr lang="zh-CN" altLang="en-US" sz="1800">
                <a:latin typeface="幼圆" panose="02010509060101010101" pitchFamily="49" charset="-122"/>
                <a:ea typeface="幼圆" panose="02010509060101010101" pitchFamily="49" charset="-122"/>
              </a:rPr>
              <a:t>的整倍数。</a:t>
            </a:r>
          </a:p>
        </p:txBody>
      </p:sp>
      <p:grpSp>
        <p:nvGrpSpPr>
          <p:cNvPr id="66567" name="组合 1">
            <a:extLst>
              <a:ext uri="{FF2B5EF4-FFF2-40B4-BE49-F238E27FC236}">
                <a16:creationId xmlns:a16="http://schemas.microsoft.com/office/drawing/2014/main" id="{752D7019-D698-4CAD-8522-813F656C48D4}"/>
              </a:ext>
            </a:extLst>
          </p:cNvPr>
          <p:cNvGrpSpPr>
            <a:grpSpLocks/>
          </p:cNvGrpSpPr>
          <p:nvPr/>
        </p:nvGrpSpPr>
        <p:grpSpPr bwMode="auto">
          <a:xfrm>
            <a:off x="908050" y="3667125"/>
            <a:ext cx="144463" cy="76200"/>
            <a:chOff x="586205" y="3975698"/>
            <a:chExt cx="143746" cy="76756"/>
          </a:xfrm>
        </p:grpSpPr>
        <p:sp>
          <p:nvSpPr>
            <p:cNvPr id="66572" name="Line 49">
              <a:extLst>
                <a:ext uri="{FF2B5EF4-FFF2-40B4-BE49-F238E27FC236}">
                  <a16:creationId xmlns:a16="http://schemas.microsoft.com/office/drawing/2014/main" id="{CC5A3D12-A248-4C4B-902C-71CC03A175EC}"/>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Rectangle 47">
              <a:extLst>
                <a:ext uri="{FF2B5EF4-FFF2-40B4-BE49-F238E27FC236}">
                  <a16:creationId xmlns:a16="http://schemas.microsoft.com/office/drawing/2014/main" id="{B3D5A1B9-3492-437E-A5B0-61D173FA5213}"/>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4" name="Line 49">
              <a:extLst>
                <a:ext uri="{FF2B5EF4-FFF2-40B4-BE49-F238E27FC236}">
                  <a16:creationId xmlns:a16="http://schemas.microsoft.com/office/drawing/2014/main" id="{A23136B2-21D5-4022-A088-1CBF8ED43691}"/>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6568" name="组合 59">
            <a:extLst>
              <a:ext uri="{FF2B5EF4-FFF2-40B4-BE49-F238E27FC236}">
                <a16:creationId xmlns:a16="http://schemas.microsoft.com/office/drawing/2014/main" id="{A313F0F5-4EC2-4785-95EB-02E86015E918}"/>
              </a:ext>
            </a:extLst>
          </p:cNvPr>
          <p:cNvGrpSpPr>
            <a:grpSpLocks/>
          </p:cNvGrpSpPr>
          <p:nvPr/>
        </p:nvGrpSpPr>
        <p:grpSpPr bwMode="auto">
          <a:xfrm>
            <a:off x="8750300" y="3667125"/>
            <a:ext cx="142875" cy="76200"/>
            <a:chOff x="586205" y="3975698"/>
            <a:chExt cx="143746" cy="76756"/>
          </a:xfrm>
        </p:grpSpPr>
        <p:sp>
          <p:nvSpPr>
            <p:cNvPr id="66569" name="Line 49">
              <a:extLst>
                <a:ext uri="{FF2B5EF4-FFF2-40B4-BE49-F238E27FC236}">
                  <a16:creationId xmlns:a16="http://schemas.microsoft.com/office/drawing/2014/main" id="{509007B0-8BFD-489D-BF66-A5A808F3DED8}"/>
                </a:ext>
              </a:extLst>
            </p:cNvPr>
            <p:cNvSpPr>
              <a:spLocks noChangeShapeType="1"/>
            </p:cNvSpPr>
            <p:nvPr/>
          </p:nvSpPr>
          <p:spPr bwMode="auto">
            <a:xfrm flipV="1">
              <a:off x="589246" y="4047691"/>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Rectangle 47">
              <a:extLst>
                <a:ext uri="{FF2B5EF4-FFF2-40B4-BE49-F238E27FC236}">
                  <a16:creationId xmlns:a16="http://schemas.microsoft.com/office/drawing/2014/main" id="{1FAEB882-56C5-4F04-BD8E-858BEE7A2D9B}"/>
                </a:ext>
              </a:extLst>
            </p:cNvPr>
            <p:cNvSpPr>
              <a:spLocks noChangeArrowheads="1"/>
            </p:cNvSpPr>
            <p:nvPr/>
          </p:nvSpPr>
          <p:spPr bwMode="auto">
            <a:xfrm>
              <a:off x="599381" y="3975698"/>
              <a:ext cx="121625" cy="698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en-US" sz="1800"/>
            </a:p>
          </p:txBody>
        </p:sp>
        <p:sp>
          <p:nvSpPr>
            <p:cNvPr id="66571" name="Line 49">
              <a:extLst>
                <a:ext uri="{FF2B5EF4-FFF2-40B4-BE49-F238E27FC236}">
                  <a16:creationId xmlns:a16="http://schemas.microsoft.com/office/drawing/2014/main" id="{378A290A-F43C-4371-924E-0ADE3966A1AF}"/>
                </a:ext>
              </a:extLst>
            </p:cNvPr>
            <p:cNvSpPr>
              <a:spLocks noChangeShapeType="1"/>
            </p:cNvSpPr>
            <p:nvPr/>
          </p:nvSpPr>
          <p:spPr bwMode="auto">
            <a:xfrm flipV="1">
              <a:off x="586205" y="3975998"/>
              <a:ext cx="140705" cy="4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heel(1)">
                                      <p:cBhvr>
                                        <p:cTn id="7" dur="2000"/>
                                        <p:tgtEl>
                                          <p:spTgt spid="49"/>
                                        </p:tgtEl>
                                      </p:cBhvr>
                                    </p:animEffect>
                                  </p:childTnLst>
                                </p:cTn>
                              </p:par>
                            </p:childTnLst>
                          </p:cTn>
                        </p:par>
                        <p:par>
                          <p:cTn id="8" fill="hold" nodeType="afterGroup">
                            <p:stCondLst>
                              <p:cond delay="2000"/>
                            </p:stCondLst>
                            <p:childTnLst>
                              <p:par>
                                <p:cTn id="9" presetID="1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p:tgtEl>
                                          <p:spTgt spid="50"/>
                                        </p:tgtEl>
                                        <p:attrNameLst>
                                          <p:attrName>ppt_x</p:attrName>
                                        </p:attrNameLst>
                                      </p:cBhvr>
                                      <p:tavLst>
                                        <p:tav tm="0">
                                          <p:val>
                                            <p:strVal val="#ppt_x-#ppt_w*1.125000"/>
                                          </p:val>
                                        </p:tav>
                                        <p:tav tm="100000">
                                          <p:val>
                                            <p:strVal val="#ppt_x"/>
                                          </p:val>
                                        </p:tav>
                                      </p:tavLst>
                                    </p:anim>
                                    <p:animEffect transition="in" filter="wipe(right)">
                                      <p:cBhvr>
                                        <p:cTn id="12" dur="500"/>
                                        <p:tgtEl>
                                          <p:spTgt spid="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xit" presetSubtype="1" fill="hold" grpId="1" nodeType="clickEffect">
                                  <p:stCondLst>
                                    <p:cond delay="0"/>
                                  </p:stCondLst>
                                  <p:childTnLst>
                                    <p:animEffect transition="out" filter="wheel(1)">
                                      <p:cBhvr>
                                        <p:cTn id="16" dur="2000"/>
                                        <p:tgtEl>
                                          <p:spTgt spid="49"/>
                                        </p:tgtEl>
                                      </p:cBhvr>
                                    </p:animEffect>
                                    <p:set>
                                      <p:cBhvr>
                                        <p:cTn id="17" dur="1" fill="hold">
                                          <p:stCondLst>
                                            <p:cond delay="1999"/>
                                          </p:stCondLst>
                                        </p:cTn>
                                        <p:tgtEl>
                                          <p:spTgt spid="49"/>
                                        </p:tgtEl>
                                        <p:attrNameLst>
                                          <p:attrName>style.visibility</p:attrName>
                                        </p:attrNameLst>
                                      </p:cBhvr>
                                      <p:to>
                                        <p:strVal val="hidden"/>
                                      </p:to>
                                    </p:set>
                                  </p:childTnLst>
                                </p:cTn>
                              </p:par>
                            </p:childTnLst>
                          </p:cTn>
                        </p:par>
                        <p:par>
                          <p:cTn id="18" fill="hold" nodeType="afterGroup">
                            <p:stCondLst>
                              <p:cond delay="2000"/>
                            </p:stCondLst>
                            <p:childTnLst>
                              <p:par>
                                <p:cTn id="19" presetID="21" presetClass="entr" presetSubtype="1"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heel(1)">
                                      <p:cBhvr>
                                        <p:cTn id="21" dur="2000"/>
                                        <p:tgtEl>
                                          <p:spTgt spid="52"/>
                                        </p:tgtEl>
                                      </p:cBhvr>
                                    </p:animEffect>
                                  </p:childTnLst>
                                </p:cTn>
                              </p:par>
                            </p:childTnLst>
                          </p:cTn>
                        </p:par>
                        <p:par>
                          <p:cTn id="22" fill="hold" nodeType="afterGroup">
                            <p:stCondLst>
                              <p:cond delay="4000"/>
                            </p:stCondLst>
                            <p:childTnLst>
                              <p:par>
                                <p:cTn id="23" presetID="12" presetClass="entr" presetSubtype="4" fill="hold" grpId="0" nodeType="after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p:tgtEl>
                                          <p:spTgt spid="53"/>
                                        </p:tgtEl>
                                        <p:attrNameLst>
                                          <p:attrName>ppt_y</p:attrName>
                                        </p:attrNameLst>
                                      </p:cBhvr>
                                      <p:tavLst>
                                        <p:tav tm="0">
                                          <p:val>
                                            <p:strVal val="#ppt_y+#ppt_h*1.125000"/>
                                          </p:val>
                                        </p:tav>
                                        <p:tav tm="100000">
                                          <p:val>
                                            <p:strVal val="#ppt_y"/>
                                          </p:val>
                                        </p:tav>
                                      </p:tavLst>
                                    </p:anim>
                                    <p:animEffect transition="in" filter="wipe(up)">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p:bldP spid="52" grpId="0" animBg="1"/>
      <p:bldP spid="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685A79B-7272-4D92-BF45-20AA3DC558C3}"/>
              </a:ext>
            </a:extLst>
          </p:cNvPr>
          <p:cNvSpPr>
            <a:spLocks noGrp="1" noChangeArrowheads="1"/>
          </p:cNvSpPr>
          <p:nvPr>
            <p:ph type="title"/>
          </p:nvPr>
        </p:nvSpPr>
        <p:spPr/>
        <p:txBody>
          <a:bodyPr/>
          <a:lstStyle/>
          <a:p>
            <a:pPr eaLnBrk="1" hangingPunct="1"/>
            <a:r>
              <a:rPr lang="zh-CN" altLang="en-US" b="0"/>
              <a:t>附：</a:t>
            </a:r>
            <a:r>
              <a:rPr lang="en-US" altLang="zh-CN" b="0"/>
              <a:t>IP</a:t>
            </a:r>
            <a:r>
              <a:rPr lang="zh-CN" altLang="en-US" b="0"/>
              <a:t>分组中可选字段</a:t>
            </a:r>
          </a:p>
        </p:txBody>
      </p:sp>
      <p:sp>
        <p:nvSpPr>
          <p:cNvPr id="67587" name="Rectangle 4">
            <a:extLst>
              <a:ext uri="{FF2B5EF4-FFF2-40B4-BE49-F238E27FC236}">
                <a16:creationId xmlns:a16="http://schemas.microsoft.com/office/drawing/2014/main" id="{DC03DA40-EA5C-4270-8B59-9197086E36F9}"/>
              </a:ext>
            </a:extLst>
          </p:cNvPr>
          <p:cNvSpPr>
            <a:spLocks noGrp="1" noChangeArrowheads="1"/>
          </p:cNvSpPr>
          <p:nvPr>
            <p:ph type="body" idx="1"/>
          </p:nvPr>
        </p:nvSpPr>
        <p:spPr>
          <a:xfrm>
            <a:off x="900113" y="981075"/>
            <a:ext cx="7391400" cy="5254625"/>
          </a:xfrm>
          <a:noFill/>
        </p:spPr>
        <p:txBody>
          <a:bodyPr/>
          <a:lstStyle/>
          <a:p>
            <a:pPr eaLnBrk="1" hangingPunct="1"/>
            <a:r>
              <a:rPr lang="zh-CN" altLang="en-US" sz="2400"/>
              <a:t>安全</a:t>
            </a:r>
          </a:p>
          <a:p>
            <a:pPr lvl="1" eaLnBrk="1" hangingPunct="1"/>
            <a:r>
              <a:rPr lang="zh-CN" altLang="en-US" sz="2000"/>
              <a:t>告诉路由器如何对信息保密，例如不能经过某些不友好国家的路由器。</a:t>
            </a:r>
          </a:p>
          <a:p>
            <a:pPr eaLnBrk="1" hangingPunct="1"/>
            <a:r>
              <a:rPr lang="zh-CN" altLang="en-US" sz="2400"/>
              <a:t>严格的源路径</a:t>
            </a:r>
          </a:p>
          <a:p>
            <a:pPr lvl="1" eaLnBrk="1" hangingPunct="1"/>
            <a:r>
              <a:rPr lang="zh-CN" altLang="en-US" sz="2000"/>
              <a:t>以</a:t>
            </a:r>
            <a:r>
              <a:rPr lang="en-US" altLang="zh-CN" sz="2000"/>
              <a:t>IP</a:t>
            </a:r>
            <a:r>
              <a:rPr lang="zh-CN" altLang="en-US" sz="2000"/>
              <a:t>地址序列形式给出完整的源</a:t>
            </a:r>
            <a:r>
              <a:rPr lang="en-US" altLang="zh-CN" sz="2000"/>
              <a:t>/</a:t>
            </a:r>
            <a:r>
              <a:rPr lang="zh-CN" altLang="en-US" sz="2000"/>
              <a:t>目的路径，分组必须严格地按照此路径传输。</a:t>
            </a:r>
          </a:p>
          <a:p>
            <a:pPr eaLnBrk="1" hangingPunct="1"/>
            <a:r>
              <a:rPr lang="zh-CN" altLang="en-US" sz="2400"/>
              <a:t>宽松的源路径</a:t>
            </a:r>
          </a:p>
          <a:p>
            <a:pPr lvl="1" eaLnBrk="1" hangingPunct="1"/>
            <a:r>
              <a:rPr lang="zh-CN" altLang="en-US" sz="2000"/>
              <a:t>要求分组按次序通过给定的路由器，但也允许通过其他的路由器。</a:t>
            </a:r>
          </a:p>
          <a:p>
            <a:pPr eaLnBrk="1" hangingPunct="1"/>
            <a:r>
              <a:rPr lang="zh-CN" altLang="en-US" sz="2400"/>
              <a:t>路由记录</a:t>
            </a:r>
          </a:p>
          <a:p>
            <a:pPr lvl="1" eaLnBrk="1" hangingPunct="1"/>
            <a:r>
              <a:rPr lang="zh-CN" altLang="en-US" sz="2000"/>
              <a:t>告诉沿途经过的路由器将他们的</a:t>
            </a:r>
            <a:r>
              <a:rPr lang="en-US" altLang="zh-CN" sz="2000"/>
              <a:t>IP</a:t>
            </a:r>
            <a:r>
              <a:rPr lang="zh-CN" altLang="en-US" sz="2000"/>
              <a:t>地址加入到该选项中，接收端能够知道该分组经过哪些路由到达。</a:t>
            </a:r>
          </a:p>
          <a:p>
            <a:pPr eaLnBrk="1" hangingPunct="1"/>
            <a:r>
              <a:rPr lang="zh-CN" altLang="en-US" sz="2400"/>
              <a:t>时间标记</a:t>
            </a:r>
          </a:p>
          <a:p>
            <a:pPr lvl="1" eaLnBrk="1" hangingPunct="1"/>
            <a:r>
              <a:rPr lang="zh-CN" altLang="en-US" sz="2000"/>
              <a:t>类似“路由记录”，但除记录</a:t>
            </a:r>
            <a:r>
              <a:rPr lang="en-US" altLang="zh-CN" sz="2000"/>
              <a:t>IP</a:t>
            </a:r>
            <a:r>
              <a:rPr lang="zh-CN" altLang="en-US" sz="2000"/>
              <a:t>地址外，还要记录时间标记。</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文本框 4">
            <a:extLst>
              <a:ext uri="{FF2B5EF4-FFF2-40B4-BE49-F238E27FC236}">
                <a16:creationId xmlns:a16="http://schemas.microsoft.com/office/drawing/2014/main" id="{D488CF3C-7C90-4377-B458-88F7CF87FF42}"/>
              </a:ext>
            </a:extLst>
          </p:cNvPr>
          <p:cNvSpPr txBox="1">
            <a:spLocks noChangeArrowheads="1"/>
          </p:cNvSpPr>
          <p:nvPr/>
        </p:nvSpPr>
        <p:spPr bwMode="auto">
          <a:xfrm>
            <a:off x="755650" y="1439863"/>
            <a:ext cx="2952254" cy="400110"/>
          </a:xfrm>
          <a:prstGeom prst="rect">
            <a:avLst/>
          </a:prstGeom>
          <a:noFill/>
          <a:ln>
            <a:noFill/>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latin typeface="+mn-ea"/>
                <a:ea typeface="+mn-ea"/>
              </a:rPr>
              <a:t>一、</a:t>
            </a:r>
            <a:r>
              <a:rPr kumimoji="0" lang="en-US" altLang="zh-CN" sz="2000" dirty="0">
                <a:latin typeface="+mn-ea"/>
                <a:ea typeface="+mn-ea"/>
              </a:rPr>
              <a:t>IP</a:t>
            </a:r>
            <a:r>
              <a:rPr kumimoji="0" lang="zh-CN" altLang="en-US" sz="2000" dirty="0">
                <a:latin typeface="+mn-ea"/>
                <a:ea typeface="+mn-ea"/>
              </a:rPr>
              <a:t>地址及网络规划</a:t>
            </a:r>
          </a:p>
        </p:txBody>
      </p:sp>
      <p:sp>
        <p:nvSpPr>
          <p:cNvPr id="36868" name="矩形 3">
            <a:extLst>
              <a:ext uri="{FF2B5EF4-FFF2-40B4-BE49-F238E27FC236}">
                <a16:creationId xmlns:a16="http://schemas.microsoft.com/office/drawing/2014/main" id="{6DD6A621-FFCB-4883-A2F1-474179C5AF81}"/>
              </a:ext>
            </a:extLst>
          </p:cNvPr>
          <p:cNvSpPr>
            <a:spLocks noChangeArrowheads="1"/>
          </p:cNvSpPr>
          <p:nvPr/>
        </p:nvSpPr>
        <p:spPr bwMode="auto">
          <a:xfrm>
            <a:off x="752475" y="1912937"/>
            <a:ext cx="76390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TCP/IP</a:t>
            </a:r>
            <a:r>
              <a:rPr kumimoji="0" lang="zh-CN" altLang="en-US" sz="2000" dirty="0">
                <a:solidFill>
                  <a:srgbClr val="000000"/>
                </a:solidFill>
                <a:latin typeface="+mn-ea"/>
                <a:ea typeface="+mn-ea"/>
              </a:rPr>
              <a:t>网络模型将整个</a:t>
            </a:r>
            <a:r>
              <a:rPr kumimoji="0" lang="en-US" altLang="zh-CN" sz="2000" dirty="0">
                <a:solidFill>
                  <a:srgbClr val="000000"/>
                </a:solidFill>
                <a:latin typeface="+mn-ea"/>
                <a:ea typeface="+mn-ea"/>
              </a:rPr>
              <a:t>Internet</a:t>
            </a:r>
            <a:r>
              <a:rPr kumimoji="0" lang="zh-CN" altLang="en-US" sz="2000" dirty="0">
                <a:solidFill>
                  <a:srgbClr val="000000"/>
                </a:solidFill>
                <a:latin typeface="+mn-ea"/>
                <a:ea typeface="+mn-ea"/>
              </a:rPr>
              <a:t>视为一个单一的、抽象的网络，</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地址就是给每个连接在这个网络上的主机、路由器或其他设备分配的一个在全世界范围唯一的 </a:t>
            </a:r>
            <a:r>
              <a:rPr kumimoji="0" lang="en-US" altLang="zh-CN" sz="2000" dirty="0">
                <a:solidFill>
                  <a:srgbClr val="000000"/>
                </a:solidFill>
                <a:latin typeface="+mn-ea"/>
                <a:ea typeface="+mn-ea"/>
              </a:rPr>
              <a:t>32 </a:t>
            </a:r>
            <a:r>
              <a:rPr kumimoji="0" lang="zh-CN" altLang="en-US" sz="2000" dirty="0">
                <a:solidFill>
                  <a:srgbClr val="000000"/>
                </a:solidFill>
                <a:latin typeface="+mn-ea"/>
                <a:ea typeface="+mn-ea"/>
              </a:rPr>
              <a:t>位标识符。</a:t>
            </a:r>
          </a:p>
        </p:txBody>
      </p:sp>
      <p:sp>
        <p:nvSpPr>
          <p:cNvPr id="36869" name="矩形 4">
            <a:extLst>
              <a:ext uri="{FF2B5EF4-FFF2-40B4-BE49-F238E27FC236}">
                <a16:creationId xmlns:a16="http://schemas.microsoft.com/office/drawing/2014/main" id="{28D3D560-8B60-4D1A-A00D-A4E517F01D1C}"/>
              </a:ext>
            </a:extLst>
          </p:cNvPr>
          <p:cNvSpPr>
            <a:spLocks noChangeArrowheads="1"/>
          </p:cNvSpPr>
          <p:nvPr/>
        </p:nvSpPr>
        <p:spPr bwMode="auto">
          <a:xfrm>
            <a:off x="752475" y="4004508"/>
            <a:ext cx="4323581"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spcBef>
                <a:spcPct val="0"/>
              </a:spcBef>
              <a:buClr>
                <a:srgbClr val="C00000"/>
              </a:buClr>
              <a:buFont typeface="Wingdings" panose="05000000000000000000" pitchFamily="2" charset="2"/>
              <a:buChar char="q"/>
              <a:defRPr/>
            </a:pPr>
            <a:r>
              <a:rPr lang="zh-CN" altLang="en-US" sz="2000" dirty="0">
                <a:latin typeface="+mn-ea"/>
                <a:ea typeface="+mn-ea"/>
              </a:rPr>
              <a:t>分类</a:t>
            </a:r>
            <a:r>
              <a:rPr lang="en-US" altLang="zh-CN" sz="2000" dirty="0">
                <a:latin typeface="+mn-ea"/>
                <a:ea typeface="+mn-ea"/>
              </a:rPr>
              <a:t>IP</a:t>
            </a:r>
            <a:r>
              <a:rPr lang="zh-CN" altLang="en-US" sz="2000" dirty="0">
                <a:latin typeface="+mn-ea"/>
                <a:ea typeface="+mn-ea"/>
              </a:rPr>
              <a:t>地址：基本的编址方法。</a:t>
            </a:r>
          </a:p>
        </p:txBody>
      </p:sp>
      <p:sp>
        <p:nvSpPr>
          <p:cNvPr id="36870" name="矩形 5">
            <a:extLst>
              <a:ext uri="{FF2B5EF4-FFF2-40B4-BE49-F238E27FC236}">
                <a16:creationId xmlns:a16="http://schemas.microsoft.com/office/drawing/2014/main" id="{2F3D05F3-6296-4CD8-90BB-3D2BEE9D999E}"/>
              </a:ext>
            </a:extLst>
          </p:cNvPr>
          <p:cNvSpPr>
            <a:spLocks noChangeArrowheads="1"/>
          </p:cNvSpPr>
          <p:nvPr/>
        </p:nvSpPr>
        <p:spPr bwMode="auto">
          <a:xfrm>
            <a:off x="752475" y="4472808"/>
            <a:ext cx="7577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划分子网</a:t>
            </a:r>
            <a:r>
              <a:rPr lang="en-US" altLang="zh-CN" sz="2000" dirty="0">
                <a:latin typeface="+mn-ea"/>
                <a:ea typeface="+mn-ea"/>
              </a:rPr>
              <a:t>IP</a:t>
            </a:r>
            <a:r>
              <a:rPr lang="zh-CN" altLang="en-US" sz="2000" dirty="0">
                <a:latin typeface="+mn-ea"/>
                <a:ea typeface="+mn-ea"/>
              </a:rPr>
              <a:t>地址：基于分类</a:t>
            </a:r>
            <a:r>
              <a:rPr lang="en-US" altLang="zh-CN" sz="2000" dirty="0">
                <a:latin typeface="+mn-ea"/>
                <a:ea typeface="+mn-ea"/>
              </a:rPr>
              <a:t>IP</a:t>
            </a:r>
            <a:r>
              <a:rPr lang="zh-CN" altLang="en-US" sz="2000" dirty="0">
                <a:latin typeface="+mn-ea"/>
                <a:ea typeface="+mn-ea"/>
              </a:rPr>
              <a:t>地址编址方法的改进。</a:t>
            </a:r>
          </a:p>
        </p:txBody>
      </p:sp>
      <p:sp>
        <p:nvSpPr>
          <p:cNvPr id="36871" name="矩形 6">
            <a:extLst>
              <a:ext uri="{FF2B5EF4-FFF2-40B4-BE49-F238E27FC236}">
                <a16:creationId xmlns:a16="http://schemas.microsoft.com/office/drawing/2014/main" id="{C763F7C4-E1F8-4EFF-A2B9-A664DA046A15}"/>
              </a:ext>
            </a:extLst>
          </p:cNvPr>
          <p:cNvSpPr>
            <a:spLocks noChangeArrowheads="1"/>
          </p:cNvSpPr>
          <p:nvPr/>
        </p:nvSpPr>
        <p:spPr bwMode="auto">
          <a:xfrm>
            <a:off x="752475" y="5717304"/>
            <a:ext cx="74374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超网</a:t>
            </a:r>
            <a:r>
              <a:rPr lang="en-US" altLang="zh-CN" sz="2000" dirty="0">
                <a:latin typeface="+mn-ea"/>
                <a:ea typeface="+mn-ea"/>
              </a:rPr>
              <a:t>IP</a:t>
            </a:r>
            <a:r>
              <a:rPr lang="zh-CN" altLang="en-US" sz="2000" dirty="0">
                <a:latin typeface="+mn-ea"/>
                <a:ea typeface="+mn-ea"/>
              </a:rPr>
              <a:t>地址：基于</a:t>
            </a:r>
            <a:r>
              <a:rPr lang="en-US" altLang="zh-CN" sz="2000" dirty="0">
                <a:latin typeface="+mn-ea"/>
                <a:ea typeface="+mn-ea"/>
              </a:rPr>
              <a:t>VLSM</a:t>
            </a:r>
            <a:r>
              <a:rPr lang="zh-CN" altLang="en-US" sz="2000" dirty="0">
                <a:latin typeface="+mn-ea"/>
                <a:ea typeface="+mn-ea"/>
              </a:rPr>
              <a:t>的</a:t>
            </a:r>
            <a:r>
              <a:rPr lang="en-US" altLang="zh-CN" sz="2000" dirty="0">
                <a:latin typeface="+mn-ea"/>
                <a:ea typeface="+mn-ea"/>
              </a:rPr>
              <a:t>IP</a:t>
            </a:r>
            <a:r>
              <a:rPr lang="zh-CN" altLang="en-US" sz="2000" dirty="0">
                <a:latin typeface="+mn-ea"/>
                <a:ea typeface="+mn-ea"/>
              </a:rPr>
              <a:t>地址规划和路由汇聚方法。</a:t>
            </a:r>
          </a:p>
        </p:txBody>
      </p:sp>
      <p:sp>
        <p:nvSpPr>
          <p:cNvPr id="9" name="Rectangle 2">
            <a:extLst>
              <a:ext uri="{FF2B5EF4-FFF2-40B4-BE49-F238E27FC236}">
                <a16:creationId xmlns:a16="http://schemas.microsoft.com/office/drawing/2014/main" id="{AD3EE966-98B3-49C5-BF31-7D6C87EC7728}"/>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
        <p:nvSpPr>
          <p:cNvPr id="8" name="矩形 5">
            <a:extLst>
              <a:ext uri="{FF2B5EF4-FFF2-40B4-BE49-F238E27FC236}">
                <a16:creationId xmlns:a16="http://schemas.microsoft.com/office/drawing/2014/main" id="{D6301DD5-D168-4E8C-A345-8B81F43F7CDE}"/>
              </a:ext>
            </a:extLst>
          </p:cNvPr>
          <p:cNvSpPr>
            <a:spLocks noChangeArrowheads="1"/>
          </p:cNvSpPr>
          <p:nvPr/>
        </p:nvSpPr>
        <p:spPr bwMode="auto">
          <a:xfrm>
            <a:off x="752475" y="4941168"/>
            <a:ext cx="75771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可变长子网掩码</a:t>
            </a:r>
            <a:r>
              <a:rPr lang="en-US" altLang="zh-CN" sz="2000" dirty="0">
                <a:latin typeface="+mn-ea"/>
                <a:ea typeface="+mn-ea"/>
              </a:rPr>
              <a:t>IP</a:t>
            </a:r>
            <a:r>
              <a:rPr lang="zh-CN" altLang="en-US" sz="2000" dirty="0">
                <a:latin typeface="+mn-ea"/>
                <a:ea typeface="+mn-ea"/>
              </a:rPr>
              <a:t>地址（</a:t>
            </a:r>
            <a:r>
              <a:rPr lang="en-US" altLang="zh-CN" sz="2000" dirty="0">
                <a:latin typeface="+mn-ea"/>
                <a:ea typeface="+mn-ea"/>
              </a:rPr>
              <a:t>VLSM</a:t>
            </a:r>
            <a:r>
              <a:rPr lang="zh-CN" altLang="en-US" sz="2000" dirty="0">
                <a:latin typeface="+mn-ea"/>
                <a:ea typeface="+mn-ea"/>
              </a:rPr>
              <a:t>）：一种为改善</a:t>
            </a:r>
            <a:r>
              <a:rPr lang="en-US" altLang="zh-CN" sz="2000" dirty="0">
                <a:latin typeface="+mn-ea"/>
                <a:ea typeface="+mn-ea"/>
              </a:rPr>
              <a:t>IP</a:t>
            </a:r>
            <a:r>
              <a:rPr lang="zh-CN" altLang="en-US" sz="2000" dirty="0">
                <a:latin typeface="+mn-ea"/>
                <a:ea typeface="+mn-ea"/>
              </a:rPr>
              <a:t>地址浪费而提出的分层化子网编址方法。</a:t>
            </a:r>
          </a:p>
        </p:txBody>
      </p:sp>
      <p:sp>
        <p:nvSpPr>
          <p:cNvPr id="13" name="文本框 12">
            <a:extLst>
              <a:ext uri="{FF2B5EF4-FFF2-40B4-BE49-F238E27FC236}">
                <a16:creationId xmlns:a16="http://schemas.microsoft.com/office/drawing/2014/main" id="{653759A7-E22C-4473-9D7C-AFF40CF235DA}"/>
              </a:ext>
            </a:extLst>
          </p:cNvPr>
          <p:cNvSpPr txBox="1"/>
          <p:nvPr/>
        </p:nvSpPr>
        <p:spPr>
          <a:xfrm>
            <a:off x="752475" y="3020885"/>
            <a:ext cx="76713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buFontTx/>
              <a:buNone/>
              <a:defRPr kumimoji="0" sz="2000">
                <a:solidFill>
                  <a:srgbClr val="000000"/>
                </a:solidFill>
                <a:latin typeface="+mn-ea"/>
                <a:ea typeface="+mn-ea"/>
              </a:defRPr>
            </a:lvl1pPr>
            <a:lvl2pPr marL="742950" indent="-285750">
              <a:spcBef>
                <a:spcPct val="20000"/>
              </a:spcBef>
              <a:buChar char="–"/>
              <a:defRPr sz="2800">
                <a:latin typeface="Times New Roman" panose="02020603050405020304" pitchFamily="18" charset="0"/>
              </a:defRPr>
            </a:lvl2pPr>
            <a:lvl3pPr marL="1143000" indent="-228600">
              <a:spcBef>
                <a:spcPct val="20000"/>
              </a:spcBef>
              <a:buChar char="•"/>
              <a:defRPr>
                <a:latin typeface="Times New Roman" panose="02020603050405020304" pitchFamily="18" charset="0"/>
              </a:defRPr>
            </a:lvl3pPr>
            <a:lvl4pPr marL="1600200" indent="-228600">
              <a:spcBef>
                <a:spcPct val="20000"/>
              </a:spcBef>
              <a:buChar char="–"/>
              <a:defRPr sz="2000">
                <a:latin typeface="Times New Roman" panose="02020603050405020304" pitchFamily="18" charset="0"/>
              </a:defRPr>
            </a:lvl4pPr>
            <a:lvl5pPr marL="2057400" indent="-228600">
              <a:spcBef>
                <a:spcPct val="20000"/>
              </a:spcBef>
              <a:buChar char="»"/>
              <a:defRPr sz="2000">
                <a:latin typeface="Times New Roman" panose="02020603050405020304" pitchFamily="18" charset="0"/>
              </a:defRPr>
            </a:lvl5pPr>
            <a:lvl6pPr marL="2514600" indent="-228600" eaLnBrk="0" fontAlgn="base" hangingPunct="0">
              <a:spcBef>
                <a:spcPct val="20000"/>
              </a:spcBef>
              <a:spcAft>
                <a:spcPct val="0"/>
              </a:spcAft>
              <a:buChar char="»"/>
              <a:defRPr sz="2000">
                <a:latin typeface="Times New Roman" panose="02020603050405020304" pitchFamily="18" charset="0"/>
              </a:defRPr>
            </a:lvl6pPr>
            <a:lvl7pPr marL="2971800" indent="-228600" eaLnBrk="0" fontAlgn="base" hangingPunct="0">
              <a:spcBef>
                <a:spcPct val="20000"/>
              </a:spcBef>
              <a:spcAft>
                <a:spcPct val="0"/>
              </a:spcAft>
              <a:buChar char="»"/>
              <a:defRPr sz="2000">
                <a:latin typeface="Times New Roman" panose="02020603050405020304" pitchFamily="18" charset="0"/>
              </a:defRPr>
            </a:lvl7pPr>
            <a:lvl8pPr marL="3429000" indent="-228600" eaLnBrk="0" fontAlgn="base" hangingPunct="0">
              <a:spcBef>
                <a:spcPct val="20000"/>
              </a:spcBef>
              <a:spcAft>
                <a:spcPct val="0"/>
              </a:spcAft>
              <a:buChar char="»"/>
              <a:defRPr sz="2000">
                <a:latin typeface="Times New Roman" panose="02020603050405020304" pitchFamily="18" charset="0"/>
              </a:defRPr>
            </a:lvl8pPr>
            <a:lvl9pPr marL="3886200" indent="-228600" eaLnBrk="0" fontAlgn="base" hangingPunct="0">
              <a:spcBef>
                <a:spcPct val="20000"/>
              </a:spcBef>
              <a:spcAft>
                <a:spcPct val="0"/>
              </a:spcAft>
              <a:buChar char="»"/>
              <a:defRPr sz="2000">
                <a:latin typeface="Times New Roman" panose="02020603050405020304" pitchFamily="18" charset="0"/>
              </a:defRPr>
            </a:lvl9pPr>
          </a:lstStyle>
          <a:p>
            <a:r>
              <a:rPr lang="zh-CN" altLang="en-US" dirty="0"/>
              <a:t>网络规划则是根据需求对网络拓扑进行设计并以此为依据分配网络资源（主要是</a:t>
            </a:r>
            <a:r>
              <a:rPr lang="en-US" altLang="zh-CN" dirty="0"/>
              <a:t>IP</a:t>
            </a:r>
            <a:r>
              <a:rPr lang="zh-CN" altLang="en-US" dirty="0"/>
              <a:t>地址）。</a:t>
            </a:r>
            <a:r>
              <a:rPr lang="en-US" altLang="zh-CN" dirty="0"/>
              <a:t>IP</a:t>
            </a:r>
            <a:r>
              <a:rPr lang="zh-CN" altLang="en-US" dirty="0"/>
              <a:t>地址的分配方法包括：</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矩形 2">
            <a:extLst>
              <a:ext uri="{FF2B5EF4-FFF2-40B4-BE49-F238E27FC236}">
                <a16:creationId xmlns:a16="http://schemas.microsoft.com/office/drawing/2014/main" id="{F896420E-4EF0-49A7-B61C-E988BF5B4924}"/>
              </a:ext>
            </a:extLst>
          </p:cNvPr>
          <p:cNvSpPr>
            <a:spLocks noChangeArrowheads="1"/>
          </p:cNvSpPr>
          <p:nvPr/>
        </p:nvSpPr>
        <p:spPr bwMode="auto">
          <a:xfrm>
            <a:off x="900113" y="1533525"/>
            <a:ext cx="1984375" cy="400050"/>
          </a:xfrm>
          <a:prstGeom prst="rect">
            <a:avLst/>
          </a:prstGeom>
          <a:noFill/>
          <a:ln>
            <a:noFill/>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1.</a:t>
            </a:r>
            <a:r>
              <a:rPr kumimoji="0" lang="zh-CN" altLang="en-US" sz="2000" dirty="0">
                <a:latin typeface="+mn-ea"/>
                <a:ea typeface="+mn-ea"/>
              </a:rPr>
              <a:t>分类</a:t>
            </a:r>
            <a:r>
              <a:rPr kumimoji="0" lang="en-US" altLang="zh-CN" sz="2000" dirty="0">
                <a:latin typeface="+mn-ea"/>
                <a:ea typeface="+mn-ea"/>
              </a:rPr>
              <a:t>IP</a:t>
            </a:r>
            <a:r>
              <a:rPr kumimoji="0" lang="zh-CN" altLang="en-US" sz="2000" dirty="0">
                <a:latin typeface="+mn-ea"/>
                <a:ea typeface="+mn-ea"/>
              </a:rPr>
              <a:t>地址</a:t>
            </a:r>
          </a:p>
        </p:txBody>
      </p:sp>
      <p:sp>
        <p:nvSpPr>
          <p:cNvPr id="37892" name="矩形 3">
            <a:extLst>
              <a:ext uri="{FF2B5EF4-FFF2-40B4-BE49-F238E27FC236}">
                <a16:creationId xmlns:a16="http://schemas.microsoft.com/office/drawing/2014/main" id="{A5D5C50B-CB07-439B-954A-A17EAD7EBE52}"/>
              </a:ext>
            </a:extLst>
          </p:cNvPr>
          <p:cNvSpPr>
            <a:spLocks noChangeArrowheads="1"/>
          </p:cNvSpPr>
          <p:nvPr/>
        </p:nvSpPr>
        <p:spPr bwMode="auto">
          <a:xfrm>
            <a:off x="900113" y="2955925"/>
            <a:ext cx="806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A</a:t>
            </a:r>
            <a:r>
              <a:rPr lang="zh-CN" altLang="en-US" sz="2000" dirty="0">
                <a:latin typeface="+mn-ea"/>
                <a:ea typeface="+mn-ea"/>
              </a:rPr>
              <a:t>、</a:t>
            </a:r>
            <a:r>
              <a:rPr lang="en-US" altLang="zh-CN" sz="2000" dirty="0">
                <a:latin typeface="+mn-ea"/>
                <a:ea typeface="+mn-ea"/>
              </a:rPr>
              <a:t>B</a:t>
            </a:r>
            <a:r>
              <a:rPr lang="zh-CN" altLang="en-US" sz="2000" dirty="0">
                <a:latin typeface="+mn-ea"/>
                <a:ea typeface="+mn-ea"/>
              </a:rPr>
              <a:t>和</a:t>
            </a:r>
            <a:r>
              <a:rPr lang="en-US" altLang="zh-CN" sz="2000" dirty="0">
                <a:latin typeface="+mn-ea"/>
                <a:ea typeface="+mn-ea"/>
              </a:rPr>
              <a:t>C</a:t>
            </a:r>
            <a:r>
              <a:rPr lang="zh-CN" altLang="en-US" sz="2000" dirty="0">
                <a:latin typeface="+mn-ea"/>
                <a:ea typeface="+mn-ea"/>
              </a:rPr>
              <a:t>类地址分别有两个固定长度的字段组成，其中一个字段是网络号（</a:t>
            </a:r>
            <a:r>
              <a:rPr lang="en-US" altLang="zh-CN" sz="2000" dirty="0">
                <a:latin typeface="+mn-ea"/>
                <a:ea typeface="+mn-ea"/>
              </a:rPr>
              <a:t>net-id</a:t>
            </a:r>
            <a:r>
              <a:rPr lang="zh-CN" altLang="en-US" sz="2000" dirty="0">
                <a:latin typeface="+mn-ea"/>
                <a:ea typeface="+mn-ea"/>
              </a:rPr>
              <a:t>），表示联网主机（或网络设备）所在的网络，另一个字段是主机号（</a:t>
            </a:r>
            <a:r>
              <a:rPr lang="en-US" altLang="zh-CN" sz="2000" dirty="0">
                <a:latin typeface="+mn-ea"/>
                <a:ea typeface="+mn-ea"/>
              </a:rPr>
              <a:t>host-id</a:t>
            </a:r>
            <a:r>
              <a:rPr lang="zh-CN" altLang="en-US" sz="2000" dirty="0">
                <a:latin typeface="+mn-ea"/>
                <a:ea typeface="+mn-ea"/>
              </a:rPr>
              <a:t>），表示联网主机（或网络设备）本身。</a:t>
            </a:r>
          </a:p>
        </p:txBody>
      </p:sp>
      <p:sp>
        <p:nvSpPr>
          <p:cNvPr id="37893" name="矩形 4">
            <a:extLst>
              <a:ext uri="{FF2B5EF4-FFF2-40B4-BE49-F238E27FC236}">
                <a16:creationId xmlns:a16="http://schemas.microsoft.com/office/drawing/2014/main" id="{1598FA22-6DC7-45D8-A347-FB845D2741F1}"/>
              </a:ext>
            </a:extLst>
          </p:cNvPr>
          <p:cNvSpPr>
            <a:spLocks noChangeArrowheads="1"/>
          </p:cNvSpPr>
          <p:nvPr/>
        </p:nvSpPr>
        <p:spPr bwMode="auto">
          <a:xfrm>
            <a:off x="900113" y="4265613"/>
            <a:ext cx="3740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zh-CN" altLang="en-US" sz="2000" dirty="0">
                <a:latin typeface="+mn-ea"/>
                <a:ea typeface="+mn-ea"/>
              </a:rPr>
              <a:t>两级的 </a:t>
            </a:r>
            <a:r>
              <a:rPr lang="en-US" altLang="zh-CN" sz="2000" dirty="0">
                <a:latin typeface="+mn-ea"/>
                <a:ea typeface="+mn-ea"/>
              </a:rPr>
              <a:t>IP </a:t>
            </a:r>
            <a:r>
              <a:rPr lang="zh-CN" altLang="en-US" sz="2000" dirty="0">
                <a:latin typeface="+mn-ea"/>
                <a:ea typeface="+mn-ea"/>
              </a:rPr>
              <a:t>地址可以记为：</a:t>
            </a:r>
          </a:p>
        </p:txBody>
      </p:sp>
      <p:sp>
        <p:nvSpPr>
          <p:cNvPr id="37894" name="矩形 5">
            <a:extLst>
              <a:ext uri="{FF2B5EF4-FFF2-40B4-BE49-F238E27FC236}">
                <a16:creationId xmlns:a16="http://schemas.microsoft.com/office/drawing/2014/main" id="{641E7B31-E2F4-408F-B35C-052B9171D1A0}"/>
              </a:ext>
            </a:extLst>
          </p:cNvPr>
          <p:cNvSpPr>
            <a:spLocks noChangeArrowheads="1"/>
          </p:cNvSpPr>
          <p:nvPr/>
        </p:nvSpPr>
        <p:spPr bwMode="auto">
          <a:xfrm>
            <a:off x="900113" y="2276475"/>
            <a:ext cx="7127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defTabSz="457200">
              <a:buClr>
                <a:srgbClr val="C00000"/>
              </a:buClr>
              <a:buFont typeface="Wingdings" panose="05000000000000000000" pitchFamily="2" charset="2"/>
              <a:buChar char="q"/>
              <a:defRPr/>
            </a:pPr>
            <a:r>
              <a:rPr lang="en-US" altLang="zh-CN" sz="2000" dirty="0">
                <a:latin typeface="+mn-ea"/>
                <a:ea typeface="+mn-ea"/>
              </a:rPr>
              <a:t>IP</a:t>
            </a:r>
            <a:r>
              <a:rPr lang="zh-CN" altLang="en-US" sz="2000" dirty="0">
                <a:latin typeface="+mn-ea"/>
                <a:ea typeface="+mn-ea"/>
              </a:rPr>
              <a:t>地址被分为五类，</a:t>
            </a:r>
            <a:r>
              <a:rPr lang="zh-CN" altLang="en-US" sz="2000">
                <a:latin typeface="+mn-ea"/>
                <a:ea typeface="+mn-ea"/>
              </a:rPr>
              <a:t>分别称为</a:t>
            </a:r>
            <a:r>
              <a:rPr lang="en-US" altLang="zh-CN" sz="2000" dirty="0">
                <a:latin typeface="+mn-ea"/>
                <a:ea typeface="+mn-ea"/>
              </a:rPr>
              <a:t>A</a:t>
            </a:r>
            <a:r>
              <a:rPr lang="zh-CN" altLang="en-US" sz="2000">
                <a:latin typeface="+mn-ea"/>
                <a:ea typeface="+mn-ea"/>
              </a:rPr>
              <a:t>类、</a:t>
            </a:r>
            <a:r>
              <a:rPr lang="en-US" altLang="zh-CN" sz="2000" dirty="0">
                <a:latin typeface="+mn-ea"/>
                <a:ea typeface="+mn-ea"/>
              </a:rPr>
              <a:t>B</a:t>
            </a:r>
            <a:r>
              <a:rPr lang="zh-CN" altLang="en-US" sz="2000">
                <a:latin typeface="+mn-ea"/>
                <a:ea typeface="+mn-ea"/>
              </a:rPr>
              <a:t>类、</a:t>
            </a:r>
            <a:r>
              <a:rPr lang="en-US" altLang="zh-CN" sz="2000" dirty="0">
                <a:latin typeface="+mn-ea"/>
                <a:ea typeface="+mn-ea"/>
              </a:rPr>
              <a:t>C</a:t>
            </a:r>
            <a:r>
              <a:rPr lang="zh-CN" altLang="en-US" sz="2000">
                <a:latin typeface="+mn-ea"/>
                <a:ea typeface="+mn-ea"/>
              </a:rPr>
              <a:t>类、</a:t>
            </a:r>
            <a:r>
              <a:rPr lang="en-US" altLang="zh-CN" sz="2000" dirty="0">
                <a:latin typeface="+mn-ea"/>
                <a:ea typeface="+mn-ea"/>
              </a:rPr>
              <a:t>D</a:t>
            </a:r>
            <a:r>
              <a:rPr lang="zh-CN" altLang="en-US" sz="2000">
                <a:latin typeface="+mn-ea"/>
                <a:ea typeface="+mn-ea"/>
              </a:rPr>
              <a:t>类和</a:t>
            </a:r>
            <a:r>
              <a:rPr lang="en-US" altLang="zh-CN" sz="2000" dirty="0">
                <a:latin typeface="+mn-ea"/>
                <a:ea typeface="+mn-ea"/>
              </a:rPr>
              <a:t>E</a:t>
            </a:r>
            <a:r>
              <a:rPr lang="zh-CN" altLang="en-US" sz="2000" dirty="0">
                <a:latin typeface="+mn-ea"/>
                <a:ea typeface="+mn-ea"/>
              </a:rPr>
              <a:t>类。</a:t>
            </a:r>
          </a:p>
        </p:txBody>
      </p:sp>
      <p:pic>
        <p:nvPicPr>
          <p:cNvPr id="69638" name="图片 6">
            <a:extLst>
              <a:ext uri="{FF2B5EF4-FFF2-40B4-BE49-F238E27FC236}">
                <a16:creationId xmlns:a16="http://schemas.microsoft.com/office/drawing/2014/main" id="{E2E81C91-F540-4246-8DEE-7E4DDCE1AB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884738"/>
            <a:ext cx="7661275"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文本框 9">
            <a:extLst>
              <a:ext uri="{FF2B5EF4-FFF2-40B4-BE49-F238E27FC236}">
                <a16:creationId xmlns:a16="http://schemas.microsoft.com/office/drawing/2014/main" id="{DBB1F18C-6658-4D7A-93DE-EEFB6B931DED}"/>
              </a:ext>
            </a:extLst>
          </p:cNvPr>
          <p:cNvSpPr txBox="1">
            <a:spLocks noChangeArrowheads="1"/>
          </p:cNvSpPr>
          <p:nvPr/>
        </p:nvSpPr>
        <p:spPr bwMode="auto">
          <a:xfrm>
            <a:off x="900113" y="5891213"/>
            <a:ext cx="7583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lgn="just" defTabSz="4572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buClr>
                <a:srgbClr val="C00000"/>
              </a:buClr>
              <a:buSzTx/>
              <a:buFont typeface="Wingdings" panose="05000000000000000000" pitchFamily="2" charset="2"/>
              <a:buChar char="q"/>
            </a:pPr>
            <a:r>
              <a:rPr lang="en-US" altLang="zh-CN" sz="2000">
                <a:latin typeface="宋体" panose="02010600030101010101" pitchFamily="2" charset="-122"/>
              </a:rPr>
              <a:t>D</a:t>
            </a:r>
            <a:r>
              <a:rPr lang="zh-CN" altLang="en-US" sz="2000">
                <a:latin typeface="宋体" panose="02010600030101010101" pitchFamily="2" charset="-122"/>
              </a:rPr>
              <a:t>类和</a:t>
            </a:r>
            <a:r>
              <a:rPr lang="en-US" altLang="zh-CN" sz="2000">
                <a:latin typeface="宋体" panose="02010600030101010101" pitchFamily="2" charset="-122"/>
              </a:rPr>
              <a:t>E</a:t>
            </a:r>
            <a:r>
              <a:rPr lang="zh-CN" altLang="en-US" sz="2000">
                <a:latin typeface="宋体" panose="02010600030101010101" pitchFamily="2" charset="-122"/>
              </a:rPr>
              <a:t>类地址不区分网络和主机。</a:t>
            </a:r>
          </a:p>
        </p:txBody>
      </p:sp>
      <p:sp>
        <p:nvSpPr>
          <p:cNvPr id="8" name="Rectangle 2">
            <a:extLst>
              <a:ext uri="{FF2B5EF4-FFF2-40B4-BE49-F238E27FC236}">
                <a16:creationId xmlns:a16="http://schemas.microsoft.com/office/drawing/2014/main" id="{E0965E6C-9EEB-409B-8F05-1AE2F7D446B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Group 63">
            <a:extLst>
              <a:ext uri="{FF2B5EF4-FFF2-40B4-BE49-F238E27FC236}">
                <a16:creationId xmlns:a16="http://schemas.microsoft.com/office/drawing/2014/main" id="{0ECA3B84-8409-42C7-8B89-ACC1F8DD7FAE}"/>
              </a:ext>
            </a:extLst>
          </p:cNvPr>
          <p:cNvGrpSpPr>
            <a:grpSpLocks/>
          </p:cNvGrpSpPr>
          <p:nvPr/>
        </p:nvGrpSpPr>
        <p:grpSpPr bwMode="auto">
          <a:xfrm>
            <a:off x="614363" y="1230313"/>
            <a:ext cx="8264525" cy="1081087"/>
            <a:chOff x="298" y="584"/>
            <a:chExt cx="5206" cy="681"/>
          </a:xfrm>
        </p:grpSpPr>
        <p:sp>
          <p:nvSpPr>
            <p:cNvPr id="70704" name="Line 5">
              <a:extLst>
                <a:ext uri="{FF2B5EF4-FFF2-40B4-BE49-F238E27FC236}">
                  <a16:creationId xmlns:a16="http://schemas.microsoft.com/office/drawing/2014/main" id="{267E5058-473A-4D1F-BDF0-99944C9B1BA4}"/>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5" name="Rectangle 6">
              <a:extLst>
                <a:ext uri="{FF2B5EF4-FFF2-40B4-BE49-F238E27FC236}">
                  <a16:creationId xmlns:a16="http://schemas.microsoft.com/office/drawing/2014/main" id="{31CFAA6A-B554-4416-980A-8236D149B2DA}"/>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706" name="Line 9">
              <a:extLst>
                <a:ext uri="{FF2B5EF4-FFF2-40B4-BE49-F238E27FC236}">
                  <a16:creationId xmlns:a16="http://schemas.microsoft.com/office/drawing/2014/main" id="{A93CDEE3-D9C9-4931-83A7-46F99F5C1085}"/>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707" name="Rectangle 10">
              <a:extLst>
                <a:ext uri="{FF2B5EF4-FFF2-40B4-BE49-F238E27FC236}">
                  <a16:creationId xmlns:a16="http://schemas.microsoft.com/office/drawing/2014/main" id="{2221366A-9BF6-4274-844B-7DDE037927D6}"/>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0708" name="Rectangle 11">
              <a:extLst>
                <a:ext uri="{FF2B5EF4-FFF2-40B4-BE49-F238E27FC236}">
                  <a16:creationId xmlns:a16="http://schemas.microsoft.com/office/drawing/2014/main" id="{56D2F03D-AB52-4340-B29D-7B930768619A}"/>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9" name="Rectangle 16">
              <a:extLst>
                <a:ext uri="{FF2B5EF4-FFF2-40B4-BE49-F238E27FC236}">
                  <a16:creationId xmlns:a16="http://schemas.microsoft.com/office/drawing/2014/main" id="{30675E7D-C193-4BA3-8504-DC200974E2B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10" name="Rectangle 17">
              <a:extLst>
                <a:ext uri="{FF2B5EF4-FFF2-40B4-BE49-F238E27FC236}">
                  <a16:creationId xmlns:a16="http://schemas.microsoft.com/office/drawing/2014/main" id="{7AB7ACAE-976A-433F-B1B7-D7AAD3C26015}"/>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711" name="Rectangle 18">
              <a:extLst>
                <a:ext uri="{FF2B5EF4-FFF2-40B4-BE49-F238E27FC236}">
                  <a16:creationId xmlns:a16="http://schemas.microsoft.com/office/drawing/2014/main" id="{B33F904A-5E6D-4B87-8C55-EF3D49FE19C8}"/>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0712" name="Line 19">
              <a:extLst>
                <a:ext uri="{FF2B5EF4-FFF2-40B4-BE49-F238E27FC236}">
                  <a16:creationId xmlns:a16="http://schemas.microsoft.com/office/drawing/2014/main" id="{ACD2D906-F13A-4664-9A69-EF5D8CF8AC33}"/>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3" name="Line 20">
              <a:extLst>
                <a:ext uri="{FF2B5EF4-FFF2-40B4-BE49-F238E27FC236}">
                  <a16:creationId xmlns:a16="http://schemas.microsoft.com/office/drawing/2014/main" id="{81ED06C3-4885-41EE-B064-55C137844DB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714" name="Line 21">
              <a:extLst>
                <a:ext uri="{FF2B5EF4-FFF2-40B4-BE49-F238E27FC236}">
                  <a16:creationId xmlns:a16="http://schemas.microsoft.com/office/drawing/2014/main" id="{7094EAB7-3A0B-4354-9F9F-F80D7B42D14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5" name="Line 22">
              <a:extLst>
                <a:ext uri="{FF2B5EF4-FFF2-40B4-BE49-F238E27FC236}">
                  <a16:creationId xmlns:a16="http://schemas.microsoft.com/office/drawing/2014/main" id="{0A79423B-8509-4A7B-AC29-C5909BF1C37E}"/>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16" name="Line 23">
              <a:extLst>
                <a:ext uri="{FF2B5EF4-FFF2-40B4-BE49-F238E27FC236}">
                  <a16:creationId xmlns:a16="http://schemas.microsoft.com/office/drawing/2014/main" id="{C46085CB-D072-45DC-A742-867325B94C03}"/>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59" name="Group 61">
            <a:extLst>
              <a:ext uri="{FF2B5EF4-FFF2-40B4-BE49-F238E27FC236}">
                <a16:creationId xmlns:a16="http://schemas.microsoft.com/office/drawing/2014/main" id="{AC0E3526-0EF5-4458-995A-3A46D7922386}"/>
              </a:ext>
            </a:extLst>
          </p:cNvPr>
          <p:cNvGrpSpPr>
            <a:grpSpLocks/>
          </p:cNvGrpSpPr>
          <p:nvPr/>
        </p:nvGrpSpPr>
        <p:grpSpPr bwMode="auto">
          <a:xfrm>
            <a:off x="614363" y="3709988"/>
            <a:ext cx="8242300" cy="1031875"/>
            <a:chOff x="310" y="2246"/>
            <a:chExt cx="5192" cy="699"/>
          </a:xfrm>
        </p:grpSpPr>
        <p:sp>
          <p:nvSpPr>
            <p:cNvPr id="70687" name="Line 2">
              <a:extLst>
                <a:ext uri="{FF2B5EF4-FFF2-40B4-BE49-F238E27FC236}">
                  <a16:creationId xmlns:a16="http://schemas.microsoft.com/office/drawing/2014/main" id="{8FA836B0-4E0D-416B-8E0A-BF408930A9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8" name="Rectangle 3">
              <a:extLst>
                <a:ext uri="{FF2B5EF4-FFF2-40B4-BE49-F238E27FC236}">
                  <a16:creationId xmlns:a16="http://schemas.microsoft.com/office/drawing/2014/main" id="{22FC83C0-794A-43B5-9D27-4537AD05FB98}"/>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0689" name="Rectangle 4">
              <a:extLst>
                <a:ext uri="{FF2B5EF4-FFF2-40B4-BE49-F238E27FC236}">
                  <a16:creationId xmlns:a16="http://schemas.microsoft.com/office/drawing/2014/main" id="{76C0B8B7-F4FE-486F-B359-1AC5FADEC7D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0" name="Rectangle 14">
              <a:extLst>
                <a:ext uri="{FF2B5EF4-FFF2-40B4-BE49-F238E27FC236}">
                  <a16:creationId xmlns:a16="http://schemas.microsoft.com/office/drawing/2014/main" id="{9F55140F-CCB0-40D3-8A8F-F407C64A3FEF}"/>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91" name="Rectangle 31">
              <a:extLst>
                <a:ext uri="{FF2B5EF4-FFF2-40B4-BE49-F238E27FC236}">
                  <a16:creationId xmlns:a16="http://schemas.microsoft.com/office/drawing/2014/main" id="{EF59E86C-92EB-453B-86D2-641B56F7791F}"/>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0692" name="Rectangle 32">
              <a:extLst>
                <a:ext uri="{FF2B5EF4-FFF2-40B4-BE49-F238E27FC236}">
                  <a16:creationId xmlns:a16="http://schemas.microsoft.com/office/drawing/2014/main" id="{3D93E19E-144E-4C01-9F6D-7C3C35CACBE4}"/>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93" name="Rectangle 33">
              <a:extLst>
                <a:ext uri="{FF2B5EF4-FFF2-40B4-BE49-F238E27FC236}">
                  <a16:creationId xmlns:a16="http://schemas.microsoft.com/office/drawing/2014/main" id="{44F28DEF-1E33-470E-A79C-A95BA5AAEE82}"/>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4" name="Rectangle 34">
              <a:extLst>
                <a:ext uri="{FF2B5EF4-FFF2-40B4-BE49-F238E27FC236}">
                  <a16:creationId xmlns:a16="http://schemas.microsoft.com/office/drawing/2014/main" id="{A435590E-5A17-4ACF-8B91-95DF3A94C7B1}"/>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95" name="Line 35">
              <a:extLst>
                <a:ext uri="{FF2B5EF4-FFF2-40B4-BE49-F238E27FC236}">
                  <a16:creationId xmlns:a16="http://schemas.microsoft.com/office/drawing/2014/main" id="{F8C93531-8051-4916-AC71-709A01B268AB}"/>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6" name="Line 36">
              <a:extLst>
                <a:ext uri="{FF2B5EF4-FFF2-40B4-BE49-F238E27FC236}">
                  <a16:creationId xmlns:a16="http://schemas.microsoft.com/office/drawing/2014/main" id="{3329895C-9B0D-4788-A6B5-0E16DB24374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7" name="Line 37">
              <a:extLst>
                <a:ext uri="{FF2B5EF4-FFF2-40B4-BE49-F238E27FC236}">
                  <a16:creationId xmlns:a16="http://schemas.microsoft.com/office/drawing/2014/main" id="{613F83E2-A952-4B04-A889-C3B52CBD0006}"/>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0698" name="Group 38">
              <a:extLst>
                <a:ext uri="{FF2B5EF4-FFF2-40B4-BE49-F238E27FC236}">
                  <a16:creationId xmlns:a16="http://schemas.microsoft.com/office/drawing/2014/main" id="{F330E101-2E27-4FE3-B8EC-A77D88C5604A}"/>
                </a:ext>
              </a:extLst>
            </p:cNvPr>
            <p:cNvGrpSpPr>
              <a:grpSpLocks/>
            </p:cNvGrpSpPr>
            <p:nvPr/>
          </p:nvGrpSpPr>
          <p:grpSpPr bwMode="auto">
            <a:xfrm>
              <a:off x="4673" y="2543"/>
              <a:ext cx="620" cy="402"/>
              <a:chOff x="2832" y="3024"/>
              <a:chExt cx="427" cy="378"/>
            </a:xfrm>
          </p:grpSpPr>
          <p:sp>
            <p:nvSpPr>
              <p:cNvPr id="70702" name="Rectangle 39">
                <a:extLst>
                  <a:ext uri="{FF2B5EF4-FFF2-40B4-BE49-F238E27FC236}">
                    <a16:creationId xmlns:a16="http://schemas.microsoft.com/office/drawing/2014/main" id="{8FC5130B-3540-416E-975E-07BDACB546C8}"/>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703" name="Rectangle 40">
                <a:extLst>
                  <a:ext uri="{FF2B5EF4-FFF2-40B4-BE49-F238E27FC236}">
                    <a16:creationId xmlns:a16="http://schemas.microsoft.com/office/drawing/2014/main" id="{F87015ED-58F6-4BCE-AD9D-CFD5B0EC0DF8}"/>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0699" name="Line 41">
              <a:extLst>
                <a:ext uri="{FF2B5EF4-FFF2-40B4-BE49-F238E27FC236}">
                  <a16:creationId xmlns:a16="http://schemas.microsoft.com/office/drawing/2014/main" id="{72DC2EFF-ED03-4503-8D08-CEE1F4871F2D}"/>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0" name="Line 42">
              <a:extLst>
                <a:ext uri="{FF2B5EF4-FFF2-40B4-BE49-F238E27FC236}">
                  <a16:creationId xmlns:a16="http://schemas.microsoft.com/office/drawing/2014/main" id="{0B49DC7C-C74A-4AA2-A577-B5BFA845C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701" name="Line 43">
              <a:extLst>
                <a:ext uri="{FF2B5EF4-FFF2-40B4-BE49-F238E27FC236}">
                  <a16:creationId xmlns:a16="http://schemas.microsoft.com/office/drawing/2014/main" id="{55906B3C-C91F-48E8-A06C-3B6D7C347B45}"/>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0660" name="Group 59">
            <a:extLst>
              <a:ext uri="{FF2B5EF4-FFF2-40B4-BE49-F238E27FC236}">
                <a16:creationId xmlns:a16="http://schemas.microsoft.com/office/drawing/2014/main" id="{4C8424CF-51D3-4B28-A474-D64D4D314C73}"/>
              </a:ext>
            </a:extLst>
          </p:cNvPr>
          <p:cNvGrpSpPr>
            <a:grpSpLocks/>
          </p:cNvGrpSpPr>
          <p:nvPr/>
        </p:nvGrpSpPr>
        <p:grpSpPr bwMode="auto">
          <a:xfrm>
            <a:off x="614363" y="4903788"/>
            <a:ext cx="8275637" cy="450850"/>
            <a:chOff x="298" y="3116"/>
            <a:chExt cx="5213" cy="284"/>
          </a:xfrm>
        </p:grpSpPr>
        <p:sp>
          <p:nvSpPr>
            <p:cNvPr id="70682" name="Rectangle 44">
              <a:extLst>
                <a:ext uri="{FF2B5EF4-FFF2-40B4-BE49-F238E27FC236}">
                  <a16:creationId xmlns:a16="http://schemas.microsoft.com/office/drawing/2014/main" id="{B7DD27B2-250E-43A1-8594-6BF8A7B3F2BC}"/>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83" name="Rectangle 45">
              <a:extLst>
                <a:ext uri="{FF2B5EF4-FFF2-40B4-BE49-F238E27FC236}">
                  <a16:creationId xmlns:a16="http://schemas.microsoft.com/office/drawing/2014/main" id="{70895B14-AAB1-4EF9-9B66-AB2A7E001F3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0684" name="Line 46">
              <a:extLst>
                <a:ext uri="{FF2B5EF4-FFF2-40B4-BE49-F238E27FC236}">
                  <a16:creationId xmlns:a16="http://schemas.microsoft.com/office/drawing/2014/main" id="{0EBE7FCE-D09B-443B-9223-1B30AA5F510B}"/>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5" name="Rectangle 47">
              <a:extLst>
                <a:ext uri="{FF2B5EF4-FFF2-40B4-BE49-F238E27FC236}">
                  <a16:creationId xmlns:a16="http://schemas.microsoft.com/office/drawing/2014/main" id="{AA1570A9-2F28-4BC7-8B2B-0AE03C695D5F}"/>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0686" name="Rectangle 48">
              <a:extLst>
                <a:ext uri="{FF2B5EF4-FFF2-40B4-BE49-F238E27FC236}">
                  <a16:creationId xmlns:a16="http://schemas.microsoft.com/office/drawing/2014/main" id="{283210AA-7E04-4558-BE8B-5A16B9C2D270}"/>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0661" name="Group 60">
            <a:extLst>
              <a:ext uri="{FF2B5EF4-FFF2-40B4-BE49-F238E27FC236}">
                <a16:creationId xmlns:a16="http://schemas.microsoft.com/office/drawing/2014/main" id="{E25EED5C-BC1D-4578-9B86-71AF6D363F19}"/>
              </a:ext>
            </a:extLst>
          </p:cNvPr>
          <p:cNvGrpSpPr>
            <a:grpSpLocks/>
          </p:cNvGrpSpPr>
          <p:nvPr/>
        </p:nvGrpSpPr>
        <p:grpSpPr bwMode="auto">
          <a:xfrm>
            <a:off x="612775" y="5816600"/>
            <a:ext cx="8232775" cy="466725"/>
            <a:chOff x="321" y="3726"/>
            <a:chExt cx="5186" cy="294"/>
          </a:xfrm>
        </p:grpSpPr>
        <p:sp>
          <p:nvSpPr>
            <p:cNvPr id="70677" name="Rectangle 49">
              <a:extLst>
                <a:ext uri="{FF2B5EF4-FFF2-40B4-BE49-F238E27FC236}">
                  <a16:creationId xmlns:a16="http://schemas.microsoft.com/office/drawing/2014/main" id="{8A8D456D-4405-4FB3-9A1E-DC1DFF184C97}"/>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78" name="Rectangle 50">
              <a:extLst>
                <a:ext uri="{FF2B5EF4-FFF2-40B4-BE49-F238E27FC236}">
                  <a16:creationId xmlns:a16="http://schemas.microsoft.com/office/drawing/2014/main" id="{70E0D511-7693-4FE8-A21F-00D423C6B175}"/>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0679" name="Rectangle 51">
              <a:extLst>
                <a:ext uri="{FF2B5EF4-FFF2-40B4-BE49-F238E27FC236}">
                  <a16:creationId xmlns:a16="http://schemas.microsoft.com/office/drawing/2014/main" id="{5D111D19-4AAF-4BB4-82C7-4768CC87CF74}"/>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0680" name="Line 52">
              <a:extLst>
                <a:ext uri="{FF2B5EF4-FFF2-40B4-BE49-F238E27FC236}">
                  <a16:creationId xmlns:a16="http://schemas.microsoft.com/office/drawing/2014/main" id="{261930FF-45D8-49DD-B412-37F1A78E140C}"/>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81" name="Rectangle 53">
              <a:extLst>
                <a:ext uri="{FF2B5EF4-FFF2-40B4-BE49-F238E27FC236}">
                  <a16:creationId xmlns:a16="http://schemas.microsoft.com/office/drawing/2014/main" id="{2DCE6CAB-F8E0-40C4-84DB-690470BF33F1}"/>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0662" name="Group 62">
            <a:extLst>
              <a:ext uri="{FF2B5EF4-FFF2-40B4-BE49-F238E27FC236}">
                <a16:creationId xmlns:a16="http://schemas.microsoft.com/office/drawing/2014/main" id="{310F8F6F-18BF-4A62-8E0E-E3AA607396E3}"/>
              </a:ext>
            </a:extLst>
          </p:cNvPr>
          <p:cNvGrpSpPr>
            <a:grpSpLocks/>
          </p:cNvGrpSpPr>
          <p:nvPr/>
        </p:nvGrpSpPr>
        <p:grpSpPr bwMode="auto">
          <a:xfrm>
            <a:off x="614363" y="2406650"/>
            <a:ext cx="8251825" cy="1104900"/>
            <a:chOff x="310" y="1428"/>
            <a:chExt cx="5198" cy="696"/>
          </a:xfrm>
        </p:grpSpPr>
        <p:sp>
          <p:nvSpPr>
            <p:cNvPr id="70663" name="Line 7">
              <a:extLst>
                <a:ext uri="{FF2B5EF4-FFF2-40B4-BE49-F238E27FC236}">
                  <a16:creationId xmlns:a16="http://schemas.microsoft.com/office/drawing/2014/main" id="{D33CFFF8-0EA4-45D3-BEFB-91F0F9EDBDEB}"/>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4" name="Rectangle 8">
              <a:extLst>
                <a:ext uri="{FF2B5EF4-FFF2-40B4-BE49-F238E27FC236}">
                  <a16:creationId xmlns:a16="http://schemas.microsoft.com/office/drawing/2014/main" id="{6A97487F-550A-4F61-BA62-61215A0EC45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5" name="Rectangle 12">
              <a:extLst>
                <a:ext uri="{FF2B5EF4-FFF2-40B4-BE49-F238E27FC236}">
                  <a16:creationId xmlns:a16="http://schemas.microsoft.com/office/drawing/2014/main" id="{D920C097-37AC-410E-A155-B7EB5BCDCE3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6" name="Rectangle 15">
              <a:extLst>
                <a:ext uri="{FF2B5EF4-FFF2-40B4-BE49-F238E27FC236}">
                  <a16:creationId xmlns:a16="http://schemas.microsoft.com/office/drawing/2014/main" id="{918E98EA-8875-414E-B522-C577B5B37202}"/>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0667" name="Line 24">
              <a:extLst>
                <a:ext uri="{FF2B5EF4-FFF2-40B4-BE49-F238E27FC236}">
                  <a16:creationId xmlns:a16="http://schemas.microsoft.com/office/drawing/2014/main" id="{5C4FF16B-1C41-4D2B-AEFB-A17E1C1134E4}"/>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68" name="Rectangle 25">
              <a:extLst>
                <a:ext uri="{FF2B5EF4-FFF2-40B4-BE49-F238E27FC236}">
                  <a16:creationId xmlns:a16="http://schemas.microsoft.com/office/drawing/2014/main" id="{726F69F7-B081-4842-AE71-39FA536B314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0669" name="Line 26">
              <a:extLst>
                <a:ext uri="{FF2B5EF4-FFF2-40B4-BE49-F238E27FC236}">
                  <a16:creationId xmlns:a16="http://schemas.microsoft.com/office/drawing/2014/main" id="{646E8FFB-389B-46E4-B22D-3D6E7366F84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27">
              <a:extLst>
                <a:ext uri="{FF2B5EF4-FFF2-40B4-BE49-F238E27FC236}">
                  <a16:creationId xmlns:a16="http://schemas.microsoft.com/office/drawing/2014/main" id="{FC893B1E-D930-4918-AFB1-6E40E67C128D}"/>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28">
              <a:extLst>
                <a:ext uri="{FF2B5EF4-FFF2-40B4-BE49-F238E27FC236}">
                  <a16:creationId xmlns:a16="http://schemas.microsoft.com/office/drawing/2014/main" id="{C676CBD2-00CF-4CD0-92B9-FC48010DCE0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Rectangle 29">
              <a:extLst>
                <a:ext uri="{FF2B5EF4-FFF2-40B4-BE49-F238E27FC236}">
                  <a16:creationId xmlns:a16="http://schemas.microsoft.com/office/drawing/2014/main" id="{858EA21D-F358-44C8-8BB3-92E4D0FC35A0}"/>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0673" name="Line 30">
              <a:extLst>
                <a:ext uri="{FF2B5EF4-FFF2-40B4-BE49-F238E27FC236}">
                  <a16:creationId xmlns:a16="http://schemas.microsoft.com/office/drawing/2014/main" id="{978C3C1F-5531-4077-A743-9E3ABF0800B4}"/>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4" name="Rectangle 54">
              <a:extLst>
                <a:ext uri="{FF2B5EF4-FFF2-40B4-BE49-F238E27FC236}">
                  <a16:creationId xmlns:a16="http://schemas.microsoft.com/office/drawing/2014/main" id="{D00506C6-98F4-44CE-B15B-615FB152A447}"/>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0675" name="Rectangle 55">
              <a:extLst>
                <a:ext uri="{FF2B5EF4-FFF2-40B4-BE49-F238E27FC236}">
                  <a16:creationId xmlns:a16="http://schemas.microsoft.com/office/drawing/2014/main" id="{8A5DA446-0973-41AD-9ADF-EE0DD8AA32A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0676" name="Line 56">
              <a:extLst>
                <a:ext uri="{FF2B5EF4-FFF2-40B4-BE49-F238E27FC236}">
                  <a16:creationId xmlns:a16="http://schemas.microsoft.com/office/drawing/2014/main" id="{0CF961DF-82F7-418E-9F7A-18E4B2D0897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63">
            <a:extLst>
              <a:ext uri="{FF2B5EF4-FFF2-40B4-BE49-F238E27FC236}">
                <a16:creationId xmlns:a16="http://schemas.microsoft.com/office/drawing/2014/main" id="{CE87157D-AF1A-410D-97BB-0652A65CC528}"/>
              </a:ext>
            </a:extLst>
          </p:cNvPr>
          <p:cNvGrpSpPr>
            <a:grpSpLocks/>
          </p:cNvGrpSpPr>
          <p:nvPr/>
        </p:nvGrpSpPr>
        <p:grpSpPr bwMode="auto">
          <a:xfrm>
            <a:off x="614363" y="1230313"/>
            <a:ext cx="8264525" cy="1081087"/>
            <a:chOff x="298" y="584"/>
            <a:chExt cx="5206" cy="681"/>
          </a:xfrm>
        </p:grpSpPr>
        <p:sp>
          <p:nvSpPr>
            <p:cNvPr id="71730" name="Line 5">
              <a:extLst>
                <a:ext uri="{FF2B5EF4-FFF2-40B4-BE49-F238E27FC236}">
                  <a16:creationId xmlns:a16="http://schemas.microsoft.com/office/drawing/2014/main" id="{B5BF48FE-17CC-4B80-8397-94BD780A77E8}"/>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1" name="Rectangle 6">
              <a:extLst>
                <a:ext uri="{FF2B5EF4-FFF2-40B4-BE49-F238E27FC236}">
                  <a16:creationId xmlns:a16="http://schemas.microsoft.com/office/drawing/2014/main" id="{7E8F15DD-1B3D-4A96-AE35-89967696573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32" name="Line 9">
              <a:extLst>
                <a:ext uri="{FF2B5EF4-FFF2-40B4-BE49-F238E27FC236}">
                  <a16:creationId xmlns:a16="http://schemas.microsoft.com/office/drawing/2014/main" id="{ABC9DAF0-CCCF-4592-9BB9-C2996B62E2BB}"/>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33" name="Rectangle 10">
              <a:extLst>
                <a:ext uri="{FF2B5EF4-FFF2-40B4-BE49-F238E27FC236}">
                  <a16:creationId xmlns:a16="http://schemas.microsoft.com/office/drawing/2014/main" id="{30191310-1100-45AE-9984-BDDC035DFB34}"/>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1734" name="Rectangle 11">
              <a:extLst>
                <a:ext uri="{FF2B5EF4-FFF2-40B4-BE49-F238E27FC236}">
                  <a16:creationId xmlns:a16="http://schemas.microsoft.com/office/drawing/2014/main" id="{294E89FF-B6EE-44E8-946A-90274D60DB60}"/>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5" name="Rectangle 16">
              <a:extLst>
                <a:ext uri="{FF2B5EF4-FFF2-40B4-BE49-F238E27FC236}">
                  <a16:creationId xmlns:a16="http://schemas.microsoft.com/office/drawing/2014/main" id="{1ABC1E49-805A-401E-AEB0-88F5E505D61B}"/>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36" name="Rectangle 17">
              <a:extLst>
                <a:ext uri="{FF2B5EF4-FFF2-40B4-BE49-F238E27FC236}">
                  <a16:creationId xmlns:a16="http://schemas.microsoft.com/office/drawing/2014/main" id="{70D92F33-5AE3-4F3C-AB20-2590C2EF57F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37" name="Rectangle 18">
              <a:extLst>
                <a:ext uri="{FF2B5EF4-FFF2-40B4-BE49-F238E27FC236}">
                  <a16:creationId xmlns:a16="http://schemas.microsoft.com/office/drawing/2014/main" id="{ECC662AD-0D88-4CD1-B249-875E5E59F1A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1738" name="Line 19">
              <a:extLst>
                <a:ext uri="{FF2B5EF4-FFF2-40B4-BE49-F238E27FC236}">
                  <a16:creationId xmlns:a16="http://schemas.microsoft.com/office/drawing/2014/main" id="{1637322F-437A-43B9-841A-2AF7A9803828}"/>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9" name="Line 20">
              <a:extLst>
                <a:ext uri="{FF2B5EF4-FFF2-40B4-BE49-F238E27FC236}">
                  <a16:creationId xmlns:a16="http://schemas.microsoft.com/office/drawing/2014/main" id="{0D7BBE1C-B80A-49A8-ADCB-15390E79AC0B}"/>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0" name="Line 21">
              <a:extLst>
                <a:ext uri="{FF2B5EF4-FFF2-40B4-BE49-F238E27FC236}">
                  <a16:creationId xmlns:a16="http://schemas.microsoft.com/office/drawing/2014/main" id="{8F104413-2D2C-4659-9EF3-AFF1F0D71748}"/>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1" name="Line 22">
              <a:extLst>
                <a:ext uri="{FF2B5EF4-FFF2-40B4-BE49-F238E27FC236}">
                  <a16:creationId xmlns:a16="http://schemas.microsoft.com/office/drawing/2014/main" id="{8AD223AC-9F10-4A0D-91A8-86AFC775AD74}"/>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42" name="Line 23">
              <a:extLst>
                <a:ext uri="{FF2B5EF4-FFF2-40B4-BE49-F238E27FC236}">
                  <a16:creationId xmlns:a16="http://schemas.microsoft.com/office/drawing/2014/main" id="{79EF873F-46BF-4374-B51F-92A993DFF9FF}"/>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3" name="Group 61">
            <a:extLst>
              <a:ext uri="{FF2B5EF4-FFF2-40B4-BE49-F238E27FC236}">
                <a16:creationId xmlns:a16="http://schemas.microsoft.com/office/drawing/2014/main" id="{F5707461-6140-4C04-BD2C-B6891DA99711}"/>
              </a:ext>
            </a:extLst>
          </p:cNvPr>
          <p:cNvGrpSpPr>
            <a:grpSpLocks/>
          </p:cNvGrpSpPr>
          <p:nvPr/>
        </p:nvGrpSpPr>
        <p:grpSpPr bwMode="auto">
          <a:xfrm>
            <a:off x="614363" y="3709988"/>
            <a:ext cx="8242300" cy="1031875"/>
            <a:chOff x="310" y="2246"/>
            <a:chExt cx="5192" cy="699"/>
          </a:xfrm>
        </p:grpSpPr>
        <p:sp>
          <p:nvSpPr>
            <p:cNvPr id="71713" name="Line 2">
              <a:extLst>
                <a:ext uri="{FF2B5EF4-FFF2-40B4-BE49-F238E27FC236}">
                  <a16:creationId xmlns:a16="http://schemas.microsoft.com/office/drawing/2014/main" id="{6962340E-DA07-43F0-B276-A6503687E9DB}"/>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4" name="Rectangle 3">
              <a:extLst>
                <a:ext uri="{FF2B5EF4-FFF2-40B4-BE49-F238E27FC236}">
                  <a16:creationId xmlns:a16="http://schemas.microsoft.com/office/drawing/2014/main" id="{E1346D0A-A664-4CB0-A497-6FD51EBF0EE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1715" name="Rectangle 4">
              <a:extLst>
                <a:ext uri="{FF2B5EF4-FFF2-40B4-BE49-F238E27FC236}">
                  <a16:creationId xmlns:a16="http://schemas.microsoft.com/office/drawing/2014/main" id="{A321DE04-3621-498D-BA32-69D33D22B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6" name="Rectangle 14">
              <a:extLst>
                <a:ext uri="{FF2B5EF4-FFF2-40B4-BE49-F238E27FC236}">
                  <a16:creationId xmlns:a16="http://schemas.microsoft.com/office/drawing/2014/main" id="{74B56330-DED7-4D1B-9DC6-64D5B469ADE4}"/>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17" name="Rectangle 31">
              <a:extLst>
                <a:ext uri="{FF2B5EF4-FFF2-40B4-BE49-F238E27FC236}">
                  <a16:creationId xmlns:a16="http://schemas.microsoft.com/office/drawing/2014/main" id="{D2D06318-B0F1-4337-A3E2-538ABFBA63B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1718" name="Rectangle 32">
              <a:extLst>
                <a:ext uri="{FF2B5EF4-FFF2-40B4-BE49-F238E27FC236}">
                  <a16:creationId xmlns:a16="http://schemas.microsoft.com/office/drawing/2014/main" id="{80CE15E0-D09B-4C0F-8DAD-5D01733A97AD}"/>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19" name="Rectangle 33">
              <a:extLst>
                <a:ext uri="{FF2B5EF4-FFF2-40B4-BE49-F238E27FC236}">
                  <a16:creationId xmlns:a16="http://schemas.microsoft.com/office/drawing/2014/main" id="{CDC8688B-F211-4378-959C-5BE0DBE88129}"/>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0" name="Rectangle 34">
              <a:extLst>
                <a:ext uri="{FF2B5EF4-FFF2-40B4-BE49-F238E27FC236}">
                  <a16:creationId xmlns:a16="http://schemas.microsoft.com/office/drawing/2014/main" id="{3E337C0F-C449-4A5A-A01E-5EFCF35FF5F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21" name="Line 35">
              <a:extLst>
                <a:ext uri="{FF2B5EF4-FFF2-40B4-BE49-F238E27FC236}">
                  <a16:creationId xmlns:a16="http://schemas.microsoft.com/office/drawing/2014/main" id="{7690695A-50B6-402D-8A49-EF578B3DBD90}"/>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Line 36">
              <a:extLst>
                <a:ext uri="{FF2B5EF4-FFF2-40B4-BE49-F238E27FC236}">
                  <a16:creationId xmlns:a16="http://schemas.microsoft.com/office/drawing/2014/main" id="{1DD6DC91-EF9D-44E3-9531-9489AAA27135}"/>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3" name="Line 37">
              <a:extLst>
                <a:ext uri="{FF2B5EF4-FFF2-40B4-BE49-F238E27FC236}">
                  <a16:creationId xmlns:a16="http://schemas.microsoft.com/office/drawing/2014/main" id="{89DB2B30-DD96-4AE2-94BF-177192D3E270}"/>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1724" name="Group 38">
              <a:extLst>
                <a:ext uri="{FF2B5EF4-FFF2-40B4-BE49-F238E27FC236}">
                  <a16:creationId xmlns:a16="http://schemas.microsoft.com/office/drawing/2014/main" id="{B2CC3792-C476-4D9E-A65B-EC94E3C1EAF9}"/>
                </a:ext>
              </a:extLst>
            </p:cNvPr>
            <p:cNvGrpSpPr>
              <a:grpSpLocks/>
            </p:cNvGrpSpPr>
            <p:nvPr/>
          </p:nvGrpSpPr>
          <p:grpSpPr bwMode="auto">
            <a:xfrm>
              <a:off x="4673" y="2543"/>
              <a:ext cx="620" cy="402"/>
              <a:chOff x="2832" y="3024"/>
              <a:chExt cx="427" cy="378"/>
            </a:xfrm>
          </p:grpSpPr>
          <p:sp>
            <p:nvSpPr>
              <p:cNvPr id="71728" name="Rectangle 39">
                <a:extLst>
                  <a:ext uri="{FF2B5EF4-FFF2-40B4-BE49-F238E27FC236}">
                    <a16:creationId xmlns:a16="http://schemas.microsoft.com/office/drawing/2014/main" id="{FFDA2B3E-AB99-4BE4-95EC-D0A64E06C6BE}"/>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29" name="Rectangle 40">
                <a:extLst>
                  <a:ext uri="{FF2B5EF4-FFF2-40B4-BE49-F238E27FC236}">
                    <a16:creationId xmlns:a16="http://schemas.microsoft.com/office/drawing/2014/main" id="{A1924A95-6346-49DD-9DA8-1760538CDC4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1725" name="Line 41">
              <a:extLst>
                <a:ext uri="{FF2B5EF4-FFF2-40B4-BE49-F238E27FC236}">
                  <a16:creationId xmlns:a16="http://schemas.microsoft.com/office/drawing/2014/main" id="{831CB8D5-BE2F-42CE-BA17-392F83D76742}"/>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6" name="Line 42">
              <a:extLst>
                <a:ext uri="{FF2B5EF4-FFF2-40B4-BE49-F238E27FC236}">
                  <a16:creationId xmlns:a16="http://schemas.microsoft.com/office/drawing/2014/main" id="{7E063BD9-66F3-4D92-A447-00BB24CE5C18}"/>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27" name="Line 43">
              <a:extLst>
                <a:ext uri="{FF2B5EF4-FFF2-40B4-BE49-F238E27FC236}">
                  <a16:creationId xmlns:a16="http://schemas.microsoft.com/office/drawing/2014/main" id="{D293EFB3-B029-4C92-9CE0-6F4CCE16BEC3}"/>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1684" name="Group 59">
            <a:extLst>
              <a:ext uri="{FF2B5EF4-FFF2-40B4-BE49-F238E27FC236}">
                <a16:creationId xmlns:a16="http://schemas.microsoft.com/office/drawing/2014/main" id="{D94F9A58-BCA3-4C31-913A-050FF9669392}"/>
              </a:ext>
            </a:extLst>
          </p:cNvPr>
          <p:cNvGrpSpPr>
            <a:grpSpLocks/>
          </p:cNvGrpSpPr>
          <p:nvPr/>
        </p:nvGrpSpPr>
        <p:grpSpPr bwMode="auto">
          <a:xfrm>
            <a:off x="614363" y="4903788"/>
            <a:ext cx="8275637" cy="450850"/>
            <a:chOff x="298" y="3116"/>
            <a:chExt cx="5213" cy="284"/>
          </a:xfrm>
        </p:grpSpPr>
        <p:sp>
          <p:nvSpPr>
            <p:cNvPr id="71708" name="Rectangle 44">
              <a:extLst>
                <a:ext uri="{FF2B5EF4-FFF2-40B4-BE49-F238E27FC236}">
                  <a16:creationId xmlns:a16="http://schemas.microsoft.com/office/drawing/2014/main" id="{783DC6C0-D7F2-43F6-84C6-B25BF0336870}"/>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9" name="Rectangle 45">
              <a:extLst>
                <a:ext uri="{FF2B5EF4-FFF2-40B4-BE49-F238E27FC236}">
                  <a16:creationId xmlns:a16="http://schemas.microsoft.com/office/drawing/2014/main" id="{059476C2-CDFB-43F8-8BC6-9FCDDBB48812}"/>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1710" name="Line 46">
              <a:extLst>
                <a:ext uri="{FF2B5EF4-FFF2-40B4-BE49-F238E27FC236}">
                  <a16:creationId xmlns:a16="http://schemas.microsoft.com/office/drawing/2014/main" id="{70E6111C-556B-4A39-9C72-25EEB74880B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1" name="Rectangle 47">
              <a:extLst>
                <a:ext uri="{FF2B5EF4-FFF2-40B4-BE49-F238E27FC236}">
                  <a16:creationId xmlns:a16="http://schemas.microsoft.com/office/drawing/2014/main" id="{A6848782-6EAC-4D00-95FA-39DCF7D4DD44}"/>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1712" name="Rectangle 48">
              <a:extLst>
                <a:ext uri="{FF2B5EF4-FFF2-40B4-BE49-F238E27FC236}">
                  <a16:creationId xmlns:a16="http://schemas.microsoft.com/office/drawing/2014/main" id="{EA9488E9-A4AC-4089-98E2-82828163AC9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1685" name="Group 60">
            <a:extLst>
              <a:ext uri="{FF2B5EF4-FFF2-40B4-BE49-F238E27FC236}">
                <a16:creationId xmlns:a16="http://schemas.microsoft.com/office/drawing/2014/main" id="{0A0D72E2-C958-4E9D-9F56-5DBE00AFA418}"/>
              </a:ext>
            </a:extLst>
          </p:cNvPr>
          <p:cNvGrpSpPr>
            <a:grpSpLocks/>
          </p:cNvGrpSpPr>
          <p:nvPr/>
        </p:nvGrpSpPr>
        <p:grpSpPr bwMode="auto">
          <a:xfrm>
            <a:off x="612775" y="5816600"/>
            <a:ext cx="8232775" cy="466725"/>
            <a:chOff x="321" y="3726"/>
            <a:chExt cx="5186" cy="294"/>
          </a:xfrm>
        </p:grpSpPr>
        <p:sp>
          <p:nvSpPr>
            <p:cNvPr id="71703" name="Rectangle 49">
              <a:extLst>
                <a:ext uri="{FF2B5EF4-FFF2-40B4-BE49-F238E27FC236}">
                  <a16:creationId xmlns:a16="http://schemas.microsoft.com/office/drawing/2014/main" id="{8153BC4C-8ECF-41DE-812C-8B6A26A76FEE}"/>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704" name="Rectangle 50">
              <a:extLst>
                <a:ext uri="{FF2B5EF4-FFF2-40B4-BE49-F238E27FC236}">
                  <a16:creationId xmlns:a16="http://schemas.microsoft.com/office/drawing/2014/main" id="{805CD182-1918-40D7-BCB6-888CA5A45ACC}"/>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1705" name="Rectangle 51">
              <a:extLst>
                <a:ext uri="{FF2B5EF4-FFF2-40B4-BE49-F238E27FC236}">
                  <a16:creationId xmlns:a16="http://schemas.microsoft.com/office/drawing/2014/main" id="{C9A1DB49-CECB-45E1-B947-D794704DEE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1706" name="Line 52">
              <a:extLst>
                <a:ext uri="{FF2B5EF4-FFF2-40B4-BE49-F238E27FC236}">
                  <a16:creationId xmlns:a16="http://schemas.microsoft.com/office/drawing/2014/main" id="{27ECA3DA-403D-44FD-81D6-EC517B4CB7DA}"/>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7" name="Rectangle 53">
              <a:extLst>
                <a:ext uri="{FF2B5EF4-FFF2-40B4-BE49-F238E27FC236}">
                  <a16:creationId xmlns:a16="http://schemas.microsoft.com/office/drawing/2014/main" id="{EE537A32-5133-4F99-A4EC-D9DE470CA6B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1686" name="Group 62">
            <a:extLst>
              <a:ext uri="{FF2B5EF4-FFF2-40B4-BE49-F238E27FC236}">
                <a16:creationId xmlns:a16="http://schemas.microsoft.com/office/drawing/2014/main" id="{6624A16D-3D6D-44A9-B2F7-7DAF60069A45}"/>
              </a:ext>
            </a:extLst>
          </p:cNvPr>
          <p:cNvGrpSpPr>
            <a:grpSpLocks/>
          </p:cNvGrpSpPr>
          <p:nvPr/>
        </p:nvGrpSpPr>
        <p:grpSpPr bwMode="auto">
          <a:xfrm>
            <a:off x="614363" y="2406650"/>
            <a:ext cx="8251825" cy="1104900"/>
            <a:chOff x="310" y="1428"/>
            <a:chExt cx="5198" cy="696"/>
          </a:xfrm>
        </p:grpSpPr>
        <p:sp>
          <p:nvSpPr>
            <p:cNvPr id="71689" name="Line 7">
              <a:extLst>
                <a:ext uri="{FF2B5EF4-FFF2-40B4-BE49-F238E27FC236}">
                  <a16:creationId xmlns:a16="http://schemas.microsoft.com/office/drawing/2014/main" id="{4CCF39B6-3457-4834-9F17-18E45224809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0" name="Rectangle 8">
              <a:extLst>
                <a:ext uri="{FF2B5EF4-FFF2-40B4-BE49-F238E27FC236}">
                  <a16:creationId xmlns:a16="http://schemas.microsoft.com/office/drawing/2014/main" id="{D7EACBB8-60BF-4091-B5BD-7940984BF98A}"/>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1" name="Rectangle 12">
              <a:extLst>
                <a:ext uri="{FF2B5EF4-FFF2-40B4-BE49-F238E27FC236}">
                  <a16:creationId xmlns:a16="http://schemas.microsoft.com/office/drawing/2014/main" id="{F3C8FA67-2F91-486D-B83F-4DF5F33952A7}"/>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2" name="Rectangle 15">
              <a:extLst>
                <a:ext uri="{FF2B5EF4-FFF2-40B4-BE49-F238E27FC236}">
                  <a16:creationId xmlns:a16="http://schemas.microsoft.com/office/drawing/2014/main" id="{DF37A934-E3B0-486A-855C-7750CF615B74}"/>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1693" name="Line 24">
              <a:extLst>
                <a:ext uri="{FF2B5EF4-FFF2-40B4-BE49-F238E27FC236}">
                  <a16:creationId xmlns:a16="http://schemas.microsoft.com/office/drawing/2014/main" id="{8E0DAB09-F005-4F88-AC8F-6F3926435307}"/>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694" name="Rectangle 25">
              <a:extLst>
                <a:ext uri="{FF2B5EF4-FFF2-40B4-BE49-F238E27FC236}">
                  <a16:creationId xmlns:a16="http://schemas.microsoft.com/office/drawing/2014/main" id="{431E9A04-C843-4651-8DC4-90EF262F0286}"/>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1695" name="Line 26">
              <a:extLst>
                <a:ext uri="{FF2B5EF4-FFF2-40B4-BE49-F238E27FC236}">
                  <a16:creationId xmlns:a16="http://schemas.microsoft.com/office/drawing/2014/main" id="{B2383326-839D-4237-AF61-D1695A947920}"/>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6" name="Line 27">
              <a:extLst>
                <a:ext uri="{FF2B5EF4-FFF2-40B4-BE49-F238E27FC236}">
                  <a16:creationId xmlns:a16="http://schemas.microsoft.com/office/drawing/2014/main" id="{2D58F843-9287-44FF-B631-FD054902CA30}"/>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7" name="Line 28">
              <a:extLst>
                <a:ext uri="{FF2B5EF4-FFF2-40B4-BE49-F238E27FC236}">
                  <a16:creationId xmlns:a16="http://schemas.microsoft.com/office/drawing/2014/main" id="{88B3C433-E3BE-4068-BF93-C25FA3299764}"/>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Rectangle 29">
              <a:extLst>
                <a:ext uri="{FF2B5EF4-FFF2-40B4-BE49-F238E27FC236}">
                  <a16:creationId xmlns:a16="http://schemas.microsoft.com/office/drawing/2014/main" id="{473F6A4C-6C2A-463E-B732-A276B0E92C5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1699" name="Line 30">
              <a:extLst>
                <a:ext uri="{FF2B5EF4-FFF2-40B4-BE49-F238E27FC236}">
                  <a16:creationId xmlns:a16="http://schemas.microsoft.com/office/drawing/2014/main" id="{46803CD1-EA87-4CCC-ADE2-A81723840AB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0" name="Rectangle 54">
              <a:extLst>
                <a:ext uri="{FF2B5EF4-FFF2-40B4-BE49-F238E27FC236}">
                  <a16:creationId xmlns:a16="http://schemas.microsoft.com/office/drawing/2014/main" id="{9E582427-DD26-46D6-85A1-18DAEFD90664}"/>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1701" name="Rectangle 55">
              <a:extLst>
                <a:ext uri="{FF2B5EF4-FFF2-40B4-BE49-F238E27FC236}">
                  <a16:creationId xmlns:a16="http://schemas.microsoft.com/office/drawing/2014/main" id="{5568599D-C4A2-45DB-AE9D-782929CDFA44}"/>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1702" name="Line 56">
              <a:extLst>
                <a:ext uri="{FF2B5EF4-FFF2-40B4-BE49-F238E27FC236}">
                  <a16:creationId xmlns:a16="http://schemas.microsoft.com/office/drawing/2014/main" id="{3E65E72B-A935-4303-B76E-6085B39E4A59}"/>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687" name="AutoShape 61">
            <a:extLst>
              <a:ext uri="{FF2B5EF4-FFF2-40B4-BE49-F238E27FC236}">
                <a16:creationId xmlns:a16="http://schemas.microsoft.com/office/drawing/2014/main" id="{F54883AD-7D60-4700-AC0C-D40EECBFEEEE}"/>
              </a:ext>
            </a:extLst>
          </p:cNvPr>
          <p:cNvSpPr>
            <a:spLocks noChangeArrowheads="1"/>
          </p:cNvSpPr>
          <p:nvPr/>
        </p:nvSpPr>
        <p:spPr bwMode="auto">
          <a:xfrm>
            <a:off x="1393825" y="4057650"/>
            <a:ext cx="5838825" cy="647700"/>
          </a:xfrm>
          <a:prstGeom prst="wedgeRoundRectCallout">
            <a:avLst>
              <a:gd name="adj1" fmla="val -26676"/>
              <a:gd name="adj2" fmla="val -457352"/>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字节，第</a:t>
            </a:r>
            <a:r>
              <a:rPr kumimoji="0" lang="en-US" altLang="zh-CN" sz="1800">
                <a:solidFill>
                  <a:srgbClr val="333399"/>
                </a:solidFill>
              </a:rPr>
              <a:t>1</a:t>
            </a:r>
            <a:r>
              <a:rPr kumimoji="0" lang="zh-CN" altLang="en-US" sz="1800">
                <a:solidFill>
                  <a:srgbClr val="333399"/>
                </a:solidFill>
              </a:rPr>
              <a:t>位固定为</a:t>
            </a:r>
            <a:r>
              <a:rPr kumimoji="0" lang="en-US" altLang="zh-CN" sz="1800">
                <a:solidFill>
                  <a:srgbClr val="333399"/>
                </a:solidFill>
              </a:rPr>
              <a:t>0</a:t>
            </a:r>
            <a:endParaRPr kumimoji="0" lang="zh-CN" altLang="en-US" sz="1800">
              <a:solidFill>
                <a:srgbClr val="333399"/>
              </a:solidFill>
            </a:endParaRPr>
          </a:p>
        </p:txBody>
      </p:sp>
      <p:sp>
        <p:nvSpPr>
          <p:cNvPr id="71688" name="AutoShape 57">
            <a:extLst>
              <a:ext uri="{FF2B5EF4-FFF2-40B4-BE49-F238E27FC236}">
                <a16:creationId xmlns:a16="http://schemas.microsoft.com/office/drawing/2014/main" id="{E3D68BED-A0A8-4126-A08F-8720B0EB011E}"/>
              </a:ext>
            </a:extLst>
          </p:cNvPr>
          <p:cNvSpPr>
            <a:spLocks noChangeArrowheads="1"/>
          </p:cNvSpPr>
          <p:nvPr/>
        </p:nvSpPr>
        <p:spPr bwMode="auto">
          <a:xfrm>
            <a:off x="4408488" y="3068638"/>
            <a:ext cx="4448175" cy="647700"/>
          </a:xfrm>
          <a:prstGeom prst="wedgeRoundRectCallout">
            <a:avLst>
              <a:gd name="adj1" fmla="val 15134"/>
              <a:gd name="adj2" fmla="val -303958"/>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A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a:t>
            </a:r>
          </a:p>
        </p:txBody>
      </p:sp>
      <p:sp>
        <p:nvSpPr>
          <p:cNvPr id="63" name="Rectangle 2">
            <a:extLst>
              <a:ext uri="{FF2B5EF4-FFF2-40B4-BE49-F238E27FC236}">
                <a16:creationId xmlns:a16="http://schemas.microsoft.com/office/drawing/2014/main" id="{720198AA-40A8-436A-ACA3-6D45265EA4EA}"/>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63">
            <a:extLst>
              <a:ext uri="{FF2B5EF4-FFF2-40B4-BE49-F238E27FC236}">
                <a16:creationId xmlns:a16="http://schemas.microsoft.com/office/drawing/2014/main" id="{A551C51E-1355-49C7-B0EB-E843086A5927}"/>
              </a:ext>
            </a:extLst>
          </p:cNvPr>
          <p:cNvGrpSpPr>
            <a:grpSpLocks/>
          </p:cNvGrpSpPr>
          <p:nvPr/>
        </p:nvGrpSpPr>
        <p:grpSpPr bwMode="auto">
          <a:xfrm>
            <a:off x="614363" y="1230313"/>
            <a:ext cx="8264525" cy="1081087"/>
            <a:chOff x="298" y="584"/>
            <a:chExt cx="5206" cy="681"/>
          </a:xfrm>
        </p:grpSpPr>
        <p:sp>
          <p:nvSpPr>
            <p:cNvPr id="72754" name="Line 5">
              <a:extLst>
                <a:ext uri="{FF2B5EF4-FFF2-40B4-BE49-F238E27FC236}">
                  <a16:creationId xmlns:a16="http://schemas.microsoft.com/office/drawing/2014/main" id="{77C3D87E-47ED-4135-9B60-36C44165730B}"/>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5" name="Rectangle 6">
              <a:extLst>
                <a:ext uri="{FF2B5EF4-FFF2-40B4-BE49-F238E27FC236}">
                  <a16:creationId xmlns:a16="http://schemas.microsoft.com/office/drawing/2014/main" id="{B97DD406-78A8-4353-86C9-E8CA7E4B5453}"/>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56" name="Line 9">
              <a:extLst>
                <a:ext uri="{FF2B5EF4-FFF2-40B4-BE49-F238E27FC236}">
                  <a16:creationId xmlns:a16="http://schemas.microsoft.com/office/drawing/2014/main" id="{06182721-44BF-4127-BE96-A54DF11D309E}"/>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57" name="Rectangle 10">
              <a:extLst>
                <a:ext uri="{FF2B5EF4-FFF2-40B4-BE49-F238E27FC236}">
                  <a16:creationId xmlns:a16="http://schemas.microsoft.com/office/drawing/2014/main" id="{E78193C9-C906-4BB2-873E-D7FFF6AF6D35}"/>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2758" name="Rectangle 11">
              <a:extLst>
                <a:ext uri="{FF2B5EF4-FFF2-40B4-BE49-F238E27FC236}">
                  <a16:creationId xmlns:a16="http://schemas.microsoft.com/office/drawing/2014/main" id="{15ED87E4-8422-4D74-92C7-B1C720E7E122}"/>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9" name="Rectangle 16">
              <a:extLst>
                <a:ext uri="{FF2B5EF4-FFF2-40B4-BE49-F238E27FC236}">
                  <a16:creationId xmlns:a16="http://schemas.microsoft.com/office/drawing/2014/main" id="{09D17F6D-3694-4E64-A1BA-15EEBB006998}"/>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60" name="Rectangle 17">
              <a:extLst>
                <a:ext uri="{FF2B5EF4-FFF2-40B4-BE49-F238E27FC236}">
                  <a16:creationId xmlns:a16="http://schemas.microsoft.com/office/drawing/2014/main" id="{026B83D1-9970-4F19-95F3-97E283808CB0}"/>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61" name="Rectangle 18">
              <a:extLst>
                <a:ext uri="{FF2B5EF4-FFF2-40B4-BE49-F238E27FC236}">
                  <a16:creationId xmlns:a16="http://schemas.microsoft.com/office/drawing/2014/main" id="{6D0EDDAC-D63E-464C-8F99-C4492F74A883}"/>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2762" name="Line 19">
              <a:extLst>
                <a:ext uri="{FF2B5EF4-FFF2-40B4-BE49-F238E27FC236}">
                  <a16:creationId xmlns:a16="http://schemas.microsoft.com/office/drawing/2014/main" id="{7667C292-047B-42F2-85BC-911C3A316EA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3" name="Line 20">
              <a:extLst>
                <a:ext uri="{FF2B5EF4-FFF2-40B4-BE49-F238E27FC236}">
                  <a16:creationId xmlns:a16="http://schemas.microsoft.com/office/drawing/2014/main" id="{69C23FB9-6804-42CE-A98D-C24B8C088531}"/>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64" name="Line 21">
              <a:extLst>
                <a:ext uri="{FF2B5EF4-FFF2-40B4-BE49-F238E27FC236}">
                  <a16:creationId xmlns:a16="http://schemas.microsoft.com/office/drawing/2014/main" id="{A31D6852-68BF-4D94-AAA9-C18B867959B1}"/>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5" name="Line 22">
              <a:extLst>
                <a:ext uri="{FF2B5EF4-FFF2-40B4-BE49-F238E27FC236}">
                  <a16:creationId xmlns:a16="http://schemas.microsoft.com/office/drawing/2014/main" id="{0F5FDB4E-25A9-482A-BAC0-4F5299F6E372}"/>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66" name="Line 23">
              <a:extLst>
                <a:ext uri="{FF2B5EF4-FFF2-40B4-BE49-F238E27FC236}">
                  <a16:creationId xmlns:a16="http://schemas.microsoft.com/office/drawing/2014/main" id="{16D4EC7B-898B-490B-BF5E-CA08F8C39831}"/>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7" name="Group 61">
            <a:extLst>
              <a:ext uri="{FF2B5EF4-FFF2-40B4-BE49-F238E27FC236}">
                <a16:creationId xmlns:a16="http://schemas.microsoft.com/office/drawing/2014/main" id="{45E926DC-3178-48F7-AAE6-65518E19FB7F}"/>
              </a:ext>
            </a:extLst>
          </p:cNvPr>
          <p:cNvGrpSpPr>
            <a:grpSpLocks/>
          </p:cNvGrpSpPr>
          <p:nvPr/>
        </p:nvGrpSpPr>
        <p:grpSpPr bwMode="auto">
          <a:xfrm>
            <a:off x="614363" y="3709988"/>
            <a:ext cx="8242300" cy="1031875"/>
            <a:chOff x="310" y="2246"/>
            <a:chExt cx="5192" cy="699"/>
          </a:xfrm>
        </p:grpSpPr>
        <p:sp>
          <p:nvSpPr>
            <p:cNvPr id="72737" name="Line 2">
              <a:extLst>
                <a:ext uri="{FF2B5EF4-FFF2-40B4-BE49-F238E27FC236}">
                  <a16:creationId xmlns:a16="http://schemas.microsoft.com/office/drawing/2014/main" id="{ED76CFE0-D423-40F4-8E1A-3A575CE126D5}"/>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38" name="Rectangle 3">
              <a:extLst>
                <a:ext uri="{FF2B5EF4-FFF2-40B4-BE49-F238E27FC236}">
                  <a16:creationId xmlns:a16="http://schemas.microsoft.com/office/drawing/2014/main" id="{1806359C-8F46-4AA5-AA38-FFB960869F82}"/>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2739" name="Rectangle 4">
              <a:extLst>
                <a:ext uri="{FF2B5EF4-FFF2-40B4-BE49-F238E27FC236}">
                  <a16:creationId xmlns:a16="http://schemas.microsoft.com/office/drawing/2014/main" id="{B2242215-02A3-4CFE-AB45-2B6B424499F1}"/>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0" name="Rectangle 14">
              <a:extLst>
                <a:ext uri="{FF2B5EF4-FFF2-40B4-BE49-F238E27FC236}">
                  <a16:creationId xmlns:a16="http://schemas.microsoft.com/office/drawing/2014/main" id="{83B409F5-F09A-4D68-BA70-B46312418097}"/>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41" name="Rectangle 31">
              <a:extLst>
                <a:ext uri="{FF2B5EF4-FFF2-40B4-BE49-F238E27FC236}">
                  <a16:creationId xmlns:a16="http://schemas.microsoft.com/office/drawing/2014/main" id="{79D7E578-B910-42B8-9E1D-805D0F68614B}"/>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2742" name="Rectangle 32">
              <a:extLst>
                <a:ext uri="{FF2B5EF4-FFF2-40B4-BE49-F238E27FC236}">
                  <a16:creationId xmlns:a16="http://schemas.microsoft.com/office/drawing/2014/main" id="{39B38D7B-04E3-46B7-AC5D-BCE80D9F5182}"/>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43" name="Rectangle 33">
              <a:extLst>
                <a:ext uri="{FF2B5EF4-FFF2-40B4-BE49-F238E27FC236}">
                  <a16:creationId xmlns:a16="http://schemas.microsoft.com/office/drawing/2014/main" id="{5CF0D07D-92E5-44E5-985E-F7252C366B9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4" name="Rectangle 34">
              <a:extLst>
                <a:ext uri="{FF2B5EF4-FFF2-40B4-BE49-F238E27FC236}">
                  <a16:creationId xmlns:a16="http://schemas.microsoft.com/office/drawing/2014/main" id="{0D672C34-6C66-4FDB-9403-B06EF85141C4}"/>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45" name="Line 35">
              <a:extLst>
                <a:ext uri="{FF2B5EF4-FFF2-40B4-BE49-F238E27FC236}">
                  <a16:creationId xmlns:a16="http://schemas.microsoft.com/office/drawing/2014/main" id="{C690ED78-2F3A-4D60-9E65-72A911F8BAA2}"/>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6" name="Line 36">
              <a:extLst>
                <a:ext uri="{FF2B5EF4-FFF2-40B4-BE49-F238E27FC236}">
                  <a16:creationId xmlns:a16="http://schemas.microsoft.com/office/drawing/2014/main" id="{CC59FBE6-2FD6-4A47-B61F-62B7948FE65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47" name="Line 37">
              <a:extLst>
                <a:ext uri="{FF2B5EF4-FFF2-40B4-BE49-F238E27FC236}">
                  <a16:creationId xmlns:a16="http://schemas.microsoft.com/office/drawing/2014/main" id="{76D31ED5-C24B-41FD-8305-F7CCE5569F4B}"/>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2748" name="Group 38">
              <a:extLst>
                <a:ext uri="{FF2B5EF4-FFF2-40B4-BE49-F238E27FC236}">
                  <a16:creationId xmlns:a16="http://schemas.microsoft.com/office/drawing/2014/main" id="{88D0DE29-2C15-480B-8E29-95CA554A6611}"/>
                </a:ext>
              </a:extLst>
            </p:cNvPr>
            <p:cNvGrpSpPr>
              <a:grpSpLocks/>
            </p:cNvGrpSpPr>
            <p:nvPr/>
          </p:nvGrpSpPr>
          <p:grpSpPr bwMode="auto">
            <a:xfrm>
              <a:off x="4673" y="2543"/>
              <a:ext cx="620" cy="402"/>
              <a:chOff x="2832" y="3024"/>
              <a:chExt cx="427" cy="378"/>
            </a:xfrm>
          </p:grpSpPr>
          <p:sp>
            <p:nvSpPr>
              <p:cNvPr id="72752" name="Rectangle 39">
                <a:extLst>
                  <a:ext uri="{FF2B5EF4-FFF2-40B4-BE49-F238E27FC236}">
                    <a16:creationId xmlns:a16="http://schemas.microsoft.com/office/drawing/2014/main" id="{C1BF2249-72AE-416E-BE60-C8F807ADAE9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53" name="Rectangle 40">
                <a:extLst>
                  <a:ext uri="{FF2B5EF4-FFF2-40B4-BE49-F238E27FC236}">
                    <a16:creationId xmlns:a16="http://schemas.microsoft.com/office/drawing/2014/main" id="{92F81F0F-16E1-4E6D-AC0D-68E66284ABEA}"/>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2749" name="Line 41">
              <a:extLst>
                <a:ext uri="{FF2B5EF4-FFF2-40B4-BE49-F238E27FC236}">
                  <a16:creationId xmlns:a16="http://schemas.microsoft.com/office/drawing/2014/main" id="{AD9A0D60-C24D-4550-A4B1-EE94726DF01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0" name="Line 42">
              <a:extLst>
                <a:ext uri="{FF2B5EF4-FFF2-40B4-BE49-F238E27FC236}">
                  <a16:creationId xmlns:a16="http://schemas.microsoft.com/office/drawing/2014/main" id="{8994F3BD-D53A-4AB0-9389-2D734B48742A}"/>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51" name="Line 43">
              <a:extLst>
                <a:ext uri="{FF2B5EF4-FFF2-40B4-BE49-F238E27FC236}">
                  <a16:creationId xmlns:a16="http://schemas.microsoft.com/office/drawing/2014/main" id="{9EEDF03E-D082-41BC-B780-40125996E6E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2708" name="Group 59">
            <a:extLst>
              <a:ext uri="{FF2B5EF4-FFF2-40B4-BE49-F238E27FC236}">
                <a16:creationId xmlns:a16="http://schemas.microsoft.com/office/drawing/2014/main" id="{D6799B91-5BB1-4EDD-9C2E-AEF2498A1B00}"/>
              </a:ext>
            </a:extLst>
          </p:cNvPr>
          <p:cNvGrpSpPr>
            <a:grpSpLocks/>
          </p:cNvGrpSpPr>
          <p:nvPr/>
        </p:nvGrpSpPr>
        <p:grpSpPr bwMode="auto">
          <a:xfrm>
            <a:off x="614363" y="4903788"/>
            <a:ext cx="8275637" cy="450850"/>
            <a:chOff x="298" y="3116"/>
            <a:chExt cx="5213" cy="284"/>
          </a:xfrm>
        </p:grpSpPr>
        <p:sp>
          <p:nvSpPr>
            <p:cNvPr id="72732" name="Rectangle 44">
              <a:extLst>
                <a:ext uri="{FF2B5EF4-FFF2-40B4-BE49-F238E27FC236}">
                  <a16:creationId xmlns:a16="http://schemas.microsoft.com/office/drawing/2014/main" id="{35C916FE-A6C2-43A1-8D71-921C5C86570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33" name="Rectangle 45">
              <a:extLst>
                <a:ext uri="{FF2B5EF4-FFF2-40B4-BE49-F238E27FC236}">
                  <a16:creationId xmlns:a16="http://schemas.microsoft.com/office/drawing/2014/main" id="{0DE389C4-7A7F-46B0-87AD-DD23FDFED72E}"/>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2734" name="Line 46">
              <a:extLst>
                <a:ext uri="{FF2B5EF4-FFF2-40B4-BE49-F238E27FC236}">
                  <a16:creationId xmlns:a16="http://schemas.microsoft.com/office/drawing/2014/main" id="{F0F3EF98-10F8-426F-89AD-8E32E87B585C}"/>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5" name="Rectangle 47">
              <a:extLst>
                <a:ext uri="{FF2B5EF4-FFF2-40B4-BE49-F238E27FC236}">
                  <a16:creationId xmlns:a16="http://schemas.microsoft.com/office/drawing/2014/main" id="{E938A806-0806-4848-A83F-952A7923B3B5}"/>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2736" name="Rectangle 48">
              <a:extLst>
                <a:ext uri="{FF2B5EF4-FFF2-40B4-BE49-F238E27FC236}">
                  <a16:creationId xmlns:a16="http://schemas.microsoft.com/office/drawing/2014/main" id="{B533CD46-0181-496F-A60D-8DA8E3178785}"/>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2709" name="Group 60">
            <a:extLst>
              <a:ext uri="{FF2B5EF4-FFF2-40B4-BE49-F238E27FC236}">
                <a16:creationId xmlns:a16="http://schemas.microsoft.com/office/drawing/2014/main" id="{B5F1877D-3255-46BF-A157-1E92D335BC2C}"/>
              </a:ext>
            </a:extLst>
          </p:cNvPr>
          <p:cNvGrpSpPr>
            <a:grpSpLocks/>
          </p:cNvGrpSpPr>
          <p:nvPr/>
        </p:nvGrpSpPr>
        <p:grpSpPr bwMode="auto">
          <a:xfrm>
            <a:off x="612775" y="5816600"/>
            <a:ext cx="8232775" cy="466725"/>
            <a:chOff x="321" y="3726"/>
            <a:chExt cx="5186" cy="294"/>
          </a:xfrm>
        </p:grpSpPr>
        <p:sp>
          <p:nvSpPr>
            <p:cNvPr id="72727" name="Rectangle 49">
              <a:extLst>
                <a:ext uri="{FF2B5EF4-FFF2-40B4-BE49-F238E27FC236}">
                  <a16:creationId xmlns:a16="http://schemas.microsoft.com/office/drawing/2014/main" id="{FC528A71-17EB-4BAD-9A7A-940B4FAA0682}"/>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28" name="Rectangle 50">
              <a:extLst>
                <a:ext uri="{FF2B5EF4-FFF2-40B4-BE49-F238E27FC236}">
                  <a16:creationId xmlns:a16="http://schemas.microsoft.com/office/drawing/2014/main" id="{CBB7DB8B-7F30-42CC-8567-EFED63CBB3D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2729" name="Rectangle 51">
              <a:extLst>
                <a:ext uri="{FF2B5EF4-FFF2-40B4-BE49-F238E27FC236}">
                  <a16:creationId xmlns:a16="http://schemas.microsoft.com/office/drawing/2014/main" id="{788DBA40-58E5-433E-BB50-1D5C4A45AAB8}"/>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2730" name="Line 52">
              <a:extLst>
                <a:ext uri="{FF2B5EF4-FFF2-40B4-BE49-F238E27FC236}">
                  <a16:creationId xmlns:a16="http://schemas.microsoft.com/office/drawing/2014/main" id="{B47E1AEF-B3BE-4836-BD24-60EE569B2E9B}"/>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31" name="Rectangle 53">
              <a:extLst>
                <a:ext uri="{FF2B5EF4-FFF2-40B4-BE49-F238E27FC236}">
                  <a16:creationId xmlns:a16="http://schemas.microsoft.com/office/drawing/2014/main" id="{AC9A39FE-0E07-48EF-B111-2AE913BA8007}"/>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2710" name="Group 62">
            <a:extLst>
              <a:ext uri="{FF2B5EF4-FFF2-40B4-BE49-F238E27FC236}">
                <a16:creationId xmlns:a16="http://schemas.microsoft.com/office/drawing/2014/main" id="{D2657957-9880-4042-A3DF-7B2BC13038AD}"/>
              </a:ext>
            </a:extLst>
          </p:cNvPr>
          <p:cNvGrpSpPr>
            <a:grpSpLocks/>
          </p:cNvGrpSpPr>
          <p:nvPr/>
        </p:nvGrpSpPr>
        <p:grpSpPr bwMode="auto">
          <a:xfrm>
            <a:off x="614363" y="2406650"/>
            <a:ext cx="8251825" cy="1104900"/>
            <a:chOff x="310" y="1428"/>
            <a:chExt cx="5198" cy="696"/>
          </a:xfrm>
        </p:grpSpPr>
        <p:sp>
          <p:nvSpPr>
            <p:cNvPr id="72713" name="Line 7">
              <a:extLst>
                <a:ext uri="{FF2B5EF4-FFF2-40B4-BE49-F238E27FC236}">
                  <a16:creationId xmlns:a16="http://schemas.microsoft.com/office/drawing/2014/main" id="{1D7B2A86-CD6F-4F24-BE5E-C351F2403EA8}"/>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4" name="Rectangle 8">
              <a:extLst>
                <a:ext uri="{FF2B5EF4-FFF2-40B4-BE49-F238E27FC236}">
                  <a16:creationId xmlns:a16="http://schemas.microsoft.com/office/drawing/2014/main" id="{180EBBDB-1E4D-4806-B78A-025668242BEE}"/>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5" name="Rectangle 12">
              <a:extLst>
                <a:ext uri="{FF2B5EF4-FFF2-40B4-BE49-F238E27FC236}">
                  <a16:creationId xmlns:a16="http://schemas.microsoft.com/office/drawing/2014/main" id="{F1191E5B-C0A7-470E-ADD9-31583F8CF0E4}"/>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6" name="Rectangle 15">
              <a:extLst>
                <a:ext uri="{FF2B5EF4-FFF2-40B4-BE49-F238E27FC236}">
                  <a16:creationId xmlns:a16="http://schemas.microsoft.com/office/drawing/2014/main" id="{756E7D59-D4D0-41B1-BC65-C3DE11B06E0C}"/>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2717" name="Line 24">
              <a:extLst>
                <a:ext uri="{FF2B5EF4-FFF2-40B4-BE49-F238E27FC236}">
                  <a16:creationId xmlns:a16="http://schemas.microsoft.com/office/drawing/2014/main" id="{90CD2F8A-71F8-43BB-9CE8-BD2070EA0B56}"/>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718" name="Rectangle 25">
              <a:extLst>
                <a:ext uri="{FF2B5EF4-FFF2-40B4-BE49-F238E27FC236}">
                  <a16:creationId xmlns:a16="http://schemas.microsoft.com/office/drawing/2014/main" id="{7472FEF8-B428-4EB8-8281-C83F4637C029}"/>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2719" name="Line 26">
              <a:extLst>
                <a:ext uri="{FF2B5EF4-FFF2-40B4-BE49-F238E27FC236}">
                  <a16:creationId xmlns:a16="http://schemas.microsoft.com/office/drawing/2014/main" id="{E8528B0F-FFFF-49F9-8B19-732F7AF3F873}"/>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0" name="Line 27">
              <a:extLst>
                <a:ext uri="{FF2B5EF4-FFF2-40B4-BE49-F238E27FC236}">
                  <a16:creationId xmlns:a16="http://schemas.microsoft.com/office/drawing/2014/main" id="{CCDA1878-AC0C-4762-9DDA-60E9F26D1D81}"/>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1" name="Line 28">
              <a:extLst>
                <a:ext uri="{FF2B5EF4-FFF2-40B4-BE49-F238E27FC236}">
                  <a16:creationId xmlns:a16="http://schemas.microsoft.com/office/drawing/2014/main" id="{26333C73-81C7-42B0-AB47-3D48A1CDC4B3}"/>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22" name="Rectangle 29">
              <a:extLst>
                <a:ext uri="{FF2B5EF4-FFF2-40B4-BE49-F238E27FC236}">
                  <a16:creationId xmlns:a16="http://schemas.microsoft.com/office/drawing/2014/main" id="{4D56266E-F921-4834-9A4D-91E42F2A70A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2723" name="Line 30">
              <a:extLst>
                <a:ext uri="{FF2B5EF4-FFF2-40B4-BE49-F238E27FC236}">
                  <a16:creationId xmlns:a16="http://schemas.microsoft.com/office/drawing/2014/main" id="{07F4214D-A71B-4590-8E08-0C4B76D396B7}"/>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724" name="Rectangle 54">
              <a:extLst>
                <a:ext uri="{FF2B5EF4-FFF2-40B4-BE49-F238E27FC236}">
                  <a16:creationId xmlns:a16="http://schemas.microsoft.com/office/drawing/2014/main" id="{47783C57-D3E4-44FA-91F7-3893FB4E2F8E}"/>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2725" name="Rectangle 55">
              <a:extLst>
                <a:ext uri="{FF2B5EF4-FFF2-40B4-BE49-F238E27FC236}">
                  <a16:creationId xmlns:a16="http://schemas.microsoft.com/office/drawing/2014/main" id="{AA8C6FE7-A999-43BB-B70F-E01C9E00F6E2}"/>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2726" name="Line 56">
              <a:extLst>
                <a:ext uri="{FF2B5EF4-FFF2-40B4-BE49-F238E27FC236}">
                  <a16:creationId xmlns:a16="http://schemas.microsoft.com/office/drawing/2014/main" id="{056DA357-D3A9-4D22-9EE8-DE16A6D22F4B}"/>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2711" name="AutoShape 57">
            <a:extLst>
              <a:ext uri="{FF2B5EF4-FFF2-40B4-BE49-F238E27FC236}">
                <a16:creationId xmlns:a16="http://schemas.microsoft.com/office/drawing/2014/main" id="{895C1AE0-9A1C-47A9-862D-BFDBBCF26719}"/>
              </a:ext>
            </a:extLst>
          </p:cNvPr>
          <p:cNvSpPr>
            <a:spLocks noChangeArrowheads="1"/>
          </p:cNvSpPr>
          <p:nvPr/>
        </p:nvSpPr>
        <p:spPr bwMode="auto">
          <a:xfrm>
            <a:off x="1404938" y="4492625"/>
            <a:ext cx="6985000" cy="647700"/>
          </a:xfrm>
          <a:prstGeom prst="wedgeRoundRectCallout">
            <a:avLst>
              <a:gd name="adj1" fmla="val -14634"/>
              <a:gd name="adj2" fmla="val -346569"/>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字节，前二位固定为</a:t>
            </a:r>
            <a:r>
              <a:rPr kumimoji="0" lang="en-US" altLang="zh-CN" sz="1800">
                <a:solidFill>
                  <a:srgbClr val="333399"/>
                </a:solidFill>
              </a:rPr>
              <a:t>10</a:t>
            </a:r>
            <a:endParaRPr kumimoji="0" lang="zh-CN" altLang="en-US" sz="1800">
              <a:solidFill>
                <a:srgbClr val="333399"/>
              </a:solidFill>
            </a:endParaRPr>
          </a:p>
        </p:txBody>
      </p:sp>
      <p:sp>
        <p:nvSpPr>
          <p:cNvPr id="72712" name="AutoShape 57">
            <a:extLst>
              <a:ext uri="{FF2B5EF4-FFF2-40B4-BE49-F238E27FC236}">
                <a16:creationId xmlns:a16="http://schemas.microsoft.com/office/drawing/2014/main" id="{9C666AAA-A710-48C7-A7F2-89B738DCD473}"/>
              </a:ext>
            </a:extLst>
          </p:cNvPr>
          <p:cNvSpPr>
            <a:spLocks noChangeArrowheads="1"/>
          </p:cNvSpPr>
          <p:nvPr/>
        </p:nvSpPr>
        <p:spPr bwMode="auto">
          <a:xfrm>
            <a:off x="876300" y="1331913"/>
            <a:ext cx="6985000" cy="647700"/>
          </a:xfrm>
          <a:prstGeom prst="wedgeRoundRectCallout">
            <a:avLst>
              <a:gd name="adj1" fmla="val 49222"/>
              <a:gd name="adj2" fmla="val 148894"/>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B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2 </a:t>
            </a:r>
            <a:r>
              <a:rPr kumimoji="0" lang="zh-CN" altLang="en-US" sz="1800">
                <a:solidFill>
                  <a:srgbClr val="333399"/>
                </a:solidFill>
              </a:rPr>
              <a:t>字节</a:t>
            </a:r>
          </a:p>
        </p:txBody>
      </p:sp>
      <p:sp>
        <p:nvSpPr>
          <p:cNvPr id="63" name="Rectangle 2">
            <a:extLst>
              <a:ext uri="{FF2B5EF4-FFF2-40B4-BE49-F238E27FC236}">
                <a16:creationId xmlns:a16="http://schemas.microsoft.com/office/drawing/2014/main" id="{3800E817-8DAD-4687-8590-CDBF33D6D1EC}"/>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63">
            <a:extLst>
              <a:ext uri="{FF2B5EF4-FFF2-40B4-BE49-F238E27FC236}">
                <a16:creationId xmlns:a16="http://schemas.microsoft.com/office/drawing/2014/main" id="{101E711C-8781-4C58-AC17-390BC114AEE5}"/>
              </a:ext>
            </a:extLst>
          </p:cNvPr>
          <p:cNvGrpSpPr>
            <a:grpSpLocks/>
          </p:cNvGrpSpPr>
          <p:nvPr/>
        </p:nvGrpSpPr>
        <p:grpSpPr bwMode="auto">
          <a:xfrm>
            <a:off x="614363" y="1230313"/>
            <a:ext cx="8264525" cy="1081087"/>
            <a:chOff x="298" y="584"/>
            <a:chExt cx="5206" cy="681"/>
          </a:xfrm>
        </p:grpSpPr>
        <p:sp>
          <p:nvSpPr>
            <p:cNvPr id="73778" name="Line 5">
              <a:extLst>
                <a:ext uri="{FF2B5EF4-FFF2-40B4-BE49-F238E27FC236}">
                  <a16:creationId xmlns:a16="http://schemas.microsoft.com/office/drawing/2014/main" id="{4FBD54BB-EA33-4503-B835-6632A515497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79" name="Rectangle 6">
              <a:extLst>
                <a:ext uri="{FF2B5EF4-FFF2-40B4-BE49-F238E27FC236}">
                  <a16:creationId xmlns:a16="http://schemas.microsoft.com/office/drawing/2014/main" id="{4FAD35F3-4958-48AB-8973-EEFAF237E8D8}"/>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80" name="Line 9">
              <a:extLst>
                <a:ext uri="{FF2B5EF4-FFF2-40B4-BE49-F238E27FC236}">
                  <a16:creationId xmlns:a16="http://schemas.microsoft.com/office/drawing/2014/main" id="{4BAEA41E-8BD3-481D-A6C8-C283DA61589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81" name="Rectangle 10">
              <a:extLst>
                <a:ext uri="{FF2B5EF4-FFF2-40B4-BE49-F238E27FC236}">
                  <a16:creationId xmlns:a16="http://schemas.microsoft.com/office/drawing/2014/main" id="{00C8C8CA-3161-48C6-B1CC-749D4E7FFECD}"/>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3782" name="Rectangle 11">
              <a:extLst>
                <a:ext uri="{FF2B5EF4-FFF2-40B4-BE49-F238E27FC236}">
                  <a16:creationId xmlns:a16="http://schemas.microsoft.com/office/drawing/2014/main" id="{85380016-7096-4755-A533-59FA52386C21}"/>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3" name="Rectangle 16">
              <a:extLst>
                <a:ext uri="{FF2B5EF4-FFF2-40B4-BE49-F238E27FC236}">
                  <a16:creationId xmlns:a16="http://schemas.microsoft.com/office/drawing/2014/main" id="{90D15F72-1ABE-4560-9FF0-7C71B1966EA9}"/>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84" name="Rectangle 17">
              <a:extLst>
                <a:ext uri="{FF2B5EF4-FFF2-40B4-BE49-F238E27FC236}">
                  <a16:creationId xmlns:a16="http://schemas.microsoft.com/office/drawing/2014/main" id="{0FF32978-1E0E-4D1C-86DB-01B1B46706DC}"/>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85" name="Rectangle 18">
              <a:extLst>
                <a:ext uri="{FF2B5EF4-FFF2-40B4-BE49-F238E27FC236}">
                  <a16:creationId xmlns:a16="http://schemas.microsoft.com/office/drawing/2014/main" id="{99F546F4-56D9-4456-86BC-910E1546DA3E}"/>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3786" name="Line 19">
              <a:extLst>
                <a:ext uri="{FF2B5EF4-FFF2-40B4-BE49-F238E27FC236}">
                  <a16:creationId xmlns:a16="http://schemas.microsoft.com/office/drawing/2014/main" id="{C79AF569-EB2D-47D0-A165-3EF67598FF3A}"/>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7" name="Line 20">
              <a:extLst>
                <a:ext uri="{FF2B5EF4-FFF2-40B4-BE49-F238E27FC236}">
                  <a16:creationId xmlns:a16="http://schemas.microsoft.com/office/drawing/2014/main" id="{A0DB3EBE-11CD-4B5A-909B-9AD6E3199AA2}"/>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8" name="Line 21">
              <a:extLst>
                <a:ext uri="{FF2B5EF4-FFF2-40B4-BE49-F238E27FC236}">
                  <a16:creationId xmlns:a16="http://schemas.microsoft.com/office/drawing/2014/main" id="{016C31A2-B4B9-45A1-A0AB-AFACAD5F4EAE}"/>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89" name="Line 22">
              <a:extLst>
                <a:ext uri="{FF2B5EF4-FFF2-40B4-BE49-F238E27FC236}">
                  <a16:creationId xmlns:a16="http://schemas.microsoft.com/office/drawing/2014/main" id="{E7135F6C-00CF-476A-9963-86AC9D70C1EA}"/>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90" name="Line 23">
              <a:extLst>
                <a:ext uri="{FF2B5EF4-FFF2-40B4-BE49-F238E27FC236}">
                  <a16:creationId xmlns:a16="http://schemas.microsoft.com/office/drawing/2014/main" id="{2C4C907C-0591-4851-AEA1-7C64000794AC}"/>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1" name="Group 61">
            <a:extLst>
              <a:ext uri="{FF2B5EF4-FFF2-40B4-BE49-F238E27FC236}">
                <a16:creationId xmlns:a16="http://schemas.microsoft.com/office/drawing/2014/main" id="{B1A481D9-6810-45A8-ADBA-DE413DAAED25}"/>
              </a:ext>
            </a:extLst>
          </p:cNvPr>
          <p:cNvGrpSpPr>
            <a:grpSpLocks/>
          </p:cNvGrpSpPr>
          <p:nvPr/>
        </p:nvGrpSpPr>
        <p:grpSpPr bwMode="auto">
          <a:xfrm>
            <a:off x="614363" y="3709988"/>
            <a:ext cx="8242300" cy="1031875"/>
            <a:chOff x="310" y="2246"/>
            <a:chExt cx="5192" cy="699"/>
          </a:xfrm>
        </p:grpSpPr>
        <p:sp>
          <p:nvSpPr>
            <p:cNvPr id="73761" name="Line 2">
              <a:extLst>
                <a:ext uri="{FF2B5EF4-FFF2-40B4-BE49-F238E27FC236}">
                  <a16:creationId xmlns:a16="http://schemas.microsoft.com/office/drawing/2014/main" id="{4F9AE6EC-EBF8-4FC2-91B4-5382B4E7B61E}"/>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62" name="Rectangle 3">
              <a:extLst>
                <a:ext uri="{FF2B5EF4-FFF2-40B4-BE49-F238E27FC236}">
                  <a16:creationId xmlns:a16="http://schemas.microsoft.com/office/drawing/2014/main" id="{BC19759C-D070-4B01-8497-019C30AB18D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3763" name="Rectangle 4">
              <a:extLst>
                <a:ext uri="{FF2B5EF4-FFF2-40B4-BE49-F238E27FC236}">
                  <a16:creationId xmlns:a16="http://schemas.microsoft.com/office/drawing/2014/main" id="{CAE753F1-8683-4E51-A3B7-5B5D815B310C}"/>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4" name="Rectangle 14">
              <a:extLst>
                <a:ext uri="{FF2B5EF4-FFF2-40B4-BE49-F238E27FC236}">
                  <a16:creationId xmlns:a16="http://schemas.microsoft.com/office/drawing/2014/main" id="{C7C0B677-791C-4D93-BFEB-988A933CA9FE}"/>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65" name="Rectangle 31">
              <a:extLst>
                <a:ext uri="{FF2B5EF4-FFF2-40B4-BE49-F238E27FC236}">
                  <a16:creationId xmlns:a16="http://schemas.microsoft.com/office/drawing/2014/main" id="{4B5CB117-3BA5-4EFF-B1D0-8266FCC65C2A}"/>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3766" name="Rectangle 32">
              <a:extLst>
                <a:ext uri="{FF2B5EF4-FFF2-40B4-BE49-F238E27FC236}">
                  <a16:creationId xmlns:a16="http://schemas.microsoft.com/office/drawing/2014/main" id="{A415553A-7EEE-43FC-81D7-B9950ECEEFF9}"/>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67" name="Rectangle 33">
              <a:extLst>
                <a:ext uri="{FF2B5EF4-FFF2-40B4-BE49-F238E27FC236}">
                  <a16:creationId xmlns:a16="http://schemas.microsoft.com/office/drawing/2014/main" id="{7AAD42A8-DB6E-4D90-923A-D8B5C4CB2056}"/>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8" name="Rectangle 34">
              <a:extLst>
                <a:ext uri="{FF2B5EF4-FFF2-40B4-BE49-F238E27FC236}">
                  <a16:creationId xmlns:a16="http://schemas.microsoft.com/office/drawing/2014/main" id="{F816222E-BB73-4391-9966-EDAA1A99A51F}"/>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69" name="Line 35">
              <a:extLst>
                <a:ext uri="{FF2B5EF4-FFF2-40B4-BE49-F238E27FC236}">
                  <a16:creationId xmlns:a16="http://schemas.microsoft.com/office/drawing/2014/main" id="{EF825D69-F40F-4214-96F8-5621F7A55CA8}"/>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36">
              <a:extLst>
                <a:ext uri="{FF2B5EF4-FFF2-40B4-BE49-F238E27FC236}">
                  <a16:creationId xmlns:a16="http://schemas.microsoft.com/office/drawing/2014/main" id="{0ACBC28A-E78F-44DD-9073-A08C63B0368E}"/>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Line 37">
              <a:extLst>
                <a:ext uri="{FF2B5EF4-FFF2-40B4-BE49-F238E27FC236}">
                  <a16:creationId xmlns:a16="http://schemas.microsoft.com/office/drawing/2014/main" id="{232D6040-EB46-4021-BF8A-398FE6A4D403}"/>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3772" name="Group 38">
              <a:extLst>
                <a:ext uri="{FF2B5EF4-FFF2-40B4-BE49-F238E27FC236}">
                  <a16:creationId xmlns:a16="http://schemas.microsoft.com/office/drawing/2014/main" id="{7D05FAE1-1DB8-45F3-8D61-9269512F6667}"/>
                </a:ext>
              </a:extLst>
            </p:cNvPr>
            <p:cNvGrpSpPr>
              <a:grpSpLocks/>
            </p:cNvGrpSpPr>
            <p:nvPr/>
          </p:nvGrpSpPr>
          <p:grpSpPr bwMode="auto">
            <a:xfrm>
              <a:off x="4673" y="2543"/>
              <a:ext cx="620" cy="402"/>
              <a:chOff x="2832" y="3024"/>
              <a:chExt cx="427" cy="378"/>
            </a:xfrm>
          </p:grpSpPr>
          <p:sp>
            <p:nvSpPr>
              <p:cNvPr id="73776" name="Rectangle 39">
                <a:extLst>
                  <a:ext uri="{FF2B5EF4-FFF2-40B4-BE49-F238E27FC236}">
                    <a16:creationId xmlns:a16="http://schemas.microsoft.com/office/drawing/2014/main" id="{A93AB5E7-FA30-4BAE-A407-01FADF0EF649}"/>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77" name="Rectangle 40">
                <a:extLst>
                  <a:ext uri="{FF2B5EF4-FFF2-40B4-BE49-F238E27FC236}">
                    <a16:creationId xmlns:a16="http://schemas.microsoft.com/office/drawing/2014/main" id="{DB3303CA-08C9-459F-892B-3DCC85DF7A65}"/>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3773" name="Line 41">
              <a:extLst>
                <a:ext uri="{FF2B5EF4-FFF2-40B4-BE49-F238E27FC236}">
                  <a16:creationId xmlns:a16="http://schemas.microsoft.com/office/drawing/2014/main" id="{BEAB39E0-9524-4257-A025-EC7C336BFE89}"/>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4" name="Line 42">
              <a:extLst>
                <a:ext uri="{FF2B5EF4-FFF2-40B4-BE49-F238E27FC236}">
                  <a16:creationId xmlns:a16="http://schemas.microsoft.com/office/drawing/2014/main" id="{340CFA0E-59F9-45D5-B21D-82B11B7D796D}"/>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75" name="Line 43">
              <a:extLst>
                <a:ext uri="{FF2B5EF4-FFF2-40B4-BE49-F238E27FC236}">
                  <a16:creationId xmlns:a16="http://schemas.microsoft.com/office/drawing/2014/main" id="{E85E0D37-32E5-4BFF-AB99-FC1C9FF16327}"/>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3732" name="Group 59">
            <a:extLst>
              <a:ext uri="{FF2B5EF4-FFF2-40B4-BE49-F238E27FC236}">
                <a16:creationId xmlns:a16="http://schemas.microsoft.com/office/drawing/2014/main" id="{88B3F4AE-7B86-4A3A-BA84-728CCC5EDC4A}"/>
              </a:ext>
            </a:extLst>
          </p:cNvPr>
          <p:cNvGrpSpPr>
            <a:grpSpLocks/>
          </p:cNvGrpSpPr>
          <p:nvPr/>
        </p:nvGrpSpPr>
        <p:grpSpPr bwMode="auto">
          <a:xfrm>
            <a:off x="614363" y="4903788"/>
            <a:ext cx="8275637" cy="450850"/>
            <a:chOff x="298" y="3116"/>
            <a:chExt cx="5213" cy="284"/>
          </a:xfrm>
        </p:grpSpPr>
        <p:sp>
          <p:nvSpPr>
            <p:cNvPr id="73756" name="Rectangle 44">
              <a:extLst>
                <a:ext uri="{FF2B5EF4-FFF2-40B4-BE49-F238E27FC236}">
                  <a16:creationId xmlns:a16="http://schemas.microsoft.com/office/drawing/2014/main" id="{8EDA01C5-67FB-420C-A811-45C40B3EAEE8}"/>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7" name="Rectangle 45">
              <a:extLst>
                <a:ext uri="{FF2B5EF4-FFF2-40B4-BE49-F238E27FC236}">
                  <a16:creationId xmlns:a16="http://schemas.microsoft.com/office/drawing/2014/main" id="{E70640A7-26F3-43AC-BB57-5AC85467B601}"/>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3758" name="Line 46">
              <a:extLst>
                <a:ext uri="{FF2B5EF4-FFF2-40B4-BE49-F238E27FC236}">
                  <a16:creationId xmlns:a16="http://schemas.microsoft.com/office/drawing/2014/main" id="{B4647B11-7BEA-4C23-AE29-A7E6324B5F77}"/>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9" name="Rectangle 47">
              <a:extLst>
                <a:ext uri="{FF2B5EF4-FFF2-40B4-BE49-F238E27FC236}">
                  <a16:creationId xmlns:a16="http://schemas.microsoft.com/office/drawing/2014/main" id="{A0F80255-8F05-4607-907D-C42A8EB1E0AB}"/>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3760" name="Rectangle 48">
              <a:extLst>
                <a:ext uri="{FF2B5EF4-FFF2-40B4-BE49-F238E27FC236}">
                  <a16:creationId xmlns:a16="http://schemas.microsoft.com/office/drawing/2014/main" id="{A78F5C58-636D-42F1-AFDB-FE2FC0E0959D}"/>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3733" name="Group 60">
            <a:extLst>
              <a:ext uri="{FF2B5EF4-FFF2-40B4-BE49-F238E27FC236}">
                <a16:creationId xmlns:a16="http://schemas.microsoft.com/office/drawing/2014/main" id="{F9D6EB80-9074-4C14-9129-5F8E4152778A}"/>
              </a:ext>
            </a:extLst>
          </p:cNvPr>
          <p:cNvGrpSpPr>
            <a:grpSpLocks/>
          </p:cNvGrpSpPr>
          <p:nvPr/>
        </p:nvGrpSpPr>
        <p:grpSpPr bwMode="auto">
          <a:xfrm>
            <a:off x="612775" y="5816600"/>
            <a:ext cx="8232775" cy="466725"/>
            <a:chOff x="321" y="3726"/>
            <a:chExt cx="5186" cy="294"/>
          </a:xfrm>
        </p:grpSpPr>
        <p:sp>
          <p:nvSpPr>
            <p:cNvPr id="73751" name="Rectangle 49">
              <a:extLst>
                <a:ext uri="{FF2B5EF4-FFF2-40B4-BE49-F238E27FC236}">
                  <a16:creationId xmlns:a16="http://schemas.microsoft.com/office/drawing/2014/main" id="{4933A717-2302-44DA-9A56-2DEACD978FC0}"/>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52" name="Rectangle 50">
              <a:extLst>
                <a:ext uri="{FF2B5EF4-FFF2-40B4-BE49-F238E27FC236}">
                  <a16:creationId xmlns:a16="http://schemas.microsoft.com/office/drawing/2014/main" id="{E03BE8E1-3F8B-45F7-BFD3-9D1F29FFA40B}"/>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3753" name="Rectangle 51">
              <a:extLst>
                <a:ext uri="{FF2B5EF4-FFF2-40B4-BE49-F238E27FC236}">
                  <a16:creationId xmlns:a16="http://schemas.microsoft.com/office/drawing/2014/main" id="{63642207-34B8-4F67-AFD2-A721C86EE921}"/>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3754" name="Line 52">
              <a:extLst>
                <a:ext uri="{FF2B5EF4-FFF2-40B4-BE49-F238E27FC236}">
                  <a16:creationId xmlns:a16="http://schemas.microsoft.com/office/drawing/2014/main" id="{F96E2FD5-05A5-4393-BE8E-892D48483981}"/>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5" name="Rectangle 53">
              <a:extLst>
                <a:ext uri="{FF2B5EF4-FFF2-40B4-BE49-F238E27FC236}">
                  <a16:creationId xmlns:a16="http://schemas.microsoft.com/office/drawing/2014/main" id="{E50253DE-BAFB-4CCE-8352-DEA3823DAEAA}"/>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3734" name="Group 62">
            <a:extLst>
              <a:ext uri="{FF2B5EF4-FFF2-40B4-BE49-F238E27FC236}">
                <a16:creationId xmlns:a16="http://schemas.microsoft.com/office/drawing/2014/main" id="{A93972F7-9566-464B-AB04-939F702AE2BA}"/>
              </a:ext>
            </a:extLst>
          </p:cNvPr>
          <p:cNvGrpSpPr>
            <a:grpSpLocks/>
          </p:cNvGrpSpPr>
          <p:nvPr/>
        </p:nvGrpSpPr>
        <p:grpSpPr bwMode="auto">
          <a:xfrm>
            <a:off x="614363" y="2406650"/>
            <a:ext cx="8251825" cy="1104900"/>
            <a:chOff x="310" y="1428"/>
            <a:chExt cx="5198" cy="696"/>
          </a:xfrm>
        </p:grpSpPr>
        <p:sp>
          <p:nvSpPr>
            <p:cNvPr id="73737" name="Line 7">
              <a:extLst>
                <a:ext uri="{FF2B5EF4-FFF2-40B4-BE49-F238E27FC236}">
                  <a16:creationId xmlns:a16="http://schemas.microsoft.com/office/drawing/2014/main" id="{D209E420-23C9-462E-ACBE-C26059F19A9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38" name="Rectangle 8">
              <a:extLst>
                <a:ext uri="{FF2B5EF4-FFF2-40B4-BE49-F238E27FC236}">
                  <a16:creationId xmlns:a16="http://schemas.microsoft.com/office/drawing/2014/main" id="{16444D04-7042-41F7-AA01-6E63DA9FE011}"/>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39" name="Rectangle 12">
              <a:extLst>
                <a:ext uri="{FF2B5EF4-FFF2-40B4-BE49-F238E27FC236}">
                  <a16:creationId xmlns:a16="http://schemas.microsoft.com/office/drawing/2014/main" id="{0E102CC1-55B0-4C83-8D4E-01049DE1ED80}"/>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0" name="Rectangle 15">
              <a:extLst>
                <a:ext uri="{FF2B5EF4-FFF2-40B4-BE49-F238E27FC236}">
                  <a16:creationId xmlns:a16="http://schemas.microsoft.com/office/drawing/2014/main" id="{258CFBB1-6B0F-4888-A1A0-8C41601F95B5}"/>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3741" name="Line 24">
              <a:extLst>
                <a:ext uri="{FF2B5EF4-FFF2-40B4-BE49-F238E27FC236}">
                  <a16:creationId xmlns:a16="http://schemas.microsoft.com/office/drawing/2014/main" id="{4375DC9E-6903-4C4C-A6A5-83CDBFF1625D}"/>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3742" name="Rectangle 25">
              <a:extLst>
                <a:ext uri="{FF2B5EF4-FFF2-40B4-BE49-F238E27FC236}">
                  <a16:creationId xmlns:a16="http://schemas.microsoft.com/office/drawing/2014/main" id="{2E92BD7B-BB2B-4104-8068-6EDC610ABAEA}"/>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3743" name="Line 26">
              <a:extLst>
                <a:ext uri="{FF2B5EF4-FFF2-40B4-BE49-F238E27FC236}">
                  <a16:creationId xmlns:a16="http://schemas.microsoft.com/office/drawing/2014/main" id="{E8CCB795-EAA3-45DE-B0F3-1E87C5B6A91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4" name="Line 27">
              <a:extLst>
                <a:ext uri="{FF2B5EF4-FFF2-40B4-BE49-F238E27FC236}">
                  <a16:creationId xmlns:a16="http://schemas.microsoft.com/office/drawing/2014/main" id="{292051F4-17B1-403F-9313-A21C1DB65B2A}"/>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28">
              <a:extLst>
                <a:ext uri="{FF2B5EF4-FFF2-40B4-BE49-F238E27FC236}">
                  <a16:creationId xmlns:a16="http://schemas.microsoft.com/office/drawing/2014/main" id="{E88C6A2B-B397-4F69-9842-BC3349AE5EFA}"/>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Rectangle 29">
              <a:extLst>
                <a:ext uri="{FF2B5EF4-FFF2-40B4-BE49-F238E27FC236}">
                  <a16:creationId xmlns:a16="http://schemas.microsoft.com/office/drawing/2014/main" id="{37E1378D-B613-4FDF-8618-3B12BDDD5C24}"/>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3747" name="Line 30">
              <a:extLst>
                <a:ext uri="{FF2B5EF4-FFF2-40B4-BE49-F238E27FC236}">
                  <a16:creationId xmlns:a16="http://schemas.microsoft.com/office/drawing/2014/main" id="{45CBA545-2FC0-4B59-8D1E-5DE814300F5A}"/>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8" name="Rectangle 54">
              <a:extLst>
                <a:ext uri="{FF2B5EF4-FFF2-40B4-BE49-F238E27FC236}">
                  <a16:creationId xmlns:a16="http://schemas.microsoft.com/office/drawing/2014/main" id="{4638FF5C-0ED3-4EDE-AF4D-D3346910A829}"/>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3749" name="Rectangle 55">
              <a:extLst>
                <a:ext uri="{FF2B5EF4-FFF2-40B4-BE49-F238E27FC236}">
                  <a16:creationId xmlns:a16="http://schemas.microsoft.com/office/drawing/2014/main" id="{9D919EBE-503C-4B93-8DC7-E90D92BE2CC0}"/>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3750" name="Line 56">
              <a:extLst>
                <a:ext uri="{FF2B5EF4-FFF2-40B4-BE49-F238E27FC236}">
                  <a16:creationId xmlns:a16="http://schemas.microsoft.com/office/drawing/2014/main" id="{86F019A0-4651-49A8-9893-49B4932B7926}"/>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35" name="AutoShape 57">
            <a:extLst>
              <a:ext uri="{FF2B5EF4-FFF2-40B4-BE49-F238E27FC236}">
                <a16:creationId xmlns:a16="http://schemas.microsoft.com/office/drawing/2014/main" id="{05294F77-4C63-4832-9A5B-810BB2E5ABC7}"/>
              </a:ext>
            </a:extLst>
          </p:cNvPr>
          <p:cNvSpPr>
            <a:spLocks noChangeArrowheads="1"/>
          </p:cNvSpPr>
          <p:nvPr/>
        </p:nvSpPr>
        <p:spPr bwMode="auto">
          <a:xfrm>
            <a:off x="1330325" y="2514600"/>
            <a:ext cx="6911975" cy="647700"/>
          </a:xfrm>
          <a:prstGeom prst="wedgeRoundRectCallout">
            <a:avLst>
              <a:gd name="adj1" fmla="val -1417"/>
              <a:gd name="adj2" fmla="val 169000"/>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类地址的网络号字段 </a:t>
            </a:r>
            <a:r>
              <a:rPr kumimoji="0" lang="en-US" altLang="zh-CN" sz="1800">
                <a:solidFill>
                  <a:srgbClr val="333399"/>
                </a:solidFill>
              </a:rPr>
              <a:t>net-id </a:t>
            </a:r>
            <a:r>
              <a:rPr kumimoji="0" lang="zh-CN" altLang="en-US" sz="1800">
                <a:solidFill>
                  <a:srgbClr val="333399"/>
                </a:solidFill>
              </a:rPr>
              <a:t>为 </a:t>
            </a:r>
            <a:r>
              <a:rPr kumimoji="0" lang="en-US" altLang="zh-CN" sz="1800">
                <a:solidFill>
                  <a:srgbClr val="333399"/>
                </a:solidFill>
              </a:rPr>
              <a:t>3 </a:t>
            </a:r>
            <a:r>
              <a:rPr kumimoji="0" lang="zh-CN" altLang="en-US" sz="1800">
                <a:solidFill>
                  <a:srgbClr val="333399"/>
                </a:solidFill>
              </a:rPr>
              <a:t>字节，前三位固定为</a:t>
            </a:r>
            <a:r>
              <a:rPr kumimoji="0" lang="en-US" altLang="zh-CN" sz="1800">
                <a:solidFill>
                  <a:srgbClr val="333399"/>
                </a:solidFill>
              </a:rPr>
              <a:t>110</a:t>
            </a:r>
            <a:endParaRPr kumimoji="0" lang="zh-CN" altLang="en-US" sz="1800">
              <a:solidFill>
                <a:srgbClr val="333399"/>
              </a:solidFill>
            </a:endParaRPr>
          </a:p>
        </p:txBody>
      </p:sp>
      <p:sp>
        <p:nvSpPr>
          <p:cNvPr id="73736" name="AutoShape 57">
            <a:extLst>
              <a:ext uri="{FF2B5EF4-FFF2-40B4-BE49-F238E27FC236}">
                <a16:creationId xmlns:a16="http://schemas.microsoft.com/office/drawing/2014/main" id="{8B98496D-9863-4904-B36C-A54BA3CC01C0}"/>
              </a:ext>
            </a:extLst>
          </p:cNvPr>
          <p:cNvSpPr>
            <a:spLocks noChangeArrowheads="1"/>
          </p:cNvSpPr>
          <p:nvPr/>
        </p:nvSpPr>
        <p:spPr bwMode="auto">
          <a:xfrm>
            <a:off x="1468438" y="4689475"/>
            <a:ext cx="7127875" cy="647700"/>
          </a:xfrm>
          <a:prstGeom prst="wedgeRoundRectCallout">
            <a:avLst>
              <a:gd name="adj1" fmla="val 39630"/>
              <a:gd name="adj2" fmla="val -1699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kumimoji="0" lang="en-US" altLang="zh-CN" sz="1800">
                <a:solidFill>
                  <a:srgbClr val="333399"/>
                </a:solidFill>
              </a:rPr>
              <a:t>C </a:t>
            </a:r>
            <a:r>
              <a:rPr kumimoji="0" lang="zh-CN" altLang="en-US" sz="1800">
                <a:solidFill>
                  <a:srgbClr val="333399"/>
                </a:solidFill>
              </a:rPr>
              <a:t>类地址的主机号字段 </a:t>
            </a:r>
            <a:r>
              <a:rPr kumimoji="0" lang="en-US" altLang="zh-CN" sz="1800">
                <a:solidFill>
                  <a:srgbClr val="333399"/>
                </a:solidFill>
              </a:rPr>
              <a:t>host-id </a:t>
            </a:r>
            <a:r>
              <a:rPr kumimoji="0" lang="zh-CN" altLang="en-US" sz="1800">
                <a:solidFill>
                  <a:srgbClr val="333399"/>
                </a:solidFill>
              </a:rPr>
              <a:t>为 </a:t>
            </a:r>
            <a:r>
              <a:rPr kumimoji="0" lang="en-US" altLang="zh-CN" sz="1800">
                <a:solidFill>
                  <a:srgbClr val="333399"/>
                </a:solidFill>
              </a:rPr>
              <a:t>1 </a:t>
            </a:r>
            <a:r>
              <a:rPr kumimoji="0" lang="zh-CN" altLang="en-US" sz="1800">
                <a:solidFill>
                  <a:srgbClr val="333399"/>
                </a:solidFill>
              </a:rPr>
              <a:t>字节</a:t>
            </a:r>
          </a:p>
        </p:txBody>
      </p:sp>
      <p:sp>
        <p:nvSpPr>
          <p:cNvPr id="63" name="Rectangle 2">
            <a:extLst>
              <a:ext uri="{FF2B5EF4-FFF2-40B4-BE49-F238E27FC236}">
                <a16:creationId xmlns:a16="http://schemas.microsoft.com/office/drawing/2014/main" id="{2152F2F3-DB37-43CB-A4A8-6CBA3A1DE6E5}"/>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754" name="Group 63">
            <a:extLst>
              <a:ext uri="{FF2B5EF4-FFF2-40B4-BE49-F238E27FC236}">
                <a16:creationId xmlns:a16="http://schemas.microsoft.com/office/drawing/2014/main" id="{C10F24F5-2177-4C3E-89D0-FA9A43053785}"/>
              </a:ext>
            </a:extLst>
          </p:cNvPr>
          <p:cNvGrpSpPr>
            <a:grpSpLocks/>
          </p:cNvGrpSpPr>
          <p:nvPr/>
        </p:nvGrpSpPr>
        <p:grpSpPr bwMode="auto">
          <a:xfrm>
            <a:off x="614363" y="1230313"/>
            <a:ext cx="8264525" cy="1081087"/>
            <a:chOff x="298" y="584"/>
            <a:chExt cx="5206" cy="681"/>
          </a:xfrm>
        </p:grpSpPr>
        <p:sp>
          <p:nvSpPr>
            <p:cNvPr id="74801" name="Line 5">
              <a:extLst>
                <a:ext uri="{FF2B5EF4-FFF2-40B4-BE49-F238E27FC236}">
                  <a16:creationId xmlns:a16="http://schemas.microsoft.com/office/drawing/2014/main" id="{2EF7F5B7-F7E7-477E-B931-73F28338206C}"/>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2" name="Rectangle 6">
              <a:extLst>
                <a:ext uri="{FF2B5EF4-FFF2-40B4-BE49-F238E27FC236}">
                  <a16:creationId xmlns:a16="http://schemas.microsoft.com/office/drawing/2014/main" id="{CA7749F6-F4D3-41BC-ACDE-20BCF603EBCE}"/>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803" name="Line 9">
              <a:extLst>
                <a:ext uri="{FF2B5EF4-FFF2-40B4-BE49-F238E27FC236}">
                  <a16:creationId xmlns:a16="http://schemas.microsoft.com/office/drawing/2014/main" id="{E9C76207-E8D3-47D3-A6C4-EA1096FC1F90}"/>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804" name="Rectangle 10">
              <a:extLst>
                <a:ext uri="{FF2B5EF4-FFF2-40B4-BE49-F238E27FC236}">
                  <a16:creationId xmlns:a16="http://schemas.microsoft.com/office/drawing/2014/main" id="{B001BE07-501B-40CE-B5BA-425AD9F77577}"/>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4805" name="Rectangle 11">
              <a:extLst>
                <a:ext uri="{FF2B5EF4-FFF2-40B4-BE49-F238E27FC236}">
                  <a16:creationId xmlns:a16="http://schemas.microsoft.com/office/drawing/2014/main" id="{2CD4DFF4-E05A-4C2D-9A34-D0603997853B}"/>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6" name="Rectangle 16">
              <a:extLst>
                <a:ext uri="{FF2B5EF4-FFF2-40B4-BE49-F238E27FC236}">
                  <a16:creationId xmlns:a16="http://schemas.microsoft.com/office/drawing/2014/main" id="{C042BDF2-BB99-4044-9A7A-250BFD3306B5}"/>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7" name="Rectangle 17">
              <a:extLst>
                <a:ext uri="{FF2B5EF4-FFF2-40B4-BE49-F238E27FC236}">
                  <a16:creationId xmlns:a16="http://schemas.microsoft.com/office/drawing/2014/main" id="{ED936558-E090-4590-8C1B-CFD0A50BA60A}"/>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808" name="Rectangle 18">
              <a:extLst>
                <a:ext uri="{FF2B5EF4-FFF2-40B4-BE49-F238E27FC236}">
                  <a16:creationId xmlns:a16="http://schemas.microsoft.com/office/drawing/2014/main" id="{181284B2-59D5-4267-A704-5E0362C5D747}"/>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4809" name="Line 19">
              <a:extLst>
                <a:ext uri="{FF2B5EF4-FFF2-40B4-BE49-F238E27FC236}">
                  <a16:creationId xmlns:a16="http://schemas.microsoft.com/office/drawing/2014/main" id="{1F0E37C9-1B1A-40BC-9A2E-E0B32A6FE10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0" name="Line 20">
              <a:extLst>
                <a:ext uri="{FF2B5EF4-FFF2-40B4-BE49-F238E27FC236}">
                  <a16:creationId xmlns:a16="http://schemas.microsoft.com/office/drawing/2014/main" id="{4FD3F7CA-1245-4AF5-816F-93BC273B7059}"/>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811" name="Line 21">
              <a:extLst>
                <a:ext uri="{FF2B5EF4-FFF2-40B4-BE49-F238E27FC236}">
                  <a16:creationId xmlns:a16="http://schemas.microsoft.com/office/drawing/2014/main" id="{127D82A0-6795-4893-80A9-A4BE712E4F30}"/>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2" name="Line 22">
              <a:extLst>
                <a:ext uri="{FF2B5EF4-FFF2-40B4-BE49-F238E27FC236}">
                  <a16:creationId xmlns:a16="http://schemas.microsoft.com/office/drawing/2014/main" id="{8B74EADF-FAC6-4BC8-B07E-A7B2713F674C}"/>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3" name="Line 23">
              <a:extLst>
                <a:ext uri="{FF2B5EF4-FFF2-40B4-BE49-F238E27FC236}">
                  <a16:creationId xmlns:a16="http://schemas.microsoft.com/office/drawing/2014/main" id="{48DAD22B-4C49-4BB7-9101-C9B099D8169D}"/>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5" name="Group 61">
            <a:extLst>
              <a:ext uri="{FF2B5EF4-FFF2-40B4-BE49-F238E27FC236}">
                <a16:creationId xmlns:a16="http://schemas.microsoft.com/office/drawing/2014/main" id="{6E701EC6-126B-422E-B408-E50AA384D56A}"/>
              </a:ext>
            </a:extLst>
          </p:cNvPr>
          <p:cNvGrpSpPr>
            <a:grpSpLocks/>
          </p:cNvGrpSpPr>
          <p:nvPr/>
        </p:nvGrpSpPr>
        <p:grpSpPr bwMode="auto">
          <a:xfrm>
            <a:off x="614363" y="3709988"/>
            <a:ext cx="8242300" cy="1031875"/>
            <a:chOff x="310" y="2246"/>
            <a:chExt cx="5192" cy="699"/>
          </a:xfrm>
        </p:grpSpPr>
        <p:sp>
          <p:nvSpPr>
            <p:cNvPr id="74784" name="Line 2">
              <a:extLst>
                <a:ext uri="{FF2B5EF4-FFF2-40B4-BE49-F238E27FC236}">
                  <a16:creationId xmlns:a16="http://schemas.microsoft.com/office/drawing/2014/main" id="{16D7E018-29C8-42EA-B201-C7382BB993BD}"/>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85" name="Rectangle 3">
              <a:extLst>
                <a:ext uri="{FF2B5EF4-FFF2-40B4-BE49-F238E27FC236}">
                  <a16:creationId xmlns:a16="http://schemas.microsoft.com/office/drawing/2014/main" id="{B170F900-2CD4-4144-B7BC-7DE72FFCF929}"/>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4786" name="Rectangle 4">
              <a:extLst>
                <a:ext uri="{FF2B5EF4-FFF2-40B4-BE49-F238E27FC236}">
                  <a16:creationId xmlns:a16="http://schemas.microsoft.com/office/drawing/2014/main" id="{509D8276-1221-4868-8CAA-B39D97AAE63E}"/>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7" name="Rectangle 14">
              <a:extLst>
                <a:ext uri="{FF2B5EF4-FFF2-40B4-BE49-F238E27FC236}">
                  <a16:creationId xmlns:a16="http://schemas.microsoft.com/office/drawing/2014/main" id="{6673C1FE-3C26-4CA0-8CDA-25229220F8C5}"/>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8" name="Rectangle 31">
              <a:extLst>
                <a:ext uri="{FF2B5EF4-FFF2-40B4-BE49-F238E27FC236}">
                  <a16:creationId xmlns:a16="http://schemas.microsoft.com/office/drawing/2014/main" id="{3B6F0479-98C2-4387-92DC-2C1F92744B1E}"/>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4789" name="Rectangle 32">
              <a:extLst>
                <a:ext uri="{FF2B5EF4-FFF2-40B4-BE49-F238E27FC236}">
                  <a16:creationId xmlns:a16="http://schemas.microsoft.com/office/drawing/2014/main" id="{F724A221-CCF9-435F-8947-3B95F62D312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90" name="Rectangle 33">
              <a:extLst>
                <a:ext uri="{FF2B5EF4-FFF2-40B4-BE49-F238E27FC236}">
                  <a16:creationId xmlns:a16="http://schemas.microsoft.com/office/drawing/2014/main" id="{62E6EC12-DE5C-4397-96AE-C2F2685A037C}"/>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1" name="Rectangle 34">
              <a:extLst>
                <a:ext uri="{FF2B5EF4-FFF2-40B4-BE49-F238E27FC236}">
                  <a16:creationId xmlns:a16="http://schemas.microsoft.com/office/drawing/2014/main" id="{AF4DD8C2-5C4B-4389-9EDA-C43589DDA3E9}"/>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92" name="Line 35">
              <a:extLst>
                <a:ext uri="{FF2B5EF4-FFF2-40B4-BE49-F238E27FC236}">
                  <a16:creationId xmlns:a16="http://schemas.microsoft.com/office/drawing/2014/main" id="{95D4C2D2-7A39-4A2D-84B4-AE0E0964AD2E}"/>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36">
              <a:extLst>
                <a:ext uri="{FF2B5EF4-FFF2-40B4-BE49-F238E27FC236}">
                  <a16:creationId xmlns:a16="http://schemas.microsoft.com/office/drawing/2014/main" id="{67C9A56A-35A1-4D8A-840B-835761B93A43}"/>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37">
              <a:extLst>
                <a:ext uri="{FF2B5EF4-FFF2-40B4-BE49-F238E27FC236}">
                  <a16:creationId xmlns:a16="http://schemas.microsoft.com/office/drawing/2014/main" id="{AB35220D-0F04-4416-AE56-1411FA90A9D7}"/>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4795" name="Group 38">
              <a:extLst>
                <a:ext uri="{FF2B5EF4-FFF2-40B4-BE49-F238E27FC236}">
                  <a16:creationId xmlns:a16="http://schemas.microsoft.com/office/drawing/2014/main" id="{730AC6F2-7B91-4318-8805-115E8F9C31EA}"/>
                </a:ext>
              </a:extLst>
            </p:cNvPr>
            <p:cNvGrpSpPr>
              <a:grpSpLocks/>
            </p:cNvGrpSpPr>
            <p:nvPr/>
          </p:nvGrpSpPr>
          <p:grpSpPr bwMode="auto">
            <a:xfrm>
              <a:off x="4673" y="2543"/>
              <a:ext cx="620" cy="402"/>
              <a:chOff x="2832" y="3024"/>
              <a:chExt cx="427" cy="378"/>
            </a:xfrm>
          </p:grpSpPr>
          <p:sp>
            <p:nvSpPr>
              <p:cNvPr id="74799" name="Rectangle 39">
                <a:extLst>
                  <a:ext uri="{FF2B5EF4-FFF2-40B4-BE49-F238E27FC236}">
                    <a16:creationId xmlns:a16="http://schemas.microsoft.com/office/drawing/2014/main" id="{E3E0CA74-7C03-4732-9F85-2329C3EFA017}"/>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800" name="Rectangle 40">
                <a:extLst>
                  <a:ext uri="{FF2B5EF4-FFF2-40B4-BE49-F238E27FC236}">
                    <a16:creationId xmlns:a16="http://schemas.microsoft.com/office/drawing/2014/main" id="{8DAD3215-615A-47DD-9B51-187BB385FE86}"/>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4796" name="Line 41">
              <a:extLst>
                <a:ext uri="{FF2B5EF4-FFF2-40B4-BE49-F238E27FC236}">
                  <a16:creationId xmlns:a16="http://schemas.microsoft.com/office/drawing/2014/main" id="{28A7A113-152F-483B-B0BE-3B81C834C6FB}"/>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7" name="Line 42">
              <a:extLst>
                <a:ext uri="{FF2B5EF4-FFF2-40B4-BE49-F238E27FC236}">
                  <a16:creationId xmlns:a16="http://schemas.microsoft.com/office/drawing/2014/main" id="{40E145AD-32F6-4832-94CC-97A865FDD9BC}"/>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8" name="Line 43">
              <a:extLst>
                <a:ext uri="{FF2B5EF4-FFF2-40B4-BE49-F238E27FC236}">
                  <a16:creationId xmlns:a16="http://schemas.microsoft.com/office/drawing/2014/main" id="{E2BE89EC-447D-4174-A6F2-AD909496C842}"/>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56" name="Group 59">
            <a:extLst>
              <a:ext uri="{FF2B5EF4-FFF2-40B4-BE49-F238E27FC236}">
                <a16:creationId xmlns:a16="http://schemas.microsoft.com/office/drawing/2014/main" id="{8AC72223-19FA-4E29-8E9D-9E70404B730E}"/>
              </a:ext>
            </a:extLst>
          </p:cNvPr>
          <p:cNvGrpSpPr>
            <a:grpSpLocks/>
          </p:cNvGrpSpPr>
          <p:nvPr/>
        </p:nvGrpSpPr>
        <p:grpSpPr bwMode="auto">
          <a:xfrm>
            <a:off x="614363" y="4903788"/>
            <a:ext cx="8275637" cy="450850"/>
            <a:chOff x="298" y="3116"/>
            <a:chExt cx="5213" cy="284"/>
          </a:xfrm>
        </p:grpSpPr>
        <p:sp>
          <p:nvSpPr>
            <p:cNvPr id="74779" name="Rectangle 44">
              <a:extLst>
                <a:ext uri="{FF2B5EF4-FFF2-40B4-BE49-F238E27FC236}">
                  <a16:creationId xmlns:a16="http://schemas.microsoft.com/office/drawing/2014/main" id="{A3EAD71D-03D1-460D-9DA0-FE8E3C3E0B79}"/>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80" name="Rectangle 45">
              <a:extLst>
                <a:ext uri="{FF2B5EF4-FFF2-40B4-BE49-F238E27FC236}">
                  <a16:creationId xmlns:a16="http://schemas.microsoft.com/office/drawing/2014/main" id="{DD76596D-9E58-4AF7-ABFC-B8EA58304A9D}"/>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4781" name="Line 46">
              <a:extLst>
                <a:ext uri="{FF2B5EF4-FFF2-40B4-BE49-F238E27FC236}">
                  <a16:creationId xmlns:a16="http://schemas.microsoft.com/office/drawing/2014/main" id="{245F3A7F-5D56-4590-BB39-6AF8D4184FD8}"/>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2" name="Rectangle 47">
              <a:extLst>
                <a:ext uri="{FF2B5EF4-FFF2-40B4-BE49-F238E27FC236}">
                  <a16:creationId xmlns:a16="http://schemas.microsoft.com/office/drawing/2014/main" id="{10D57798-74FC-4352-82FF-3403B91ADA3A}"/>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4783" name="Rectangle 48">
              <a:extLst>
                <a:ext uri="{FF2B5EF4-FFF2-40B4-BE49-F238E27FC236}">
                  <a16:creationId xmlns:a16="http://schemas.microsoft.com/office/drawing/2014/main" id="{B534F160-7B61-47A7-B39A-D015B190CB12}"/>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4757" name="Group 60">
            <a:extLst>
              <a:ext uri="{FF2B5EF4-FFF2-40B4-BE49-F238E27FC236}">
                <a16:creationId xmlns:a16="http://schemas.microsoft.com/office/drawing/2014/main" id="{00A37F8C-7FCA-4B4D-BBC5-1EFCBB67773A}"/>
              </a:ext>
            </a:extLst>
          </p:cNvPr>
          <p:cNvGrpSpPr>
            <a:grpSpLocks/>
          </p:cNvGrpSpPr>
          <p:nvPr/>
        </p:nvGrpSpPr>
        <p:grpSpPr bwMode="auto">
          <a:xfrm>
            <a:off x="612775" y="5816600"/>
            <a:ext cx="8232775" cy="466725"/>
            <a:chOff x="321" y="3726"/>
            <a:chExt cx="5186" cy="294"/>
          </a:xfrm>
        </p:grpSpPr>
        <p:sp>
          <p:nvSpPr>
            <p:cNvPr id="74774" name="Rectangle 49">
              <a:extLst>
                <a:ext uri="{FF2B5EF4-FFF2-40B4-BE49-F238E27FC236}">
                  <a16:creationId xmlns:a16="http://schemas.microsoft.com/office/drawing/2014/main" id="{7C2DBC12-DE19-4CD4-AA71-4A0DB288DAC1}"/>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75" name="Rectangle 50">
              <a:extLst>
                <a:ext uri="{FF2B5EF4-FFF2-40B4-BE49-F238E27FC236}">
                  <a16:creationId xmlns:a16="http://schemas.microsoft.com/office/drawing/2014/main" id="{E171BD57-5078-4F51-8E37-270F364BC9FA}"/>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4776" name="Rectangle 51">
              <a:extLst>
                <a:ext uri="{FF2B5EF4-FFF2-40B4-BE49-F238E27FC236}">
                  <a16:creationId xmlns:a16="http://schemas.microsoft.com/office/drawing/2014/main" id="{B97839F6-9C86-4EA6-9DF9-71AF66E0A376}"/>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4777" name="Line 52">
              <a:extLst>
                <a:ext uri="{FF2B5EF4-FFF2-40B4-BE49-F238E27FC236}">
                  <a16:creationId xmlns:a16="http://schemas.microsoft.com/office/drawing/2014/main" id="{CFB0D87D-EC15-415B-A9C4-829BE1BF306D}"/>
                </a:ext>
              </a:extLst>
            </p:cNvPr>
            <p:cNvSpPr>
              <a:spLocks noChangeShapeType="1"/>
            </p:cNvSpPr>
            <p:nvPr/>
          </p:nvSpPr>
          <p:spPr bwMode="auto">
            <a:xfrm>
              <a:off x="1565" y="374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8" name="Rectangle 53">
              <a:extLst>
                <a:ext uri="{FF2B5EF4-FFF2-40B4-BE49-F238E27FC236}">
                  <a16:creationId xmlns:a16="http://schemas.microsoft.com/office/drawing/2014/main" id="{639A1BFE-56D1-4207-A4FD-1FAEDD4854CD}"/>
                </a:ext>
              </a:extLst>
            </p:cNvPr>
            <p:cNvSpPr>
              <a:spLocks noChangeArrowheads="1"/>
            </p:cNvSpPr>
            <p:nvPr/>
          </p:nvSpPr>
          <p:spPr bwMode="auto">
            <a:xfrm>
              <a:off x="1019" y="3730"/>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p>
          </p:txBody>
        </p:sp>
      </p:grpSp>
      <p:grpSp>
        <p:nvGrpSpPr>
          <p:cNvPr id="74758" name="Group 62">
            <a:extLst>
              <a:ext uri="{FF2B5EF4-FFF2-40B4-BE49-F238E27FC236}">
                <a16:creationId xmlns:a16="http://schemas.microsoft.com/office/drawing/2014/main" id="{0B0A8C22-4902-4384-9913-E6AF226249EC}"/>
              </a:ext>
            </a:extLst>
          </p:cNvPr>
          <p:cNvGrpSpPr>
            <a:grpSpLocks/>
          </p:cNvGrpSpPr>
          <p:nvPr/>
        </p:nvGrpSpPr>
        <p:grpSpPr bwMode="auto">
          <a:xfrm>
            <a:off x="614363" y="2406650"/>
            <a:ext cx="8251825" cy="1104900"/>
            <a:chOff x="310" y="1428"/>
            <a:chExt cx="5198" cy="696"/>
          </a:xfrm>
        </p:grpSpPr>
        <p:sp>
          <p:nvSpPr>
            <p:cNvPr id="74760" name="Line 7">
              <a:extLst>
                <a:ext uri="{FF2B5EF4-FFF2-40B4-BE49-F238E27FC236}">
                  <a16:creationId xmlns:a16="http://schemas.microsoft.com/office/drawing/2014/main" id="{88CD37C6-069E-4995-88B0-89ACB6594DB6}"/>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1" name="Rectangle 8">
              <a:extLst>
                <a:ext uri="{FF2B5EF4-FFF2-40B4-BE49-F238E27FC236}">
                  <a16:creationId xmlns:a16="http://schemas.microsoft.com/office/drawing/2014/main" id="{BAD27A00-B079-4629-8E4A-F000581C393C}"/>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2" name="Rectangle 12">
              <a:extLst>
                <a:ext uri="{FF2B5EF4-FFF2-40B4-BE49-F238E27FC236}">
                  <a16:creationId xmlns:a16="http://schemas.microsoft.com/office/drawing/2014/main" id="{030F83A2-1753-4327-9930-E00533F13ECC}"/>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3" name="Rectangle 15">
              <a:extLst>
                <a:ext uri="{FF2B5EF4-FFF2-40B4-BE49-F238E27FC236}">
                  <a16:creationId xmlns:a16="http://schemas.microsoft.com/office/drawing/2014/main" id="{B7680DAD-E9FF-4865-A8DD-7FEB61756DAB}"/>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4764" name="Line 24">
              <a:extLst>
                <a:ext uri="{FF2B5EF4-FFF2-40B4-BE49-F238E27FC236}">
                  <a16:creationId xmlns:a16="http://schemas.microsoft.com/office/drawing/2014/main" id="{CCD5F6EE-4B65-4F50-84FC-E25AC1C02CC1}"/>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4765" name="Rectangle 25">
              <a:extLst>
                <a:ext uri="{FF2B5EF4-FFF2-40B4-BE49-F238E27FC236}">
                  <a16:creationId xmlns:a16="http://schemas.microsoft.com/office/drawing/2014/main" id="{6DAA1D77-B07C-42A3-A96A-978C6147D61F}"/>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4766" name="Line 26">
              <a:extLst>
                <a:ext uri="{FF2B5EF4-FFF2-40B4-BE49-F238E27FC236}">
                  <a16:creationId xmlns:a16="http://schemas.microsoft.com/office/drawing/2014/main" id="{855C84BC-39C9-47B4-9879-46A21D79819A}"/>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7" name="Line 27">
              <a:extLst>
                <a:ext uri="{FF2B5EF4-FFF2-40B4-BE49-F238E27FC236}">
                  <a16:creationId xmlns:a16="http://schemas.microsoft.com/office/drawing/2014/main" id="{9FB8AD20-CC2C-4E2D-879D-8F683DE87BE3}"/>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8" name="Line 28">
              <a:extLst>
                <a:ext uri="{FF2B5EF4-FFF2-40B4-BE49-F238E27FC236}">
                  <a16:creationId xmlns:a16="http://schemas.microsoft.com/office/drawing/2014/main" id="{0D3D0970-4C9A-4FAD-AD99-F27BF9143E0F}"/>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69" name="Rectangle 29">
              <a:extLst>
                <a:ext uri="{FF2B5EF4-FFF2-40B4-BE49-F238E27FC236}">
                  <a16:creationId xmlns:a16="http://schemas.microsoft.com/office/drawing/2014/main" id="{3D9C9C20-2665-4AEE-B78E-54ECD772C6DE}"/>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4770" name="Line 30">
              <a:extLst>
                <a:ext uri="{FF2B5EF4-FFF2-40B4-BE49-F238E27FC236}">
                  <a16:creationId xmlns:a16="http://schemas.microsoft.com/office/drawing/2014/main" id="{814D8FBA-D8DA-4399-8DC7-72DEE3A0B695}"/>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1" name="Rectangle 54">
              <a:extLst>
                <a:ext uri="{FF2B5EF4-FFF2-40B4-BE49-F238E27FC236}">
                  <a16:creationId xmlns:a16="http://schemas.microsoft.com/office/drawing/2014/main" id="{32856DE3-1C4E-4AD6-8584-A7487731F80F}"/>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4772" name="Rectangle 55">
              <a:extLst>
                <a:ext uri="{FF2B5EF4-FFF2-40B4-BE49-F238E27FC236}">
                  <a16:creationId xmlns:a16="http://schemas.microsoft.com/office/drawing/2014/main" id="{BF8F688F-CC8E-4BF0-BC66-C3E4F1BF8FE5}"/>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4773" name="Line 56">
              <a:extLst>
                <a:ext uri="{FF2B5EF4-FFF2-40B4-BE49-F238E27FC236}">
                  <a16:creationId xmlns:a16="http://schemas.microsoft.com/office/drawing/2014/main" id="{061E4861-A10E-4E02-B93F-CCE4A3F005C8}"/>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4759" name="AutoShape 57">
            <a:extLst>
              <a:ext uri="{FF2B5EF4-FFF2-40B4-BE49-F238E27FC236}">
                <a16:creationId xmlns:a16="http://schemas.microsoft.com/office/drawing/2014/main" id="{667273E5-1D8A-4370-963C-6E72DD215EDC}"/>
              </a:ext>
            </a:extLst>
          </p:cNvPr>
          <p:cNvSpPr>
            <a:spLocks noChangeArrowheads="1"/>
          </p:cNvSpPr>
          <p:nvPr/>
        </p:nvSpPr>
        <p:spPr bwMode="auto">
          <a:xfrm>
            <a:off x="2443163" y="1981200"/>
            <a:ext cx="5400675" cy="647700"/>
          </a:xfrm>
          <a:prstGeom prst="wedgeRoundRectCallout">
            <a:avLst>
              <a:gd name="adj1" fmla="val -35917"/>
              <a:gd name="adj2" fmla="val 440486"/>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D </a:t>
            </a:r>
            <a:r>
              <a:rPr kumimoji="0" lang="zh-CN" altLang="en-US" sz="1800">
                <a:solidFill>
                  <a:srgbClr val="333399"/>
                </a:solidFill>
              </a:rPr>
              <a:t>类地址是多播地址，前四位固定为</a:t>
            </a:r>
            <a:r>
              <a:rPr kumimoji="0" lang="en-US" altLang="zh-CN" sz="1800">
                <a:solidFill>
                  <a:srgbClr val="333399"/>
                </a:solidFill>
              </a:rPr>
              <a:t>1110</a:t>
            </a:r>
            <a:r>
              <a:rPr kumimoji="0" lang="zh-CN" altLang="en-US" sz="1800">
                <a:solidFill>
                  <a:srgbClr val="333399"/>
                </a:solidFill>
              </a:rPr>
              <a:t>，地址范围</a:t>
            </a:r>
            <a:r>
              <a:rPr kumimoji="0" lang="en-US" altLang="zh-CN" sz="1800">
                <a:solidFill>
                  <a:srgbClr val="333399"/>
                </a:solidFill>
              </a:rPr>
              <a:t>224.0.0.1—239.255.255.254</a:t>
            </a:r>
          </a:p>
          <a:p>
            <a:pPr algn="ctr" eaLnBrk="1" hangingPunct="1">
              <a:spcBef>
                <a:spcPct val="0"/>
              </a:spcBef>
              <a:buClrTx/>
              <a:buSzTx/>
              <a:buFontTx/>
              <a:buNone/>
            </a:pPr>
            <a:r>
              <a:rPr kumimoji="0" lang="zh-CN" altLang="en-US" sz="1800">
                <a:solidFill>
                  <a:srgbClr val="000000"/>
                </a:solidFill>
              </a:rPr>
              <a:t> </a:t>
            </a:r>
          </a:p>
        </p:txBody>
      </p:sp>
      <p:sp>
        <p:nvSpPr>
          <p:cNvPr id="62" name="Rectangle 2">
            <a:extLst>
              <a:ext uri="{FF2B5EF4-FFF2-40B4-BE49-F238E27FC236}">
                <a16:creationId xmlns:a16="http://schemas.microsoft.com/office/drawing/2014/main" id="{AFCB94BB-FCD6-45C2-90F6-02CCCDC2BA00}"/>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63">
            <a:extLst>
              <a:ext uri="{FF2B5EF4-FFF2-40B4-BE49-F238E27FC236}">
                <a16:creationId xmlns:a16="http://schemas.microsoft.com/office/drawing/2014/main" id="{EBE53065-E3E5-4FEA-98E6-2CEFAB39B51F}"/>
              </a:ext>
            </a:extLst>
          </p:cNvPr>
          <p:cNvGrpSpPr>
            <a:grpSpLocks/>
          </p:cNvGrpSpPr>
          <p:nvPr/>
        </p:nvGrpSpPr>
        <p:grpSpPr bwMode="auto">
          <a:xfrm>
            <a:off x="614363" y="1230313"/>
            <a:ext cx="8264525" cy="1081087"/>
            <a:chOff x="298" y="584"/>
            <a:chExt cx="5206" cy="681"/>
          </a:xfrm>
        </p:grpSpPr>
        <p:sp>
          <p:nvSpPr>
            <p:cNvPr id="75825" name="Line 5">
              <a:extLst>
                <a:ext uri="{FF2B5EF4-FFF2-40B4-BE49-F238E27FC236}">
                  <a16:creationId xmlns:a16="http://schemas.microsoft.com/office/drawing/2014/main" id="{6376B419-1711-4A5F-9F24-D51F67755F49}"/>
                </a:ext>
              </a:extLst>
            </p:cNvPr>
            <p:cNvSpPr>
              <a:spLocks noChangeShapeType="1"/>
            </p:cNvSpPr>
            <p:nvPr/>
          </p:nvSpPr>
          <p:spPr bwMode="auto">
            <a:xfrm>
              <a:off x="2150" y="994"/>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6" name="Rectangle 6">
              <a:extLst>
                <a:ext uri="{FF2B5EF4-FFF2-40B4-BE49-F238E27FC236}">
                  <a16:creationId xmlns:a16="http://schemas.microsoft.com/office/drawing/2014/main" id="{0B7C4E4F-FB4A-48DD-8549-1E0D30F8921F}"/>
                </a:ext>
              </a:extLst>
            </p:cNvPr>
            <p:cNvSpPr>
              <a:spLocks noChangeArrowheads="1"/>
            </p:cNvSpPr>
            <p:nvPr/>
          </p:nvSpPr>
          <p:spPr bwMode="auto">
            <a:xfrm>
              <a:off x="3342" y="863"/>
              <a:ext cx="593"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27" name="Line 9">
              <a:extLst>
                <a:ext uri="{FF2B5EF4-FFF2-40B4-BE49-F238E27FC236}">
                  <a16:creationId xmlns:a16="http://schemas.microsoft.com/office/drawing/2014/main" id="{060E094A-338B-4466-B578-CC7B7AF2E246}"/>
                </a:ext>
              </a:extLst>
            </p:cNvPr>
            <p:cNvSpPr>
              <a:spLocks noChangeShapeType="1"/>
            </p:cNvSpPr>
            <p:nvPr/>
          </p:nvSpPr>
          <p:spPr bwMode="auto">
            <a:xfrm>
              <a:off x="1039" y="994"/>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28" name="Rectangle 10">
              <a:extLst>
                <a:ext uri="{FF2B5EF4-FFF2-40B4-BE49-F238E27FC236}">
                  <a16:creationId xmlns:a16="http://schemas.microsoft.com/office/drawing/2014/main" id="{B47FC5DF-FF9B-4486-AA57-E8A2DA14B922}"/>
                </a:ext>
              </a:extLst>
            </p:cNvPr>
            <p:cNvSpPr>
              <a:spLocks noChangeArrowheads="1"/>
            </p:cNvSpPr>
            <p:nvPr/>
          </p:nvSpPr>
          <p:spPr bwMode="auto">
            <a:xfrm>
              <a:off x="1296" y="863"/>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net-id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sp>
          <p:nvSpPr>
            <p:cNvPr id="75829" name="Rectangle 11">
              <a:extLst>
                <a:ext uri="{FF2B5EF4-FFF2-40B4-BE49-F238E27FC236}">
                  <a16:creationId xmlns:a16="http://schemas.microsoft.com/office/drawing/2014/main" id="{47DF56B5-6473-46FC-AEEA-E795437D8709}"/>
                </a:ext>
              </a:extLst>
            </p:cNvPr>
            <p:cNvSpPr>
              <a:spLocks noChangeArrowheads="1"/>
            </p:cNvSpPr>
            <p:nvPr/>
          </p:nvSpPr>
          <p:spPr bwMode="auto">
            <a:xfrm>
              <a:off x="1041" y="588"/>
              <a:ext cx="4463" cy="279"/>
            </a:xfrm>
            <a:prstGeom prst="rect">
              <a:avLst/>
            </a:prstGeom>
            <a:solidFill>
              <a:srgbClr val="FFFF99"/>
            </a:solidFill>
            <a:ln w="1905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0" name="Rectangle 16">
              <a:extLst>
                <a:ext uri="{FF2B5EF4-FFF2-40B4-BE49-F238E27FC236}">
                  <a16:creationId xmlns:a16="http://schemas.microsoft.com/office/drawing/2014/main" id="{C6BCA9A4-0A42-4580-AB84-49CBDBF39320}"/>
                </a:ext>
              </a:extLst>
            </p:cNvPr>
            <p:cNvSpPr>
              <a:spLocks noChangeArrowheads="1"/>
            </p:cNvSpPr>
            <p:nvPr/>
          </p:nvSpPr>
          <p:spPr bwMode="auto">
            <a:xfrm>
              <a:off x="1056" y="603"/>
              <a:ext cx="1090" cy="256"/>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31" name="Rectangle 17">
              <a:extLst>
                <a:ext uri="{FF2B5EF4-FFF2-40B4-BE49-F238E27FC236}">
                  <a16:creationId xmlns:a16="http://schemas.microsoft.com/office/drawing/2014/main" id="{FFF74A21-964B-4449-8AD8-ABFCDC9075E2}"/>
                </a:ext>
              </a:extLst>
            </p:cNvPr>
            <p:cNvSpPr>
              <a:spLocks noChangeArrowheads="1"/>
            </p:cNvSpPr>
            <p:nvPr/>
          </p:nvSpPr>
          <p:spPr bwMode="auto">
            <a:xfrm>
              <a:off x="1007" y="584"/>
              <a:ext cx="20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32" name="Rectangle 18">
              <a:extLst>
                <a:ext uri="{FF2B5EF4-FFF2-40B4-BE49-F238E27FC236}">
                  <a16:creationId xmlns:a16="http://schemas.microsoft.com/office/drawing/2014/main" id="{0568E080-6BE0-4A0B-B570-32471FAA6346}"/>
                </a:ext>
              </a:extLst>
            </p:cNvPr>
            <p:cNvSpPr>
              <a:spLocks noChangeArrowheads="1"/>
            </p:cNvSpPr>
            <p:nvPr/>
          </p:nvSpPr>
          <p:spPr bwMode="auto">
            <a:xfrm>
              <a:off x="298" y="602"/>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A </a:t>
              </a:r>
              <a:r>
                <a:rPr kumimoji="0" lang="zh-CN" altLang="en-US" sz="2000">
                  <a:solidFill>
                    <a:srgbClr val="333399"/>
                  </a:solidFill>
                </a:rPr>
                <a:t>类地址</a:t>
              </a:r>
            </a:p>
          </p:txBody>
        </p:sp>
        <p:sp>
          <p:nvSpPr>
            <p:cNvPr id="75833" name="Line 19">
              <a:extLst>
                <a:ext uri="{FF2B5EF4-FFF2-40B4-BE49-F238E27FC236}">
                  <a16:creationId xmlns:a16="http://schemas.microsoft.com/office/drawing/2014/main" id="{7BD59911-CBBF-4B60-9343-EEB859C5E916}"/>
                </a:ext>
              </a:extLst>
            </p:cNvPr>
            <p:cNvSpPr>
              <a:spLocks noChangeShapeType="1"/>
            </p:cNvSpPr>
            <p:nvPr/>
          </p:nvSpPr>
          <p:spPr bwMode="auto">
            <a:xfrm>
              <a:off x="1202" y="588"/>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4" name="Line 20">
              <a:extLst>
                <a:ext uri="{FF2B5EF4-FFF2-40B4-BE49-F238E27FC236}">
                  <a16:creationId xmlns:a16="http://schemas.microsoft.com/office/drawing/2014/main" id="{43BA4BA4-9719-46FB-B2CA-C60A4290B0E8}"/>
                </a:ext>
              </a:extLst>
            </p:cNvPr>
            <p:cNvSpPr>
              <a:spLocks noChangeShapeType="1"/>
            </p:cNvSpPr>
            <p:nvPr/>
          </p:nvSpPr>
          <p:spPr bwMode="auto">
            <a:xfrm>
              <a:off x="2150" y="588"/>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5" name="Line 21">
              <a:extLst>
                <a:ext uri="{FF2B5EF4-FFF2-40B4-BE49-F238E27FC236}">
                  <a16:creationId xmlns:a16="http://schemas.microsoft.com/office/drawing/2014/main" id="{257B6A00-FD6B-43D6-B729-2247EFC0443B}"/>
                </a:ext>
              </a:extLst>
            </p:cNvPr>
            <p:cNvSpPr>
              <a:spLocks noChangeShapeType="1"/>
            </p:cNvSpPr>
            <p:nvPr/>
          </p:nvSpPr>
          <p:spPr bwMode="auto">
            <a:xfrm>
              <a:off x="1039"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6" name="Line 22">
              <a:extLst>
                <a:ext uri="{FF2B5EF4-FFF2-40B4-BE49-F238E27FC236}">
                  <a16:creationId xmlns:a16="http://schemas.microsoft.com/office/drawing/2014/main" id="{F27AA240-7FBD-4253-9977-59A4A5EE3AA8}"/>
                </a:ext>
              </a:extLst>
            </p:cNvPr>
            <p:cNvSpPr>
              <a:spLocks noChangeShapeType="1"/>
            </p:cNvSpPr>
            <p:nvPr/>
          </p:nvSpPr>
          <p:spPr bwMode="auto">
            <a:xfrm>
              <a:off x="2150"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7" name="Line 23">
              <a:extLst>
                <a:ext uri="{FF2B5EF4-FFF2-40B4-BE49-F238E27FC236}">
                  <a16:creationId xmlns:a16="http://schemas.microsoft.com/office/drawing/2014/main" id="{B3B633AB-5A74-484E-B031-24A13EA128B6}"/>
                </a:ext>
              </a:extLst>
            </p:cNvPr>
            <p:cNvSpPr>
              <a:spLocks noChangeShapeType="1"/>
            </p:cNvSpPr>
            <p:nvPr/>
          </p:nvSpPr>
          <p:spPr bwMode="auto">
            <a:xfrm>
              <a:off x="5495" y="89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79" name="Group 61">
            <a:extLst>
              <a:ext uri="{FF2B5EF4-FFF2-40B4-BE49-F238E27FC236}">
                <a16:creationId xmlns:a16="http://schemas.microsoft.com/office/drawing/2014/main" id="{2831A7E7-C12A-444B-803A-43783E4867A9}"/>
              </a:ext>
            </a:extLst>
          </p:cNvPr>
          <p:cNvGrpSpPr>
            <a:grpSpLocks/>
          </p:cNvGrpSpPr>
          <p:nvPr/>
        </p:nvGrpSpPr>
        <p:grpSpPr bwMode="auto">
          <a:xfrm>
            <a:off x="614363" y="3709988"/>
            <a:ext cx="8242300" cy="1031875"/>
            <a:chOff x="310" y="2246"/>
            <a:chExt cx="5192" cy="699"/>
          </a:xfrm>
        </p:grpSpPr>
        <p:sp>
          <p:nvSpPr>
            <p:cNvPr id="75808" name="Line 2">
              <a:extLst>
                <a:ext uri="{FF2B5EF4-FFF2-40B4-BE49-F238E27FC236}">
                  <a16:creationId xmlns:a16="http://schemas.microsoft.com/office/drawing/2014/main" id="{A15CA904-B675-4406-B568-71B01F58560F}"/>
                </a:ext>
              </a:extLst>
            </p:cNvPr>
            <p:cNvSpPr>
              <a:spLocks noChangeShapeType="1"/>
            </p:cNvSpPr>
            <p:nvPr/>
          </p:nvSpPr>
          <p:spPr bwMode="auto">
            <a:xfrm flipV="1">
              <a:off x="1063" y="2662"/>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809" name="Rectangle 3">
              <a:extLst>
                <a:ext uri="{FF2B5EF4-FFF2-40B4-BE49-F238E27FC236}">
                  <a16:creationId xmlns:a16="http://schemas.microsoft.com/office/drawing/2014/main" id="{4EDA7CCA-912C-4E02-A79B-A1BB3B38F675}"/>
                </a:ext>
              </a:extLst>
            </p:cNvPr>
            <p:cNvSpPr>
              <a:spLocks noChangeArrowheads="1"/>
            </p:cNvSpPr>
            <p:nvPr/>
          </p:nvSpPr>
          <p:spPr bwMode="auto">
            <a:xfrm>
              <a:off x="2363" y="2525"/>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24 </a:t>
              </a:r>
              <a:r>
                <a:rPr kumimoji="0" lang="zh-CN" altLang="en-US" sz="2000">
                  <a:solidFill>
                    <a:srgbClr val="333399"/>
                  </a:solidFill>
                </a:rPr>
                <a:t>位</a:t>
              </a:r>
            </a:p>
          </p:txBody>
        </p:sp>
        <p:sp>
          <p:nvSpPr>
            <p:cNvPr id="75810" name="Rectangle 4">
              <a:extLst>
                <a:ext uri="{FF2B5EF4-FFF2-40B4-BE49-F238E27FC236}">
                  <a16:creationId xmlns:a16="http://schemas.microsoft.com/office/drawing/2014/main" id="{E4ECDE82-3980-4B88-BB77-27351990F5C3}"/>
                </a:ext>
              </a:extLst>
            </p:cNvPr>
            <p:cNvSpPr>
              <a:spLocks noChangeArrowheads="1"/>
            </p:cNvSpPr>
            <p:nvPr/>
          </p:nvSpPr>
          <p:spPr bwMode="auto">
            <a:xfrm>
              <a:off x="1063" y="2250"/>
              <a:ext cx="4439" cy="280"/>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1" name="Rectangle 14">
              <a:extLst>
                <a:ext uri="{FF2B5EF4-FFF2-40B4-BE49-F238E27FC236}">
                  <a16:creationId xmlns:a16="http://schemas.microsoft.com/office/drawing/2014/main" id="{9B20A6F4-FC66-469F-B19D-2B1B2EAE7EFD}"/>
                </a:ext>
              </a:extLst>
            </p:cNvPr>
            <p:cNvSpPr>
              <a:spLocks noChangeArrowheads="1"/>
            </p:cNvSpPr>
            <p:nvPr/>
          </p:nvSpPr>
          <p:spPr bwMode="auto">
            <a:xfrm>
              <a:off x="1069" y="2259"/>
              <a:ext cx="3339" cy="267"/>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12" name="Rectangle 31">
              <a:extLst>
                <a:ext uri="{FF2B5EF4-FFF2-40B4-BE49-F238E27FC236}">
                  <a16:creationId xmlns:a16="http://schemas.microsoft.com/office/drawing/2014/main" id="{4B89D638-DDE9-4A89-A4CB-73E1F397ED88}"/>
                </a:ext>
              </a:extLst>
            </p:cNvPr>
            <p:cNvSpPr>
              <a:spLocks noChangeArrowheads="1"/>
            </p:cNvSpPr>
            <p:nvPr/>
          </p:nvSpPr>
          <p:spPr bwMode="auto">
            <a:xfrm>
              <a:off x="310" y="2256"/>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C </a:t>
              </a:r>
              <a:r>
                <a:rPr kumimoji="0" lang="zh-CN" altLang="en-US" sz="2000">
                  <a:solidFill>
                    <a:srgbClr val="333399"/>
                  </a:solidFill>
                </a:rPr>
                <a:t>类地址</a:t>
              </a:r>
            </a:p>
          </p:txBody>
        </p:sp>
        <p:sp>
          <p:nvSpPr>
            <p:cNvPr id="75813" name="Rectangle 32">
              <a:extLst>
                <a:ext uri="{FF2B5EF4-FFF2-40B4-BE49-F238E27FC236}">
                  <a16:creationId xmlns:a16="http://schemas.microsoft.com/office/drawing/2014/main" id="{3D4E6B57-42E6-4F3D-BE15-BB2EE17BADCF}"/>
                </a:ext>
              </a:extLst>
            </p:cNvPr>
            <p:cNvSpPr>
              <a:spLocks noChangeArrowheads="1"/>
            </p:cNvSpPr>
            <p:nvPr/>
          </p:nvSpPr>
          <p:spPr bwMode="auto">
            <a:xfrm>
              <a:off x="1269" y="2268"/>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814" name="Rectangle 33">
              <a:extLst>
                <a:ext uri="{FF2B5EF4-FFF2-40B4-BE49-F238E27FC236}">
                  <a16:creationId xmlns:a16="http://schemas.microsoft.com/office/drawing/2014/main" id="{A28DD758-3799-4D04-AD2D-7340E8226EAA}"/>
                </a:ext>
              </a:extLst>
            </p:cNvPr>
            <p:cNvSpPr>
              <a:spLocks noChangeArrowheads="1"/>
            </p:cNvSpPr>
            <p:nvPr/>
          </p:nvSpPr>
          <p:spPr bwMode="auto">
            <a:xfrm>
              <a:off x="1025" y="2263"/>
              <a:ext cx="30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5" name="Rectangle 34">
              <a:extLst>
                <a:ext uri="{FF2B5EF4-FFF2-40B4-BE49-F238E27FC236}">
                  <a16:creationId xmlns:a16="http://schemas.microsoft.com/office/drawing/2014/main" id="{3F4C7DD1-D875-437B-AF8F-08A3466083A3}"/>
                </a:ext>
              </a:extLst>
            </p:cNvPr>
            <p:cNvSpPr>
              <a:spLocks noChangeArrowheads="1"/>
            </p:cNvSpPr>
            <p:nvPr/>
          </p:nvSpPr>
          <p:spPr bwMode="auto">
            <a:xfrm>
              <a:off x="1148" y="2268"/>
              <a:ext cx="30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816" name="Line 35">
              <a:extLst>
                <a:ext uri="{FF2B5EF4-FFF2-40B4-BE49-F238E27FC236}">
                  <a16:creationId xmlns:a16="http://schemas.microsoft.com/office/drawing/2014/main" id="{DA354336-AF1C-42DC-AD5B-7B813C151527}"/>
                </a:ext>
              </a:extLst>
            </p:cNvPr>
            <p:cNvSpPr>
              <a:spLocks noChangeShapeType="1"/>
            </p:cNvSpPr>
            <p:nvPr/>
          </p:nvSpPr>
          <p:spPr bwMode="auto">
            <a:xfrm>
              <a:off x="1494" y="2249"/>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7" name="Line 36">
              <a:extLst>
                <a:ext uri="{FF2B5EF4-FFF2-40B4-BE49-F238E27FC236}">
                  <a16:creationId xmlns:a16="http://schemas.microsoft.com/office/drawing/2014/main" id="{87F9E512-7FF7-43FC-B84B-BA897D19CC69}"/>
                </a:ext>
              </a:extLst>
            </p:cNvPr>
            <p:cNvSpPr>
              <a:spLocks noChangeShapeType="1"/>
            </p:cNvSpPr>
            <p:nvPr/>
          </p:nvSpPr>
          <p:spPr bwMode="auto">
            <a:xfrm>
              <a:off x="4420" y="2246"/>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8" name="Line 37">
              <a:extLst>
                <a:ext uri="{FF2B5EF4-FFF2-40B4-BE49-F238E27FC236}">
                  <a16:creationId xmlns:a16="http://schemas.microsoft.com/office/drawing/2014/main" id="{A08236D6-D7F6-4A7D-B701-BC52E3E43841}"/>
                </a:ext>
              </a:extLst>
            </p:cNvPr>
            <p:cNvSpPr>
              <a:spLocks noChangeShapeType="1"/>
            </p:cNvSpPr>
            <p:nvPr/>
          </p:nvSpPr>
          <p:spPr bwMode="auto">
            <a:xfrm flipV="1">
              <a:off x="4423" y="2652"/>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75819" name="Group 38">
              <a:extLst>
                <a:ext uri="{FF2B5EF4-FFF2-40B4-BE49-F238E27FC236}">
                  <a16:creationId xmlns:a16="http://schemas.microsoft.com/office/drawing/2014/main" id="{F5CF922C-1B2D-4F88-B5EC-662DA38E93D3}"/>
                </a:ext>
              </a:extLst>
            </p:cNvPr>
            <p:cNvGrpSpPr>
              <a:grpSpLocks/>
            </p:cNvGrpSpPr>
            <p:nvPr/>
          </p:nvGrpSpPr>
          <p:grpSpPr bwMode="auto">
            <a:xfrm>
              <a:off x="4673" y="2543"/>
              <a:ext cx="620" cy="402"/>
              <a:chOff x="2832" y="3024"/>
              <a:chExt cx="427" cy="378"/>
            </a:xfrm>
          </p:grpSpPr>
          <p:sp>
            <p:nvSpPr>
              <p:cNvPr id="75823" name="Rectangle 39">
                <a:extLst>
                  <a:ext uri="{FF2B5EF4-FFF2-40B4-BE49-F238E27FC236}">
                    <a16:creationId xmlns:a16="http://schemas.microsoft.com/office/drawing/2014/main" id="{A9AB575E-D6B7-4B9D-AE0D-1B5A28C7839B}"/>
                  </a:ext>
                </a:extLst>
              </p:cNvPr>
              <p:cNvSpPr>
                <a:spLocks noChangeArrowheads="1"/>
              </p:cNvSpPr>
              <p:nvPr/>
            </p:nvSpPr>
            <p:spPr bwMode="auto">
              <a:xfrm>
                <a:off x="2832" y="3072"/>
                <a:ext cx="426" cy="13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24" name="Rectangle 40">
                <a:extLst>
                  <a:ext uri="{FF2B5EF4-FFF2-40B4-BE49-F238E27FC236}">
                    <a16:creationId xmlns:a16="http://schemas.microsoft.com/office/drawing/2014/main" id="{CA968A77-B31F-47A5-90BF-A272E5373BBB}"/>
                  </a:ext>
                </a:extLst>
              </p:cNvPr>
              <p:cNvSpPr>
                <a:spLocks noChangeArrowheads="1"/>
              </p:cNvSpPr>
              <p:nvPr/>
            </p:nvSpPr>
            <p:spPr bwMode="auto">
              <a:xfrm>
                <a:off x="2850" y="3024"/>
                <a:ext cx="409"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8 </a:t>
                </a:r>
                <a:r>
                  <a:rPr kumimoji="0" lang="zh-CN" altLang="en-US" sz="2000">
                    <a:solidFill>
                      <a:srgbClr val="333399"/>
                    </a:solidFill>
                  </a:rPr>
                  <a:t>位</a:t>
                </a:r>
              </a:p>
            </p:txBody>
          </p:sp>
        </p:grpSp>
        <p:sp>
          <p:nvSpPr>
            <p:cNvPr id="75820" name="Line 41">
              <a:extLst>
                <a:ext uri="{FF2B5EF4-FFF2-40B4-BE49-F238E27FC236}">
                  <a16:creationId xmlns:a16="http://schemas.microsoft.com/office/drawing/2014/main" id="{4C064714-CB33-4E31-AA7E-19ED8E7F2DC5}"/>
                </a:ext>
              </a:extLst>
            </p:cNvPr>
            <p:cNvSpPr>
              <a:spLocks noChangeShapeType="1"/>
            </p:cNvSpPr>
            <p:nvPr/>
          </p:nvSpPr>
          <p:spPr bwMode="auto">
            <a:xfrm>
              <a:off x="1063" y="256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1" name="Line 42">
              <a:extLst>
                <a:ext uri="{FF2B5EF4-FFF2-40B4-BE49-F238E27FC236}">
                  <a16:creationId xmlns:a16="http://schemas.microsoft.com/office/drawing/2014/main" id="{20EC5CE1-AE78-4B98-93EE-CD5554ED1360}"/>
                </a:ext>
              </a:extLst>
            </p:cNvPr>
            <p:cNvSpPr>
              <a:spLocks noChangeShapeType="1"/>
            </p:cNvSpPr>
            <p:nvPr/>
          </p:nvSpPr>
          <p:spPr bwMode="auto">
            <a:xfrm>
              <a:off x="4423" y="256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2" name="Line 43">
              <a:extLst>
                <a:ext uri="{FF2B5EF4-FFF2-40B4-BE49-F238E27FC236}">
                  <a16:creationId xmlns:a16="http://schemas.microsoft.com/office/drawing/2014/main" id="{AACB8B4A-BAFE-41BC-A6A5-EDA732D82A36}"/>
                </a:ext>
              </a:extLst>
            </p:cNvPr>
            <p:cNvSpPr>
              <a:spLocks noChangeShapeType="1"/>
            </p:cNvSpPr>
            <p:nvPr/>
          </p:nvSpPr>
          <p:spPr bwMode="auto">
            <a:xfrm>
              <a:off x="5487" y="2556"/>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80" name="Group 59">
            <a:extLst>
              <a:ext uri="{FF2B5EF4-FFF2-40B4-BE49-F238E27FC236}">
                <a16:creationId xmlns:a16="http://schemas.microsoft.com/office/drawing/2014/main" id="{3A0F7E24-23CF-42D4-9ADD-9C49F0F04146}"/>
              </a:ext>
            </a:extLst>
          </p:cNvPr>
          <p:cNvGrpSpPr>
            <a:grpSpLocks/>
          </p:cNvGrpSpPr>
          <p:nvPr/>
        </p:nvGrpSpPr>
        <p:grpSpPr bwMode="auto">
          <a:xfrm>
            <a:off x="614363" y="4903788"/>
            <a:ext cx="8275637" cy="450850"/>
            <a:chOff x="298" y="3116"/>
            <a:chExt cx="5213" cy="284"/>
          </a:xfrm>
        </p:grpSpPr>
        <p:sp>
          <p:nvSpPr>
            <p:cNvPr id="75803" name="Rectangle 44">
              <a:extLst>
                <a:ext uri="{FF2B5EF4-FFF2-40B4-BE49-F238E27FC236}">
                  <a16:creationId xmlns:a16="http://schemas.microsoft.com/office/drawing/2014/main" id="{8164DEFB-D009-4BD1-959C-B50EC43E35B6}"/>
                </a:ext>
              </a:extLst>
            </p:cNvPr>
            <p:cNvSpPr>
              <a:spLocks noChangeArrowheads="1"/>
            </p:cNvSpPr>
            <p:nvPr/>
          </p:nvSpPr>
          <p:spPr bwMode="auto">
            <a:xfrm>
              <a:off x="1059" y="3117"/>
              <a:ext cx="4452"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804" name="Rectangle 45">
              <a:extLst>
                <a:ext uri="{FF2B5EF4-FFF2-40B4-BE49-F238E27FC236}">
                  <a16:creationId xmlns:a16="http://schemas.microsoft.com/office/drawing/2014/main" id="{5D0C6E84-FE2E-4A85-9D13-E038CAAF0DA9}"/>
                </a:ext>
              </a:extLst>
            </p:cNvPr>
            <p:cNvSpPr>
              <a:spLocks noChangeArrowheads="1"/>
            </p:cNvSpPr>
            <p:nvPr/>
          </p:nvSpPr>
          <p:spPr bwMode="auto">
            <a:xfrm>
              <a:off x="298" y="3124"/>
              <a:ext cx="75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D </a:t>
              </a:r>
              <a:r>
                <a:rPr kumimoji="0" lang="zh-CN" altLang="en-US" sz="2000">
                  <a:solidFill>
                    <a:srgbClr val="333399"/>
                  </a:solidFill>
                </a:rPr>
                <a:t>类地址</a:t>
              </a:r>
            </a:p>
          </p:txBody>
        </p:sp>
        <p:sp>
          <p:nvSpPr>
            <p:cNvPr id="75805" name="Line 46">
              <a:extLst>
                <a:ext uri="{FF2B5EF4-FFF2-40B4-BE49-F238E27FC236}">
                  <a16:creationId xmlns:a16="http://schemas.microsoft.com/office/drawing/2014/main" id="{01E7680B-7CDB-4A8E-B86D-AAF71497D60E}"/>
                </a:ext>
              </a:extLst>
            </p:cNvPr>
            <p:cNvSpPr>
              <a:spLocks noChangeShapeType="1"/>
            </p:cNvSpPr>
            <p:nvPr/>
          </p:nvSpPr>
          <p:spPr bwMode="auto">
            <a:xfrm>
              <a:off x="1551" y="3122"/>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6" name="Rectangle 47">
              <a:extLst>
                <a:ext uri="{FF2B5EF4-FFF2-40B4-BE49-F238E27FC236}">
                  <a16:creationId xmlns:a16="http://schemas.microsoft.com/office/drawing/2014/main" id="{D82A938C-776B-4419-B54F-F3759D653248}"/>
                </a:ext>
              </a:extLst>
            </p:cNvPr>
            <p:cNvSpPr>
              <a:spLocks noChangeArrowheads="1"/>
            </p:cNvSpPr>
            <p:nvPr/>
          </p:nvSpPr>
          <p:spPr bwMode="auto">
            <a:xfrm>
              <a:off x="1019" y="3116"/>
              <a:ext cx="53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0</a:t>
              </a:r>
            </a:p>
          </p:txBody>
        </p:sp>
        <p:sp>
          <p:nvSpPr>
            <p:cNvPr id="75807" name="Rectangle 48">
              <a:extLst>
                <a:ext uri="{FF2B5EF4-FFF2-40B4-BE49-F238E27FC236}">
                  <a16:creationId xmlns:a16="http://schemas.microsoft.com/office/drawing/2014/main" id="{497D67DC-2837-4EFD-881F-937750608438}"/>
                </a:ext>
              </a:extLst>
            </p:cNvPr>
            <p:cNvSpPr>
              <a:spLocks noChangeArrowheads="1"/>
            </p:cNvSpPr>
            <p:nvPr/>
          </p:nvSpPr>
          <p:spPr bwMode="auto">
            <a:xfrm>
              <a:off x="2803" y="3135"/>
              <a:ext cx="88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多 播 地 址</a:t>
              </a:r>
            </a:p>
          </p:txBody>
        </p:sp>
      </p:grpSp>
      <p:grpSp>
        <p:nvGrpSpPr>
          <p:cNvPr id="75781" name="Group 60">
            <a:extLst>
              <a:ext uri="{FF2B5EF4-FFF2-40B4-BE49-F238E27FC236}">
                <a16:creationId xmlns:a16="http://schemas.microsoft.com/office/drawing/2014/main" id="{0209C3A9-34C2-4988-A12E-CA9BC90DBE85}"/>
              </a:ext>
            </a:extLst>
          </p:cNvPr>
          <p:cNvGrpSpPr>
            <a:grpSpLocks/>
          </p:cNvGrpSpPr>
          <p:nvPr/>
        </p:nvGrpSpPr>
        <p:grpSpPr bwMode="auto">
          <a:xfrm>
            <a:off x="612775" y="5816600"/>
            <a:ext cx="8232775" cy="461963"/>
            <a:chOff x="321" y="3726"/>
            <a:chExt cx="5186" cy="291"/>
          </a:xfrm>
        </p:grpSpPr>
        <p:sp>
          <p:nvSpPr>
            <p:cNvPr id="75798" name="Rectangle 49">
              <a:extLst>
                <a:ext uri="{FF2B5EF4-FFF2-40B4-BE49-F238E27FC236}">
                  <a16:creationId xmlns:a16="http://schemas.microsoft.com/office/drawing/2014/main" id="{6CD2C24C-9ED5-40E0-BAFE-F1C28585BD79}"/>
                </a:ext>
              </a:extLst>
            </p:cNvPr>
            <p:cNvSpPr>
              <a:spLocks noChangeArrowheads="1"/>
            </p:cNvSpPr>
            <p:nvPr/>
          </p:nvSpPr>
          <p:spPr bwMode="auto">
            <a:xfrm>
              <a:off x="1064" y="3726"/>
              <a:ext cx="4443" cy="280"/>
            </a:xfrm>
            <a:prstGeom prst="rect">
              <a:avLst/>
            </a:prstGeom>
            <a:solidFill>
              <a:srgbClr val="CCECFF"/>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99" name="Rectangle 50">
              <a:extLst>
                <a:ext uri="{FF2B5EF4-FFF2-40B4-BE49-F238E27FC236}">
                  <a16:creationId xmlns:a16="http://schemas.microsoft.com/office/drawing/2014/main" id="{C3F5CF34-65B7-463C-8633-662BB569C0F7}"/>
                </a:ext>
              </a:extLst>
            </p:cNvPr>
            <p:cNvSpPr>
              <a:spLocks noChangeArrowheads="1"/>
            </p:cNvSpPr>
            <p:nvPr/>
          </p:nvSpPr>
          <p:spPr bwMode="auto">
            <a:xfrm>
              <a:off x="321" y="3732"/>
              <a:ext cx="745"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E </a:t>
              </a:r>
              <a:r>
                <a:rPr kumimoji="0" lang="zh-CN" altLang="en-US" sz="2000">
                  <a:solidFill>
                    <a:srgbClr val="333399"/>
                  </a:solidFill>
                </a:rPr>
                <a:t>类地址</a:t>
              </a:r>
            </a:p>
          </p:txBody>
        </p:sp>
        <p:sp>
          <p:nvSpPr>
            <p:cNvPr id="75800" name="Rectangle 51">
              <a:extLst>
                <a:ext uri="{FF2B5EF4-FFF2-40B4-BE49-F238E27FC236}">
                  <a16:creationId xmlns:a16="http://schemas.microsoft.com/office/drawing/2014/main" id="{79B10191-DE57-4744-BF8F-13A5EC4FD802}"/>
                </a:ext>
              </a:extLst>
            </p:cNvPr>
            <p:cNvSpPr>
              <a:spLocks noChangeArrowheads="1"/>
            </p:cNvSpPr>
            <p:nvPr/>
          </p:nvSpPr>
          <p:spPr bwMode="auto">
            <a:xfrm>
              <a:off x="2460" y="3739"/>
              <a:ext cx="149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zh-CN" altLang="en-US" sz="2000">
                  <a:solidFill>
                    <a:srgbClr val="333399"/>
                  </a:solidFill>
                </a:rPr>
                <a:t>保 留 为 今 后 使 用</a:t>
              </a:r>
            </a:p>
          </p:txBody>
        </p:sp>
        <p:sp>
          <p:nvSpPr>
            <p:cNvPr id="75801" name="Line 52">
              <a:extLst>
                <a:ext uri="{FF2B5EF4-FFF2-40B4-BE49-F238E27FC236}">
                  <a16:creationId xmlns:a16="http://schemas.microsoft.com/office/drawing/2014/main" id="{664539A1-D686-4945-B3A5-072E456903BC}"/>
                </a:ext>
              </a:extLst>
            </p:cNvPr>
            <p:cNvSpPr>
              <a:spLocks noChangeShapeType="1"/>
            </p:cNvSpPr>
            <p:nvPr/>
          </p:nvSpPr>
          <p:spPr bwMode="auto">
            <a:xfrm>
              <a:off x="1689" y="3739"/>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2" name="Rectangle 53">
              <a:extLst>
                <a:ext uri="{FF2B5EF4-FFF2-40B4-BE49-F238E27FC236}">
                  <a16:creationId xmlns:a16="http://schemas.microsoft.com/office/drawing/2014/main" id="{17021288-29F0-4E5B-848F-8FE5B7781755}"/>
                </a:ext>
              </a:extLst>
            </p:cNvPr>
            <p:cNvSpPr>
              <a:spLocks noChangeArrowheads="1"/>
            </p:cNvSpPr>
            <p:nvPr/>
          </p:nvSpPr>
          <p:spPr bwMode="auto">
            <a:xfrm>
              <a:off x="1019" y="3730"/>
              <a:ext cx="6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a:t>
              </a:r>
              <a:r>
                <a:rPr kumimoji="0" lang="en-US" altLang="zh-CN" sz="1000">
                  <a:solidFill>
                    <a:srgbClr val="333399"/>
                  </a:solidFill>
                </a:rPr>
                <a:t> </a:t>
              </a:r>
              <a:r>
                <a:rPr kumimoji="0" lang="en-US" altLang="zh-CN" sz="2000">
                  <a:solidFill>
                    <a:srgbClr val="333399"/>
                  </a:solidFill>
                </a:rPr>
                <a:t>1 0</a:t>
              </a:r>
            </a:p>
          </p:txBody>
        </p:sp>
      </p:grpSp>
      <p:grpSp>
        <p:nvGrpSpPr>
          <p:cNvPr id="75782" name="Group 62">
            <a:extLst>
              <a:ext uri="{FF2B5EF4-FFF2-40B4-BE49-F238E27FC236}">
                <a16:creationId xmlns:a16="http://schemas.microsoft.com/office/drawing/2014/main" id="{82354703-0CCC-423D-8D20-0D49273E24C0}"/>
              </a:ext>
            </a:extLst>
          </p:cNvPr>
          <p:cNvGrpSpPr>
            <a:grpSpLocks/>
          </p:cNvGrpSpPr>
          <p:nvPr/>
        </p:nvGrpSpPr>
        <p:grpSpPr bwMode="auto">
          <a:xfrm>
            <a:off x="614363" y="2406650"/>
            <a:ext cx="8251825" cy="1104900"/>
            <a:chOff x="310" y="1428"/>
            <a:chExt cx="5198" cy="696"/>
          </a:xfrm>
        </p:grpSpPr>
        <p:sp>
          <p:nvSpPr>
            <p:cNvPr id="75784" name="Line 7">
              <a:extLst>
                <a:ext uri="{FF2B5EF4-FFF2-40B4-BE49-F238E27FC236}">
                  <a16:creationId xmlns:a16="http://schemas.microsoft.com/office/drawing/2014/main" id="{D20979A4-E4D9-4A71-92C9-222EEB6F2B13}"/>
                </a:ext>
              </a:extLst>
            </p:cNvPr>
            <p:cNvSpPr>
              <a:spLocks noChangeShapeType="1"/>
            </p:cNvSpPr>
            <p:nvPr/>
          </p:nvSpPr>
          <p:spPr bwMode="auto">
            <a:xfrm flipV="1">
              <a:off x="1088" y="1835"/>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5" name="Rectangle 8">
              <a:extLst>
                <a:ext uri="{FF2B5EF4-FFF2-40B4-BE49-F238E27FC236}">
                  <a16:creationId xmlns:a16="http://schemas.microsoft.com/office/drawing/2014/main" id="{C0BBBB86-2C0B-4B1A-8B53-A4B5108FCDC8}"/>
                </a:ext>
              </a:extLst>
            </p:cNvPr>
            <p:cNvSpPr>
              <a:spLocks noChangeArrowheads="1"/>
            </p:cNvSpPr>
            <p:nvPr/>
          </p:nvSpPr>
          <p:spPr bwMode="auto">
            <a:xfrm>
              <a:off x="1796" y="1706"/>
              <a:ext cx="514" cy="4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2000">
                  <a:solidFill>
                    <a:srgbClr val="333399"/>
                  </a:solidFill>
                </a:rPr>
                <a:t>net-id</a:t>
              </a:r>
            </a:p>
            <a:p>
              <a:pPr algn="l">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86" name="Rectangle 12">
              <a:extLst>
                <a:ext uri="{FF2B5EF4-FFF2-40B4-BE49-F238E27FC236}">
                  <a16:creationId xmlns:a16="http://schemas.microsoft.com/office/drawing/2014/main" id="{62E45740-FBED-44F0-BDBD-5B36874CF8DA}"/>
                </a:ext>
              </a:extLst>
            </p:cNvPr>
            <p:cNvSpPr>
              <a:spLocks noChangeArrowheads="1"/>
            </p:cNvSpPr>
            <p:nvPr/>
          </p:nvSpPr>
          <p:spPr bwMode="auto">
            <a:xfrm>
              <a:off x="1054" y="1433"/>
              <a:ext cx="4454" cy="281"/>
            </a:xfrm>
            <a:prstGeom prst="rect">
              <a:avLst/>
            </a:prstGeom>
            <a:solidFill>
              <a:srgbClr val="FFFF99"/>
            </a:solidFill>
            <a:ln w="25400">
              <a:solidFill>
                <a:schemeClr val="tx1"/>
              </a:solidFill>
              <a:miter lim="800000"/>
              <a:headEnd/>
              <a:tailEnd/>
            </a:ln>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7" name="Rectangle 15">
              <a:extLst>
                <a:ext uri="{FF2B5EF4-FFF2-40B4-BE49-F238E27FC236}">
                  <a16:creationId xmlns:a16="http://schemas.microsoft.com/office/drawing/2014/main" id="{D728EA40-6892-4F50-89CB-9CA711FE0A9E}"/>
                </a:ext>
              </a:extLst>
            </p:cNvPr>
            <p:cNvSpPr>
              <a:spLocks noChangeArrowheads="1"/>
            </p:cNvSpPr>
            <p:nvPr/>
          </p:nvSpPr>
          <p:spPr bwMode="auto">
            <a:xfrm>
              <a:off x="1068" y="1449"/>
              <a:ext cx="2212" cy="258"/>
            </a:xfrm>
            <a:prstGeom prst="rect">
              <a:avLst/>
            </a:prstGeom>
            <a:solidFill>
              <a:srgbClr val="FF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5788" name="Line 24">
              <a:extLst>
                <a:ext uri="{FF2B5EF4-FFF2-40B4-BE49-F238E27FC236}">
                  <a16:creationId xmlns:a16="http://schemas.microsoft.com/office/drawing/2014/main" id="{0A5F222A-DD0D-4501-80B7-0A119CE10F6B}"/>
                </a:ext>
              </a:extLst>
            </p:cNvPr>
            <p:cNvSpPr>
              <a:spLocks noChangeShapeType="1"/>
            </p:cNvSpPr>
            <p:nvPr/>
          </p:nvSpPr>
          <p:spPr bwMode="auto">
            <a:xfrm flipV="1">
              <a:off x="3285" y="1835"/>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5789" name="Rectangle 25">
              <a:extLst>
                <a:ext uri="{FF2B5EF4-FFF2-40B4-BE49-F238E27FC236}">
                  <a16:creationId xmlns:a16="http://schemas.microsoft.com/office/drawing/2014/main" id="{A6D7EEC5-100C-469B-8C1B-5B3A9A2CEB18}"/>
                </a:ext>
              </a:extLst>
            </p:cNvPr>
            <p:cNvSpPr>
              <a:spLocks noChangeArrowheads="1"/>
            </p:cNvSpPr>
            <p:nvPr/>
          </p:nvSpPr>
          <p:spPr bwMode="auto">
            <a:xfrm>
              <a:off x="4055" y="1723"/>
              <a:ext cx="593" cy="4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kumimoji="0" lang="en-US" altLang="zh-CN" sz="2000">
                  <a:solidFill>
                    <a:srgbClr val="333399"/>
                  </a:solidFill>
                </a:rPr>
                <a:t>host-id</a:t>
              </a:r>
            </a:p>
            <a:p>
              <a:pPr algn="ctr">
                <a:lnSpc>
                  <a:spcPct val="90000"/>
                </a:lnSpc>
                <a:spcBef>
                  <a:spcPct val="0"/>
                </a:spcBef>
                <a:buClrTx/>
                <a:buSzTx/>
                <a:buFontTx/>
                <a:buNone/>
              </a:pPr>
              <a:r>
                <a:rPr kumimoji="0" lang="en-US" altLang="zh-CN" sz="2000">
                  <a:solidFill>
                    <a:srgbClr val="333399"/>
                  </a:solidFill>
                </a:rPr>
                <a:t>16 </a:t>
              </a:r>
              <a:r>
                <a:rPr kumimoji="0" lang="zh-CN" altLang="en-US" sz="2000">
                  <a:solidFill>
                    <a:srgbClr val="333399"/>
                  </a:solidFill>
                </a:rPr>
                <a:t>位</a:t>
              </a:r>
            </a:p>
          </p:txBody>
        </p:sp>
        <p:sp>
          <p:nvSpPr>
            <p:cNvPr id="75790" name="Line 26">
              <a:extLst>
                <a:ext uri="{FF2B5EF4-FFF2-40B4-BE49-F238E27FC236}">
                  <a16:creationId xmlns:a16="http://schemas.microsoft.com/office/drawing/2014/main" id="{D5374754-637D-474D-A652-93B90FCAF50C}"/>
                </a:ext>
              </a:extLst>
            </p:cNvPr>
            <p:cNvSpPr>
              <a:spLocks noChangeShapeType="1"/>
            </p:cNvSpPr>
            <p:nvPr/>
          </p:nvSpPr>
          <p:spPr bwMode="auto">
            <a:xfrm>
              <a:off x="1063"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1" name="Line 27">
              <a:extLst>
                <a:ext uri="{FF2B5EF4-FFF2-40B4-BE49-F238E27FC236}">
                  <a16:creationId xmlns:a16="http://schemas.microsoft.com/office/drawing/2014/main" id="{81214AE1-15ED-48D0-A033-8486E222A966}"/>
                </a:ext>
              </a:extLst>
            </p:cNvPr>
            <p:cNvSpPr>
              <a:spLocks noChangeShapeType="1"/>
            </p:cNvSpPr>
            <p:nvPr/>
          </p:nvSpPr>
          <p:spPr bwMode="auto">
            <a:xfrm>
              <a:off x="3285"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2" name="Line 28">
              <a:extLst>
                <a:ext uri="{FF2B5EF4-FFF2-40B4-BE49-F238E27FC236}">
                  <a16:creationId xmlns:a16="http://schemas.microsoft.com/office/drawing/2014/main" id="{1A2B3A86-BFA7-4E93-8580-4E7D06FD89C8}"/>
                </a:ext>
              </a:extLst>
            </p:cNvPr>
            <p:cNvSpPr>
              <a:spLocks noChangeShapeType="1"/>
            </p:cNvSpPr>
            <p:nvPr/>
          </p:nvSpPr>
          <p:spPr bwMode="auto">
            <a:xfrm>
              <a:off x="5487" y="1739"/>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3" name="Rectangle 29">
              <a:extLst>
                <a:ext uri="{FF2B5EF4-FFF2-40B4-BE49-F238E27FC236}">
                  <a16:creationId xmlns:a16="http://schemas.microsoft.com/office/drawing/2014/main" id="{2B014134-0082-4FE8-B9AC-1BB68FD7F058}"/>
                </a:ext>
              </a:extLst>
            </p:cNvPr>
            <p:cNvSpPr>
              <a:spLocks noChangeArrowheads="1"/>
            </p:cNvSpPr>
            <p:nvPr/>
          </p:nvSpPr>
          <p:spPr bwMode="auto">
            <a:xfrm>
              <a:off x="310" y="1440"/>
              <a:ext cx="74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B </a:t>
              </a:r>
              <a:r>
                <a:rPr kumimoji="0" lang="zh-CN" altLang="en-US" sz="2000">
                  <a:solidFill>
                    <a:srgbClr val="333399"/>
                  </a:solidFill>
                </a:rPr>
                <a:t>类地址</a:t>
              </a:r>
            </a:p>
          </p:txBody>
        </p:sp>
        <p:sp>
          <p:nvSpPr>
            <p:cNvPr id="75794" name="Line 30">
              <a:extLst>
                <a:ext uri="{FF2B5EF4-FFF2-40B4-BE49-F238E27FC236}">
                  <a16:creationId xmlns:a16="http://schemas.microsoft.com/office/drawing/2014/main" id="{24B50C7B-B29B-4DDA-B42D-9630A23C8D0C}"/>
                </a:ext>
              </a:extLst>
            </p:cNvPr>
            <p:cNvSpPr>
              <a:spLocks noChangeShapeType="1"/>
            </p:cNvSpPr>
            <p:nvPr/>
          </p:nvSpPr>
          <p:spPr bwMode="auto">
            <a:xfrm>
              <a:off x="3285" y="1439"/>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Rectangle 54">
              <a:extLst>
                <a:ext uri="{FF2B5EF4-FFF2-40B4-BE49-F238E27FC236}">
                  <a16:creationId xmlns:a16="http://schemas.microsoft.com/office/drawing/2014/main" id="{9723B48B-0CAD-4281-A0AD-071C0C8D8C63}"/>
                </a:ext>
              </a:extLst>
            </p:cNvPr>
            <p:cNvSpPr>
              <a:spLocks noChangeArrowheads="1"/>
            </p:cNvSpPr>
            <p:nvPr/>
          </p:nvSpPr>
          <p:spPr bwMode="auto">
            <a:xfrm>
              <a:off x="1138" y="1430"/>
              <a:ext cx="2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0</a:t>
              </a:r>
            </a:p>
          </p:txBody>
        </p:sp>
        <p:sp>
          <p:nvSpPr>
            <p:cNvPr id="75796" name="Rectangle 55">
              <a:extLst>
                <a:ext uri="{FF2B5EF4-FFF2-40B4-BE49-F238E27FC236}">
                  <a16:creationId xmlns:a16="http://schemas.microsoft.com/office/drawing/2014/main" id="{73C71111-8B75-4179-9A65-6885E00BA611}"/>
                </a:ext>
              </a:extLst>
            </p:cNvPr>
            <p:cNvSpPr>
              <a:spLocks noChangeArrowheads="1"/>
            </p:cNvSpPr>
            <p:nvPr/>
          </p:nvSpPr>
          <p:spPr bwMode="auto">
            <a:xfrm>
              <a:off x="1017" y="1430"/>
              <a:ext cx="30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kumimoji="0" lang="en-US" altLang="zh-CN" sz="2000">
                  <a:solidFill>
                    <a:srgbClr val="333399"/>
                  </a:solidFill>
                </a:rPr>
                <a:t>1</a:t>
              </a:r>
            </a:p>
          </p:txBody>
        </p:sp>
        <p:sp>
          <p:nvSpPr>
            <p:cNvPr id="75797" name="Line 56">
              <a:extLst>
                <a:ext uri="{FF2B5EF4-FFF2-40B4-BE49-F238E27FC236}">
                  <a16:creationId xmlns:a16="http://schemas.microsoft.com/office/drawing/2014/main" id="{154ECAA9-06E8-457C-8312-8138297530FE}"/>
                </a:ext>
              </a:extLst>
            </p:cNvPr>
            <p:cNvSpPr>
              <a:spLocks noChangeShapeType="1"/>
            </p:cNvSpPr>
            <p:nvPr/>
          </p:nvSpPr>
          <p:spPr bwMode="auto">
            <a:xfrm>
              <a:off x="1364" y="142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5783" name="AutoShape 57">
            <a:extLst>
              <a:ext uri="{FF2B5EF4-FFF2-40B4-BE49-F238E27FC236}">
                <a16:creationId xmlns:a16="http://schemas.microsoft.com/office/drawing/2014/main" id="{13BA9327-A8B2-454A-AE66-46DE1F1D5DD9}"/>
              </a:ext>
            </a:extLst>
          </p:cNvPr>
          <p:cNvSpPr>
            <a:spLocks noChangeArrowheads="1"/>
          </p:cNvSpPr>
          <p:nvPr/>
        </p:nvSpPr>
        <p:spPr bwMode="auto">
          <a:xfrm>
            <a:off x="1619250" y="2781300"/>
            <a:ext cx="5400675" cy="647700"/>
          </a:xfrm>
          <a:prstGeom prst="wedgeRoundRectCallout">
            <a:avLst>
              <a:gd name="adj1" fmla="val 43417"/>
              <a:gd name="adj2" fmla="val 476963"/>
              <a:gd name="adj3" fmla="val 16667"/>
            </a:avLst>
          </a:prstGeom>
          <a:solidFill>
            <a:srgbClr val="66FF99"/>
          </a:solidFill>
          <a:ln w="9525">
            <a:solidFill>
              <a:schemeClr val="tx1"/>
            </a:solidFill>
            <a:miter lim="800000"/>
            <a:headEnd/>
            <a:tailEnd/>
          </a:ln>
        </p:spPr>
        <p:txBody>
          <a:bodyPr/>
          <a:lstStyle>
            <a:lvl1pPr algn="just" defTabSz="4572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4572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4572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4572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4572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4572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1800">
                <a:solidFill>
                  <a:srgbClr val="333399"/>
                </a:solidFill>
              </a:rPr>
              <a:t>E </a:t>
            </a:r>
            <a:r>
              <a:rPr kumimoji="0" lang="zh-CN" altLang="en-US" sz="1800">
                <a:solidFill>
                  <a:srgbClr val="333399"/>
                </a:solidFill>
              </a:rPr>
              <a:t>类地址保留为今后使用，前五位固定为</a:t>
            </a:r>
            <a:r>
              <a:rPr kumimoji="0" lang="en-US" altLang="zh-CN" sz="1800">
                <a:solidFill>
                  <a:srgbClr val="333399"/>
                </a:solidFill>
              </a:rPr>
              <a:t>11110</a:t>
            </a:r>
            <a:r>
              <a:rPr kumimoji="0" lang="zh-CN" altLang="en-US" sz="1800">
                <a:solidFill>
                  <a:srgbClr val="333399"/>
                </a:solidFill>
              </a:rPr>
              <a:t>，地址范围</a:t>
            </a:r>
            <a:r>
              <a:rPr kumimoji="0" lang="en-US" altLang="zh-CN" sz="1800">
                <a:solidFill>
                  <a:srgbClr val="333399"/>
                </a:solidFill>
              </a:rPr>
              <a:t>240.0.0.1—255.255.255.254</a:t>
            </a:r>
            <a:r>
              <a:rPr kumimoji="0" lang="zh-CN" altLang="en-US" sz="1800">
                <a:solidFill>
                  <a:srgbClr val="000000"/>
                </a:solidFill>
              </a:rPr>
              <a:t> </a:t>
            </a:r>
          </a:p>
        </p:txBody>
      </p:sp>
      <p:sp>
        <p:nvSpPr>
          <p:cNvPr id="62" name="Rectangle 2">
            <a:extLst>
              <a:ext uri="{FF2B5EF4-FFF2-40B4-BE49-F238E27FC236}">
                <a16:creationId xmlns:a16="http://schemas.microsoft.com/office/drawing/2014/main" id="{E4C78F8E-CF9C-4867-95EE-1402A8668AFD}"/>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C8BD30-23CC-4503-811B-82695D59B63E}"/>
              </a:ext>
            </a:extLst>
          </p:cNvPr>
          <p:cNvSpPr>
            <a:spLocks noGrp="1" noChangeArrowheads="1"/>
          </p:cNvSpPr>
          <p:nvPr>
            <p:ph type="title"/>
          </p:nvPr>
        </p:nvSpPr>
        <p:spPr/>
        <p:txBody>
          <a:bodyPr/>
          <a:lstStyle/>
          <a:p>
            <a:pPr eaLnBrk="1" hangingPunct="1"/>
            <a:r>
              <a:rPr lang="en-US" altLang="zh-CN"/>
              <a:t>5.1.1 </a:t>
            </a:r>
            <a:r>
              <a:rPr lang="zh-CN" altLang="en-US"/>
              <a:t>电路交换</a:t>
            </a:r>
          </a:p>
        </p:txBody>
      </p:sp>
      <p:sp>
        <p:nvSpPr>
          <p:cNvPr id="23555" name="Rectangle 3">
            <a:extLst>
              <a:ext uri="{FF2B5EF4-FFF2-40B4-BE49-F238E27FC236}">
                <a16:creationId xmlns:a16="http://schemas.microsoft.com/office/drawing/2014/main" id="{FE9F8494-F44D-4A0D-B9F5-4861BDD8DE4C}"/>
              </a:ext>
            </a:extLst>
          </p:cNvPr>
          <p:cNvSpPr>
            <a:spLocks noGrp="1" noChangeArrowheads="1"/>
          </p:cNvSpPr>
          <p:nvPr>
            <p:ph type="body" idx="1"/>
          </p:nvPr>
        </p:nvSpPr>
        <p:spPr>
          <a:xfrm>
            <a:off x="900113" y="1196975"/>
            <a:ext cx="7689850" cy="4391025"/>
          </a:xfrm>
        </p:spPr>
        <p:txBody>
          <a:bodyPr/>
          <a:lstStyle/>
          <a:p>
            <a:pPr eaLnBrk="1" hangingPunct="1">
              <a:lnSpc>
                <a:spcPct val="150000"/>
              </a:lnSpc>
            </a:pPr>
            <a:r>
              <a:rPr lang="en-US" altLang="zh-CN" dirty="0"/>
              <a:t> </a:t>
            </a:r>
            <a:r>
              <a:rPr lang="zh-CN" altLang="en-US" dirty="0"/>
              <a:t>电路交换方式起源于电话系统。</a:t>
            </a:r>
          </a:p>
          <a:p>
            <a:pPr eaLnBrk="1" hangingPunct="1">
              <a:lnSpc>
                <a:spcPct val="150000"/>
              </a:lnSpc>
            </a:pPr>
            <a:r>
              <a:rPr lang="zh-CN" altLang="en-US" dirty="0"/>
              <a:t> 电话系统包括三个阶段：</a:t>
            </a:r>
          </a:p>
          <a:p>
            <a:pPr lvl="1" eaLnBrk="1" hangingPunct="1">
              <a:lnSpc>
                <a:spcPct val="150000"/>
              </a:lnSpc>
            </a:pPr>
            <a:r>
              <a:rPr lang="zh-CN" altLang="en-US" dirty="0"/>
              <a:t>打电话时，电话系统的交换机为通话双方选择并建立一条物理通路，</a:t>
            </a:r>
          </a:p>
          <a:p>
            <a:pPr lvl="1" eaLnBrk="1" hangingPunct="1">
              <a:lnSpc>
                <a:spcPct val="150000"/>
              </a:lnSpc>
            </a:pPr>
            <a:r>
              <a:rPr lang="zh-CN" altLang="en-US" dirty="0"/>
              <a:t>通话过程中，通信双方一直占用这条物理通道，语音信号数据通过该通道传给对方；</a:t>
            </a:r>
          </a:p>
          <a:p>
            <a:pPr lvl="1" eaLnBrk="1" hangingPunct="1">
              <a:lnSpc>
                <a:spcPct val="150000"/>
              </a:lnSpc>
            </a:pPr>
            <a:r>
              <a:rPr lang="zh-CN" altLang="en-US" dirty="0"/>
              <a:t>当通话完毕时，一方挂机，释放该通路。</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a:extLst>
              <a:ext uri="{FF2B5EF4-FFF2-40B4-BE49-F238E27FC236}">
                <a16:creationId xmlns:a16="http://schemas.microsoft.com/office/drawing/2014/main" id="{51A35A26-4752-4BCE-A65E-94EFC03BFBC2}"/>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graphicFrame>
        <p:nvGraphicFramePr>
          <p:cNvPr id="90272" name="Group 160">
            <a:extLst>
              <a:ext uri="{FF2B5EF4-FFF2-40B4-BE49-F238E27FC236}">
                <a16:creationId xmlns:a16="http://schemas.microsoft.com/office/drawing/2014/main" id="{1A5F9267-BCB1-40EA-BBA4-648358998CC1}"/>
              </a:ext>
            </a:extLst>
          </p:cNvPr>
          <p:cNvGraphicFramePr>
            <a:graphicFrameLocks noGrp="1"/>
          </p:cNvGraphicFramePr>
          <p:nvPr/>
        </p:nvGraphicFramePr>
        <p:xfrm>
          <a:off x="1042988" y="1773238"/>
          <a:ext cx="7599362" cy="3771900"/>
        </p:xfrm>
        <a:graphic>
          <a:graphicData uri="http://schemas.openxmlformats.org/drawingml/2006/table">
            <a:tbl>
              <a:tblPr/>
              <a:tblGrid>
                <a:gridCol w="971550">
                  <a:extLst>
                    <a:ext uri="{9D8B030D-6E8A-4147-A177-3AD203B41FA5}">
                      <a16:colId xmlns:a16="http://schemas.microsoft.com/office/drawing/2014/main" val="20000"/>
                    </a:ext>
                  </a:extLst>
                </a:gridCol>
                <a:gridCol w="1328737">
                  <a:extLst>
                    <a:ext uri="{9D8B030D-6E8A-4147-A177-3AD203B41FA5}">
                      <a16:colId xmlns:a16="http://schemas.microsoft.com/office/drawing/2014/main" val="20001"/>
                    </a:ext>
                  </a:extLst>
                </a:gridCol>
                <a:gridCol w="1892300">
                  <a:extLst>
                    <a:ext uri="{9D8B030D-6E8A-4147-A177-3AD203B41FA5}">
                      <a16:colId xmlns:a16="http://schemas.microsoft.com/office/drawing/2014/main" val="20002"/>
                    </a:ext>
                  </a:extLst>
                </a:gridCol>
                <a:gridCol w="1889125">
                  <a:extLst>
                    <a:ext uri="{9D8B030D-6E8A-4147-A177-3AD203B41FA5}">
                      <a16:colId xmlns:a16="http://schemas.microsoft.com/office/drawing/2014/main" val="20003"/>
                    </a:ext>
                  </a:extLst>
                </a:gridCol>
                <a:gridCol w="1517650">
                  <a:extLst>
                    <a:ext uri="{9D8B030D-6E8A-4147-A177-3AD203B41FA5}">
                      <a16:colId xmlns:a16="http://schemas.microsoft.com/office/drawing/2014/main" val="20004"/>
                    </a:ext>
                  </a:extLst>
                </a:gridCol>
              </a:tblGrid>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类别</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网络数</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主机数</a:t>
                      </a:r>
                      <a:r>
                        <a:rPr kumimoji="1" lang="en-US" altLang="zh-CN"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t>
                      </a: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最高字节</a:t>
                      </a:r>
                      <a:endParaRPr kumimoji="1" lang="zh-CN" altLang="en-US" sz="10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取值范围</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网络规模</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A</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0 - 127</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大型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B</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1.6</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6.5</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128 - 191</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中型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42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C</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类</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200</a:t>
                      </a: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万</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254</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192 - 223</a:t>
                      </a:r>
                      <a:endParaRPr kumimoji="1" lang="en-US" altLang="zh-CN"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2400" b="0" i="0" u="none" strike="noStrike" cap="none" normalizeH="0" baseline="0">
                          <a:ln>
                            <a:noFill/>
                          </a:ln>
                          <a:solidFill>
                            <a:schemeClr val="tx2"/>
                          </a:solidFill>
                          <a:effectLst/>
                          <a:latin typeface="Times New Roman" pitchFamily="18" charset="0"/>
                          <a:ea typeface="楷体" pitchFamily="49" charset="-122"/>
                          <a:cs typeface="Times New Roman" pitchFamily="18" charset="0"/>
                        </a:rPr>
                        <a:t>小型</a:t>
                      </a:r>
                      <a:endParaRPr kumimoji="1" lang="zh-CN" altLang="en-US" sz="4400" b="0" i="0" u="none" strike="noStrike" cap="none" normalizeH="0" baseline="0">
                        <a:ln>
                          <a:noFill/>
                        </a:ln>
                        <a:solidFill>
                          <a:schemeClr val="tx2"/>
                        </a:solidFill>
                        <a:effectLst/>
                        <a:latin typeface="Arial" pitchFamily="34" charset="0"/>
                        <a:ea typeface="楷体" pitchFamily="49"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217" name="Group 57">
            <a:extLst>
              <a:ext uri="{FF2B5EF4-FFF2-40B4-BE49-F238E27FC236}">
                <a16:creationId xmlns:a16="http://schemas.microsoft.com/office/drawing/2014/main" id="{FCA7A722-F1DF-4F71-B713-98C6547D6FF9}"/>
              </a:ext>
            </a:extLst>
          </p:cNvPr>
          <p:cNvGraphicFramePr>
            <a:graphicFrameLocks noGrp="1"/>
          </p:cNvGraphicFramePr>
          <p:nvPr>
            <p:ph/>
          </p:nvPr>
        </p:nvGraphicFramePr>
        <p:xfrm>
          <a:off x="900113" y="1773238"/>
          <a:ext cx="7924800" cy="3240088"/>
        </p:xfrm>
        <a:graphic>
          <a:graphicData uri="http://schemas.openxmlformats.org/drawingml/2006/table">
            <a:tbl>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1656184">
                  <a:extLst>
                    <a:ext uri="{9D8B030D-6E8A-4147-A177-3AD203B41FA5}">
                      <a16:colId xmlns:a16="http://schemas.microsoft.com/office/drawing/2014/main" val="20004"/>
                    </a:ext>
                  </a:extLst>
                </a:gridCol>
                <a:gridCol w="1444080">
                  <a:extLst>
                    <a:ext uri="{9D8B030D-6E8A-4147-A177-3AD203B41FA5}">
                      <a16:colId xmlns:a16="http://schemas.microsoft.com/office/drawing/2014/main" val="20005"/>
                    </a:ext>
                  </a:extLst>
                </a:gridCol>
              </a:tblGrid>
              <a:tr h="938212">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网络类别</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最大网络数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第一个可用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的网络号码</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最后一个可用的网络号码</a:t>
                      </a: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每个网络中</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最大的主机数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该类地址总数</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A</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24-</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2=16777214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2064770064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B</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16384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128.1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191.254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16</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-2=65534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1073709056</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   </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C</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2097152</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192.0.1</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223.225.254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a:t>
                      </a:r>
                      <a:r>
                        <a:rPr kumimoji="0" lang="en-US" altLang="zh-CN" sz="1600" b="1" i="0" u="none" strike="noStrike" cap="none" normalizeH="0" baseline="30000">
                          <a:ln>
                            <a:noFill/>
                          </a:ln>
                          <a:solidFill>
                            <a:schemeClr val="tx1"/>
                          </a:solidFill>
                          <a:effectLst/>
                          <a:latin typeface="Arial" pitchFamily="34" charset="0"/>
                          <a:ea typeface="宋体" pitchFamily="2" charset="-122"/>
                          <a:cs typeface="Times New Roman" pitchFamily="18" charset="0"/>
                        </a:rPr>
                        <a:t>8</a:t>
                      </a: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-2=254</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itchFamily="34" charset="0"/>
                          <a:ea typeface="宋体" pitchFamily="2" charset="-122"/>
                          <a:cs typeface="Times New Roman" pitchFamily="18" charset="0"/>
                        </a:rPr>
                        <a:t>532676608</a:t>
                      </a:r>
                      <a:endParaRPr kumimoji="0" lang="en-US" altLang="zh-CN"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Arial" pitchFamily="34" charset="0"/>
                          <a:ea typeface="宋体" pitchFamily="2" charset="-122"/>
                          <a:cs typeface="Times New Roman" pitchFamily="18" charset="0"/>
                        </a:rPr>
                        <a:t>总计</a:t>
                      </a: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itchFamily="2" charset="2"/>
                        <a:buNone/>
                        <a:tabLst/>
                      </a:pPr>
                      <a:endParaRPr kumimoji="0" lang="zh-CN" altLang="en-US"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itchFamily="34" charset="0"/>
                          <a:ea typeface="宋体" pitchFamily="2" charset="-122"/>
                          <a:cs typeface="Times New Roman" pitchFamily="18" charset="0"/>
                        </a:rPr>
                        <a:t>3671155728</a:t>
                      </a:r>
                      <a:endParaRPr kumimoji="0" lang="en-US" altLang="zh-CN" sz="1600" b="1" i="0" u="none" strike="noStrike" cap="none" normalizeH="0" baseline="0" dirty="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Rectangle 28">
            <a:extLst>
              <a:ext uri="{FF2B5EF4-FFF2-40B4-BE49-F238E27FC236}">
                <a16:creationId xmlns:a16="http://schemas.microsoft.com/office/drawing/2014/main" id="{95F56EBF-5CC6-465C-9655-EF6A809BCB44}"/>
              </a:ext>
            </a:extLst>
          </p:cNvPr>
          <p:cNvSpPr>
            <a:spLocks noChangeArrowheads="1"/>
          </p:cNvSpPr>
          <p:nvPr/>
        </p:nvSpPr>
        <p:spPr bwMode="auto">
          <a:xfrm>
            <a:off x="2700338" y="1052513"/>
            <a:ext cx="4857750" cy="579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eaLnBrk="1" hangingPunct="1">
              <a:defRPr/>
            </a:pPr>
            <a:r>
              <a:rPr kumimoji="0" lang="zh-CN" altLang="en-US" sz="3200" dirty="0"/>
              <a:t>常用的三种类别的 </a:t>
            </a:r>
            <a:r>
              <a:rPr kumimoji="0" lang="en-US" altLang="zh-CN" sz="3200" dirty="0"/>
              <a:t>IP </a:t>
            </a:r>
            <a:r>
              <a:rPr kumimoji="0" lang="zh-CN" altLang="en-US" sz="3200" dirty="0"/>
              <a:t>地址</a:t>
            </a:r>
          </a:p>
        </p:txBody>
      </p:sp>
      <p:sp>
        <p:nvSpPr>
          <p:cNvPr id="4" name="Rectangle 2">
            <a:extLst>
              <a:ext uri="{FF2B5EF4-FFF2-40B4-BE49-F238E27FC236}">
                <a16:creationId xmlns:a16="http://schemas.microsoft.com/office/drawing/2014/main" id="{160E231A-65E9-4B38-B8C4-C329D36E5A74}"/>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7">
            <a:extLst>
              <a:ext uri="{FF2B5EF4-FFF2-40B4-BE49-F238E27FC236}">
                <a16:creationId xmlns:a16="http://schemas.microsoft.com/office/drawing/2014/main" id="{35422CC6-4066-4CC9-AA58-B559022A47BD}"/>
              </a:ext>
            </a:extLst>
          </p:cNvPr>
          <p:cNvGrpSpPr>
            <a:grpSpLocks/>
          </p:cNvGrpSpPr>
          <p:nvPr/>
        </p:nvGrpSpPr>
        <p:grpSpPr bwMode="auto">
          <a:xfrm>
            <a:off x="539750" y="2276475"/>
            <a:ext cx="8072438" cy="735013"/>
            <a:chOff x="474" y="1298"/>
            <a:chExt cx="5085" cy="463"/>
          </a:xfrm>
        </p:grpSpPr>
        <p:sp>
          <p:nvSpPr>
            <p:cNvPr id="78871" name="Rectangle 6">
              <a:extLst>
                <a:ext uri="{FF2B5EF4-FFF2-40B4-BE49-F238E27FC236}">
                  <a16:creationId xmlns:a16="http://schemas.microsoft.com/office/drawing/2014/main" id="{80342AD0-6EC1-4BBF-98A8-5970E81C5D43}"/>
                </a:ext>
              </a:extLst>
            </p:cNvPr>
            <p:cNvSpPr>
              <a:spLocks noChangeArrowheads="1"/>
            </p:cNvSpPr>
            <p:nvPr/>
          </p:nvSpPr>
          <p:spPr bwMode="auto">
            <a:xfrm>
              <a:off x="2502" y="1351"/>
              <a:ext cx="3057" cy="410"/>
            </a:xfrm>
            <a:prstGeom prst="rect">
              <a:avLst/>
            </a:prstGeom>
            <a:solidFill>
              <a:srgbClr val="FFFF99"/>
            </a:solidFill>
            <a:ln w="9525">
              <a:solidFill>
                <a:srgbClr val="003366"/>
              </a:solidFill>
              <a:miter lim="800000"/>
              <a:headEnd/>
              <a:tailEnd/>
            </a:ln>
          </p:spPr>
          <p:txBody>
            <a:bodyPr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10000000000010110000001100011111 </a:t>
              </a:r>
            </a:p>
          </p:txBody>
        </p:sp>
        <p:sp>
          <p:nvSpPr>
            <p:cNvPr id="78872" name="Text Box 7">
              <a:extLst>
                <a:ext uri="{FF2B5EF4-FFF2-40B4-BE49-F238E27FC236}">
                  <a16:creationId xmlns:a16="http://schemas.microsoft.com/office/drawing/2014/main" id="{039CCBD7-6C0A-4084-9FAB-1665BAD62A64}"/>
                </a:ext>
              </a:extLst>
            </p:cNvPr>
            <p:cNvSpPr txBox="1">
              <a:spLocks noChangeArrowheads="1"/>
            </p:cNvSpPr>
            <p:nvPr/>
          </p:nvSpPr>
          <p:spPr bwMode="auto">
            <a:xfrm>
              <a:off x="474" y="1298"/>
              <a:ext cx="1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机器中存放的 </a:t>
              </a:r>
              <a:r>
                <a:rPr lang="en-US" altLang="zh-CN" sz="2000">
                  <a:solidFill>
                    <a:srgbClr val="333399"/>
                  </a:solidFill>
                </a:rPr>
                <a:t>IP </a:t>
              </a:r>
              <a:r>
                <a:rPr lang="zh-CN" altLang="en-US" sz="2000">
                  <a:solidFill>
                    <a:srgbClr val="333399"/>
                  </a:solidFill>
                </a:rPr>
                <a:t>地址</a:t>
              </a:r>
            </a:p>
            <a:p>
              <a:pPr algn="ctr" eaLnBrk="1" hangingPunct="1">
                <a:spcBef>
                  <a:spcPct val="0"/>
                </a:spcBef>
                <a:buClrTx/>
                <a:buSzTx/>
                <a:buFontTx/>
                <a:buNone/>
              </a:pPr>
              <a:r>
                <a:rPr lang="zh-CN" altLang="en-US" sz="2000">
                  <a:solidFill>
                    <a:srgbClr val="333399"/>
                  </a:solidFill>
                </a:rPr>
                <a:t>是 </a:t>
              </a:r>
              <a:r>
                <a:rPr lang="en-US" altLang="zh-CN" sz="2000">
                  <a:solidFill>
                    <a:srgbClr val="333399"/>
                  </a:solidFill>
                </a:rPr>
                <a:t>32 </a:t>
              </a:r>
              <a:r>
                <a:rPr lang="zh-CN" altLang="en-US" sz="2000">
                  <a:solidFill>
                    <a:srgbClr val="333399"/>
                  </a:solidFill>
                </a:rPr>
                <a:t>位 二进制代码</a:t>
              </a:r>
            </a:p>
          </p:txBody>
        </p:sp>
        <p:sp>
          <p:nvSpPr>
            <p:cNvPr id="78873" name="Line 8">
              <a:extLst>
                <a:ext uri="{FF2B5EF4-FFF2-40B4-BE49-F238E27FC236}">
                  <a16:creationId xmlns:a16="http://schemas.microsoft.com/office/drawing/2014/main" id="{F3233022-B5F2-4347-ACA5-92D08AD50F7A}"/>
                </a:ext>
              </a:extLst>
            </p:cNvPr>
            <p:cNvSpPr>
              <a:spLocks noChangeShapeType="1"/>
            </p:cNvSpPr>
            <p:nvPr/>
          </p:nvSpPr>
          <p:spPr bwMode="auto">
            <a:xfrm>
              <a:off x="2052" y="155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8851" name="Group 30">
            <a:extLst>
              <a:ext uri="{FF2B5EF4-FFF2-40B4-BE49-F238E27FC236}">
                <a16:creationId xmlns:a16="http://schemas.microsoft.com/office/drawing/2014/main" id="{AEB57AC2-E093-4B5F-95A0-3E23334F5AA7}"/>
              </a:ext>
            </a:extLst>
          </p:cNvPr>
          <p:cNvGrpSpPr>
            <a:grpSpLocks/>
          </p:cNvGrpSpPr>
          <p:nvPr/>
        </p:nvGrpSpPr>
        <p:grpSpPr bwMode="auto">
          <a:xfrm>
            <a:off x="495300" y="3068638"/>
            <a:ext cx="8113713" cy="701675"/>
            <a:chOff x="446" y="1797"/>
            <a:chExt cx="5111" cy="442"/>
          </a:xfrm>
        </p:grpSpPr>
        <p:sp>
          <p:nvSpPr>
            <p:cNvPr id="78868" name="Text Box 5">
              <a:extLst>
                <a:ext uri="{FF2B5EF4-FFF2-40B4-BE49-F238E27FC236}">
                  <a16:creationId xmlns:a16="http://schemas.microsoft.com/office/drawing/2014/main" id="{A46A493F-9A07-46D2-91F0-08DF006A3BB1}"/>
                </a:ext>
              </a:extLst>
            </p:cNvPr>
            <p:cNvSpPr txBox="1">
              <a:spLocks noChangeArrowheads="1"/>
            </p:cNvSpPr>
            <p:nvPr/>
          </p:nvSpPr>
          <p:spPr bwMode="auto">
            <a:xfrm>
              <a:off x="2417" y="1910"/>
              <a:ext cx="31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10000000 00001011 00000011 00011111 </a:t>
              </a:r>
            </a:p>
          </p:txBody>
        </p:sp>
        <p:sp>
          <p:nvSpPr>
            <p:cNvPr id="78869" name="Text Box 9">
              <a:extLst>
                <a:ext uri="{FF2B5EF4-FFF2-40B4-BE49-F238E27FC236}">
                  <a16:creationId xmlns:a16="http://schemas.microsoft.com/office/drawing/2014/main" id="{78F36DC4-9842-4D8C-A8EC-80B26CCE865D}"/>
                </a:ext>
              </a:extLst>
            </p:cNvPr>
            <p:cNvSpPr txBox="1">
              <a:spLocks noChangeArrowheads="1"/>
            </p:cNvSpPr>
            <p:nvPr/>
          </p:nvSpPr>
          <p:spPr bwMode="auto">
            <a:xfrm>
              <a:off x="446" y="1797"/>
              <a:ext cx="157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每 </a:t>
              </a:r>
              <a:r>
                <a:rPr lang="en-US" altLang="zh-CN" sz="2000">
                  <a:solidFill>
                    <a:srgbClr val="333399"/>
                  </a:solidFill>
                </a:rPr>
                <a:t>8 </a:t>
              </a:r>
              <a:r>
                <a:rPr lang="zh-CN" altLang="en-US" sz="2000">
                  <a:solidFill>
                    <a:srgbClr val="333399"/>
                  </a:solidFill>
                </a:rPr>
                <a:t>位插入一个空格</a:t>
              </a:r>
            </a:p>
            <a:p>
              <a:pPr algn="ctr" eaLnBrk="1" hangingPunct="1">
                <a:spcBef>
                  <a:spcPct val="0"/>
                </a:spcBef>
                <a:buClrTx/>
                <a:buSzTx/>
                <a:buFontTx/>
                <a:buNone/>
              </a:pPr>
              <a:r>
                <a:rPr lang="zh-CN" altLang="en-US" sz="2000">
                  <a:solidFill>
                    <a:srgbClr val="333399"/>
                  </a:solidFill>
                </a:rPr>
                <a:t>能够提高可读性</a:t>
              </a:r>
            </a:p>
          </p:txBody>
        </p:sp>
        <p:sp>
          <p:nvSpPr>
            <p:cNvPr id="78870" name="Line 10">
              <a:extLst>
                <a:ext uri="{FF2B5EF4-FFF2-40B4-BE49-F238E27FC236}">
                  <a16:creationId xmlns:a16="http://schemas.microsoft.com/office/drawing/2014/main" id="{2D1EA253-03FB-49BE-9D0A-B0D559553922}"/>
                </a:ext>
              </a:extLst>
            </p:cNvPr>
            <p:cNvSpPr>
              <a:spLocks noChangeShapeType="1"/>
            </p:cNvSpPr>
            <p:nvPr/>
          </p:nvSpPr>
          <p:spPr bwMode="auto">
            <a:xfrm>
              <a:off x="2052" y="2047"/>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52" name="Text Box 11">
            <a:extLst>
              <a:ext uri="{FF2B5EF4-FFF2-40B4-BE49-F238E27FC236}">
                <a16:creationId xmlns:a16="http://schemas.microsoft.com/office/drawing/2014/main" id="{60341505-D5AC-4ED8-95F6-4F78EEC9E69D}"/>
              </a:ext>
            </a:extLst>
          </p:cNvPr>
          <p:cNvSpPr txBox="1">
            <a:spLocks noChangeArrowheads="1"/>
          </p:cNvSpPr>
          <p:nvPr/>
        </p:nvSpPr>
        <p:spPr bwMode="auto">
          <a:xfrm>
            <a:off x="604838" y="5013325"/>
            <a:ext cx="24701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99"/>
                </a:solidFill>
              </a:rPr>
              <a:t>用点将上述</a:t>
            </a:r>
            <a:r>
              <a:rPr lang="en-US" altLang="zh-CN" sz="2000">
                <a:solidFill>
                  <a:srgbClr val="333399"/>
                </a:solidFill>
              </a:rPr>
              <a:t>4</a:t>
            </a:r>
            <a:r>
              <a:rPr lang="zh-CN" altLang="en-US" sz="2000">
                <a:solidFill>
                  <a:srgbClr val="333399"/>
                </a:solidFill>
              </a:rPr>
              <a:t>个数字</a:t>
            </a:r>
          </a:p>
          <a:p>
            <a:pPr algn="l" eaLnBrk="1" hangingPunct="1">
              <a:spcBef>
                <a:spcPct val="0"/>
              </a:spcBef>
              <a:buClrTx/>
              <a:buSzTx/>
              <a:buFontTx/>
              <a:buNone/>
            </a:pPr>
            <a:r>
              <a:rPr lang="zh-CN" altLang="en-US" sz="2000">
                <a:solidFill>
                  <a:srgbClr val="333399"/>
                </a:solidFill>
              </a:rPr>
              <a:t>分割，称为点分十进</a:t>
            </a:r>
          </a:p>
          <a:p>
            <a:pPr algn="l" eaLnBrk="1" hangingPunct="1">
              <a:spcBef>
                <a:spcPct val="0"/>
              </a:spcBef>
              <a:buClrTx/>
              <a:buSzTx/>
              <a:buFontTx/>
              <a:buNone/>
            </a:pPr>
            <a:r>
              <a:rPr lang="zh-CN" altLang="en-US" sz="2000">
                <a:solidFill>
                  <a:srgbClr val="333399"/>
                </a:solidFill>
              </a:rPr>
              <a:t>制记法，进一步提高</a:t>
            </a:r>
          </a:p>
          <a:p>
            <a:pPr algn="l" eaLnBrk="1" hangingPunct="1">
              <a:spcBef>
                <a:spcPct val="0"/>
              </a:spcBef>
              <a:buClrTx/>
              <a:buSzTx/>
              <a:buFontTx/>
              <a:buNone/>
            </a:pPr>
            <a:r>
              <a:rPr lang="zh-CN" altLang="en-US" sz="2000">
                <a:solidFill>
                  <a:srgbClr val="333399"/>
                </a:solidFill>
              </a:rPr>
              <a:t>可读性</a:t>
            </a:r>
          </a:p>
        </p:txBody>
      </p:sp>
      <p:sp>
        <p:nvSpPr>
          <p:cNvPr id="78853" name="Text Box 12">
            <a:extLst>
              <a:ext uri="{FF2B5EF4-FFF2-40B4-BE49-F238E27FC236}">
                <a16:creationId xmlns:a16="http://schemas.microsoft.com/office/drawing/2014/main" id="{36B1616E-5D0D-4BBD-B422-F7A7DA8FEDAC}"/>
              </a:ext>
            </a:extLst>
          </p:cNvPr>
          <p:cNvSpPr txBox="1">
            <a:spLocks noChangeArrowheads="1"/>
          </p:cNvSpPr>
          <p:nvPr/>
        </p:nvSpPr>
        <p:spPr bwMode="auto">
          <a:xfrm>
            <a:off x="5310188" y="5183188"/>
            <a:ext cx="1603375" cy="4064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128.11.3.31 </a:t>
            </a:r>
          </a:p>
        </p:txBody>
      </p:sp>
      <p:sp>
        <p:nvSpPr>
          <p:cNvPr id="78854" name="AutoShape 13">
            <a:extLst>
              <a:ext uri="{FF2B5EF4-FFF2-40B4-BE49-F238E27FC236}">
                <a16:creationId xmlns:a16="http://schemas.microsoft.com/office/drawing/2014/main" id="{F2B1900C-C0B6-4FB3-A1D7-245EB1306869}"/>
              </a:ext>
            </a:extLst>
          </p:cNvPr>
          <p:cNvSpPr>
            <a:spLocks/>
          </p:cNvSpPr>
          <p:nvPr/>
        </p:nvSpPr>
        <p:spPr bwMode="auto">
          <a:xfrm rot="-5400000">
            <a:off x="4153694" y="3223419"/>
            <a:ext cx="258762" cy="1016000"/>
          </a:xfrm>
          <a:prstGeom prst="leftBrace">
            <a:avLst>
              <a:gd name="adj1" fmla="val 32720"/>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5" name="AutoShape 14">
            <a:extLst>
              <a:ext uri="{FF2B5EF4-FFF2-40B4-BE49-F238E27FC236}">
                <a16:creationId xmlns:a16="http://schemas.microsoft.com/office/drawing/2014/main" id="{12F36BAF-5751-4C1D-B9EB-A6D7281FF5A5}"/>
              </a:ext>
            </a:extLst>
          </p:cNvPr>
          <p:cNvSpPr>
            <a:spLocks/>
          </p:cNvSpPr>
          <p:nvPr/>
        </p:nvSpPr>
        <p:spPr bwMode="auto">
          <a:xfrm rot="-5400000">
            <a:off x="5301457" y="3236119"/>
            <a:ext cx="258762" cy="990600"/>
          </a:xfrm>
          <a:prstGeom prst="leftBrace">
            <a:avLst>
              <a:gd name="adj1" fmla="val 31902"/>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6" name="AutoShape 15">
            <a:extLst>
              <a:ext uri="{FF2B5EF4-FFF2-40B4-BE49-F238E27FC236}">
                <a16:creationId xmlns:a16="http://schemas.microsoft.com/office/drawing/2014/main" id="{6DADDAF4-63D4-4B39-BB4C-792A568E2BC2}"/>
              </a:ext>
            </a:extLst>
          </p:cNvPr>
          <p:cNvSpPr>
            <a:spLocks/>
          </p:cNvSpPr>
          <p:nvPr/>
        </p:nvSpPr>
        <p:spPr bwMode="auto">
          <a:xfrm rot="-5400000">
            <a:off x="6575425" y="3240088"/>
            <a:ext cx="258763" cy="1068387"/>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7" name="AutoShape 16">
            <a:extLst>
              <a:ext uri="{FF2B5EF4-FFF2-40B4-BE49-F238E27FC236}">
                <a16:creationId xmlns:a16="http://schemas.microsoft.com/office/drawing/2014/main" id="{32C5B12C-5B3B-40BF-AB41-0512BA415575}"/>
              </a:ext>
            </a:extLst>
          </p:cNvPr>
          <p:cNvSpPr>
            <a:spLocks/>
          </p:cNvSpPr>
          <p:nvPr/>
        </p:nvSpPr>
        <p:spPr bwMode="auto">
          <a:xfrm rot="-5400000">
            <a:off x="7716838" y="3197225"/>
            <a:ext cx="258762" cy="1068388"/>
          </a:xfrm>
          <a:prstGeom prst="leftBrace">
            <a:avLst>
              <a:gd name="adj1" fmla="val 34407"/>
              <a:gd name="adj2" fmla="val 50000"/>
            </a:avLst>
          </a:prstGeom>
          <a:noFill/>
          <a:ln w="28575">
            <a:solidFill>
              <a:srgbClr val="006666"/>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kumimoji="0" lang="zh-CN" altLang="en-US" sz="1800">
              <a:solidFill>
                <a:srgbClr val="000000"/>
              </a:solidFill>
            </a:endParaRPr>
          </a:p>
        </p:txBody>
      </p:sp>
      <p:sp>
        <p:nvSpPr>
          <p:cNvPr id="78858" name="Text Box 17">
            <a:extLst>
              <a:ext uri="{FF2B5EF4-FFF2-40B4-BE49-F238E27FC236}">
                <a16:creationId xmlns:a16="http://schemas.microsoft.com/office/drawing/2014/main" id="{1D2D0F6A-1003-461B-8F09-70D80AA8DF54}"/>
              </a:ext>
            </a:extLst>
          </p:cNvPr>
          <p:cNvSpPr txBox="1">
            <a:spLocks noChangeArrowheads="1"/>
          </p:cNvSpPr>
          <p:nvPr/>
        </p:nvSpPr>
        <p:spPr bwMode="auto">
          <a:xfrm>
            <a:off x="3927475" y="4040188"/>
            <a:ext cx="424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99"/>
                </a:solidFill>
              </a:rPr>
              <a:t>128 </a:t>
            </a:r>
            <a:r>
              <a:rPr lang="en-US" altLang="zh-CN" sz="1000">
                <a:solidFill>
                  <a:srgbClr val="333399"/>
                </a:solidFill>
              </a:rPr>
              <a:t>      </a:t>
            </a:r>
            <a:r>
              <a:rPr lang="en-US" altLang="zh-CN" sz="2000">
                <a:solidFill>
                  <a:srgbClr val="333399"/>
                </a:solidFill>
              </a:rPr>
              <a:t>        11                3             31 </a:t>
            </a:r>
          </a:p>
        </p:txBody>
      </p:sp>
      <p:grpSp>
        <p:nvGrpSpPr>
          <p:cNvPr id="78859" name="Group 31">
            <a:extLst>
              <a:ext uri="{FF2B5EF4-FFF2-40B4-BE49-F238E27FC236}">
                <a16:creationId xmlns:a16="http://schemas.microsoft.com/office/drawing/2014/main" id="{652F3715-7941-4D7D-BD5A-9404B91CF276}"/>
              </a:ext>
            </a:extLst>
          </p:cNvPr>
          <p:cNvGrpSpPr>
            <a:grpSpLocks/>
          </p:cNvGrpSpPr>
          <p:nvPr/>
        </p:nvGrpSpPr>
        <p:grpSpPr bwMode="auto">
          <a:xfrm>
            <a:off x="4287838" y="4359275"/>
            <a:ext cx="3522662" cy="828675"/>
            <a:chOff x="2835" y="2610"/>
            <a:chExt cx="2219" cy="522"/>
          </a:xfrm>
        </p:grpSpPr>
        <p:sp>
          <p:nvSpPr>
            <p:cNvPr id="78864" name="Line 18">
              <a:extLst>
                <a:ext uri="{FF2B5EF4-FFF2-40B4-BE49-F238E27FC236}">
                  <a16:creationId xmlns:a16="http://schemas.microsoft.com/office/drawing/2014/main" id="{1B75A9CC-4DDA-4E64-9CF9-AFF270B4E673}"/>
                </a:ext>
              </a:extLst>
            </p:cNvPr>
            <p:cNvSpPr>
              <a:spLocks noChangeShapeType="1"/>
            </p:cNvSpPr>
            <p:nvPr/>
          </p:nvSpPr>
          <p:spPr bwMode="auto">
            <a:xfrm>
              <a:off x="2835" y="2659"/>
              <a:ext cx="845" cy="47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5" name="Line 19">
              <a:extLst>
                <a:ext uri="{FF2B5EF4-FFF2-40B4-BE49-F238E27FC236}">
                  <a16:creationId xmlns:a16="http://schemas.microsoft.com/office/drawing/2014/main" id="{B09848DC-BB3C-4CB5-B9F1-07C9A8D90AD5}"/>
                </a:ext>
              </a:extLst>
            </p:cNvPr>
            <p:cNvSpPr>
              <a:spLocks noChangeShapeType="1"/>
            </p:cNvSpPr>
            <p:nvPr/>
          </p:nvSpPr>
          <p:spPr bwMode="auto">
            <a:xfrm flipH="1">
              <a:off x="4316" y="2623"/>
              <a:ext cx="738" cy="49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6" name="Line 20">
              <a:extLst>
                <a:ext uri="{FF2B5EF4-FFF2-40B4-BE49-F238E27FC236}">
                  <a16:creationId xmlns:a16="http://schemas.microsoft.com/office/drawing/2014/main" id="{C69290C1-A4E4-4151-B526-A2855AC27C9B}"/>
                </a:ext>
              </a:extLst>
            </p:cNvPr>
            <p:cNvSpPr>
              <a:spLocks noChangeShapeType="1"/>
            </p:cNvSpPr>
            <p:nvPr/>
          </p:nvSpPr>
          <p:spPr bwMode="auto">
            <a:xfrm>
              <a:off x="3560" y="2614"/>
              <a:ext cx="382" cy="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7" name="Line 21">
              <a:extLst>
                <a:ext uri="{FF2B5EF4-FFF2-40B4-BE49-F238E27FC236}">
                  <a16:creationId xmlns:a16="http://schemas.microsoft.com/office/drawing/2014/main" id="{8C551944-116F-4983-A6BA-2C665E9C1131}"/>
                </a:ext>
              </a:extLst>
            </p:cNvPr>
            <p:cNvSpPr>
              <a:spLocks noChangeShapeType="1"/>
            </p:cNvSpPr>
            <p:nvPr/>
          </p:nvSpPr>
          <p:spPr bwMode="auto">
            <a:xfrm flipH="1">
              <a:off x="4117" y="2610"/>
              <a:ext cx="257" cy="51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78860" name="Text Box 22">
            <a:extLst>
              <a:ext uri="{FF2B5EF4-FFF2-40B4-BE49-F238E27FC236}">
                <a16:creationId xmlns:a16="http://schemas.microsoft.com/office/drawing/2014/main" id="{2F76925A-8AB7-44F3-96D8-A6949CE61FFB}"/>
              </a:ext>
            </a:extLst>
          </p:cNvPr>
          <p:cNvSpPr txBox="1">
            <a:spLocks noChangeArrowheads="1"/>
          </p:cNvSpPr>
          <p:nvPr/>
        </p:nvSpPr>
        <p:spPr bwMode="auto">
          <a:xfrm>
            <a:off x="531813" y="3860800"/>
            <a:ext cx="24971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a:solidFill>
                  <a:srgbClr val="333399"/>
                </a:solidFill>
              </a:rPr>
              <a:t>将每 </a:t>
            </a:r>
            <a:r>
              <a:rPr lang="en-US" altLang="zh-CN" sz="2000">
                <a:solidFill>
                  <a:srgbClr val="333399"/>
                </a:solidFill>
              </a:rPr>
              <a:t>8 </a:t>
            </a:r>
            <a:r>
              <a:rPr lang="zh-CN" altLang="en-US" sz="2000">
                <a:solidFill>
                  <a:srgbClr val="333399"/>
                </a:solidFill>
              </a:rPr>
              <a:t>位的二进制数</a:t>
            </a:r>
          </a:p>
          <a:p>
            <a:pPr algn="ctr" eaLnBrk="1" hangingPunct="1">
              <a:spcBef>
                <a:spcPct val="0"/>
              </a:spcBef>
              <a:buClrTx/>
              <a:buSzTx/>
              <a:buFontTx/>
              <a:buNone/>
            </a:pPr>
            <a:r>
              <a:rPr lang="zh-CN" altLang="en-US" sz="2000">
                <a:solidFill>
                  <a:srgbClr val="333399"/>
                </a:solidFill>
              </a:rPr>
              <a:t>转换为十进制数</a:t>
            </a:r>
          </a:p>
        </p:txBody>
      </p:sp>
      <p:sp>
        <p:nvSpPr>
          <p:cNvPr id="78861" name="Line 23">
            <a:extLst>
              <a:ext uri="{FF2B5EF4-FFF2-40B4-BE49-F238E27FC236}">
                <a16:creationId xmlns:a16="http://schemas.microsoft.com/office/drawing/2014/main" id="{B6E685DB-8D84-4CC8-9EE7-B6E0C3B4786A}"/>
              </a:ext>
            </a:extLst>
          </p:cNvPr>
          <p:cNvSpPr>
            <a:spLocks noChangeShapeType="1"/>
          </p:cNvSpPr>
          <p:nvPr/>
        </p:nvSpPr>
        <p:spPr bwMode="auto">
          <a:xfrm flipV="1">
            <a:off x="3044825" y="4235450"/>
            <a:ext cx="8905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2" name="Line 24">
            <a:extLst>
              <a:ext uri="{FF2B5EF4-FFF2-40B4-BE49-F238E27FC236}">
                <a16:creationId xmlns:a16="http://schemas.microsoft.com/office/drawing/2014/main" id="{6A4CCE42-FF9A-43E1-8FFF-6BB96212F18A}"/>
              </a:ext>
            </a:extLst>
          </p:cNvPr>
          <p:cNvSpPr>
            <a:spLocks noChangeShapeType="1"/>
          </p:cNvSpPr>
          <p:nvPr/>
        </p:nvSpPr>
        <p:spPr bwMode="auto">
          <a:xfrm>
            <a:off x="3079750" y="5402263"/>
            <a:ext cx="1973263" cy="0"/>
          </a:xfrm>
          <a:prstGeom prst="line">
            <a:avLst/>
          </a:prstGeom>
          <a:noFill/>
          <a:ln w="76200">
            <a:solidFill>
              <a:srgbClr val="0033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8863" name="Rectangle 2">
            <a:extLst>
              <a:ext uri="{FF2B5EF4-FFF2-40B4-BE49-F238E27FC236}">
                <a16:creationId xmlns:a16="http://schemas.microsoft.com/office/drawing/2014/main" id="{D089B8EA-B28E-450F-AAC6-CD3BF8D338D3}"/>
              </a:ext>
            </a:extLst>
          </p:cNvPr>
          <p:cNvSpPr>
            <a:spLocks noChangeArrowheads="1"/>
          </p:cNvSpPr>
          <p:nvPr/>
        </p:nvSpPr>
        <p:spPr bwMode="auto">
          <a:xfrm>
            <a:off x="531813" y="1476375"/>
            <a:ext cx="3279775" cy="38735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lnSpc>
                <a:spcPct val="90000"/>
              </a:lnSpc>
              <a:spcBef>
                <a:spcPct val="0"/>
              </a:spcBef>
              <a:buClrTx/>
              <a:buSzTx/>
              <a:buFontTx/>
              <a:buNone/>
            </a:pPr>
            <a:r>
              <a:rPr kumimoji="0" lang="en-US" altLang="zh-CN" sz="1800">
                <a:solidFill>
                  <a:schemeClr val="bg1"/>
                </a:solidFill>
                <a:latin typeface="幼圆" panose="02010509060101010101" pitchFamily="49" charset="-122"/>
                <a:ea typeface="幼圆" panose="02010509060101010101" pitchFamily="49" charset="-122"/>
              </a:rPr>
              <a:t>IPv4</a:t>
            </a:r>
            <a:r>
              <a:rPr kumimoji="0" lang="zh-CN" altLang="en-US" sz="1800">
                <a:solidFill>
                  <a:schemeClr val="bg1"/>
                </a:solidFill>
                <a:latin typeface="幼圆" panose="02010509060101010101" pitchFamily="49" charset="-122"/>
                <a:ea typeface="幼圆" panose="02010509060101010101" pitchFamily="49" charset="-122"/>
              </a:rPr>
              <a:t>地址的点分十进制记法： </a:t>
            </a:r>
          </a:p>
        </p:txBody>
      </p:sp>
      <p:sp>
        <p:nvSpPr>
          <p:cNvPr id="26" name="Rectangle 2">
            <a:extLst>
              <a:ext uri="{FF2B5EF4-FFF2-40B4-BE49-F238E27FC236}">
                <a16:creationId xmlns:a16="http://schemas.microsoft.com/office/drawing/2014/main" id="{AD5E2EE7-AA36-486C-90C8-751DFE27A094}"/>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4" name="Rectangle 6">
            <a:extLst>
              <a:ext uri="{FF2B5EF4-FFF2-40B4-BE49-F238E27FC236}">
                <a16:creationId xmlns:a16="http://schemas.microsoft.com/office/drawing/2014/main" id="{BC0610C0-40D5-480E-9242-25127714B673}"/>
              </a:ext>
            </a:extLst>
          </p:cNvPr>
          <p:cNvSpPr>
            <a:spLocks noChangeArrowheads="1"/>
          </p:cNvSpPr>
          <p:nvPr/>
        </p:nvSpPr>
        <p:spPr bwMode="auto">
          <a:xfrm>
            <a:off x="1115616" y="1412776"/>
            <a:ext cx="7343775" cy="40005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全为“</a:t>
            </a:r>
            <a:r>
              <a:rPr kumimoji="0" lang="en-US" altLang="zh-CN" sz="2000" dirty="0">
                <a:latin typeface="+mn-ea"/>
                <a:ea typeface="+mn-ea"/>
              </a:rPr>
              <a:t>1”</a:t>
            </a:r>
            <a:r>
              <a:rPr kumimoji="0" lang="zh-CN" altLang="en-US" sz="2000" dirty="0">
                <a:latin typeface="+mn-ea"/>
                <a:ea typeface="+mn-ea"/>
              </a:rPr>
              <a:t>的地址：本网内的广播地址</a:t>
            </a:r>
          </a:p>
        </p:txBody>
      </p:sp>
      <p:sp>
        <p:nvSpPr>
          <p:cNvPr id="94217" name="Rectangle 9">
            <a:extLst>
              <a:ext uri="{FF2B5EF4-FFF2-40B4-BE49-F238E27FC236}">
                <a16:creationId xmlns:a16="http://schemas.microsoft.com/office/drawing/2014/main" id="{73AE81F2-1B02-42DD-B665-DCE60B42427C}"/>
              </a:ext>
            </a:extLst>
          </p:cNvPr>
          <p:cNvSpPr>
            <a:spLocks noChangeArrowheads="1"/>
          </p:cNvSpPr>
          <p:nvPr/>
        </p:nvSpPr>
        <p:spPr bwMode="auto">
          <a:xfrm>
            <a:off x="1115616" y="1966814"/>
            <a:ext cx="7488237" cy="70643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host-id</a:t>
            </a:r>
            <a:r>
              <a:rPr kumimoji="0" lang="zh-CN" altLang="en-US" sz="2000" dirty="0">
                <a:latin typeface="+mn-ea"/>
                <a:ea typeface="+mn-ea"/>
              </a:rPr>
              <a:t>为零的</a:t>
            </a:r>
            <a:r>
              <a:rPr kumimoji="0" lang="en-US" altLang="zh-CN" sz="2000" dirty="0">
                <a:latin typeface="+mn-ea"/>
                <a:ea typeface="+mn-ea"/>
              </a:rPr>
              <a:t>IP</a:t>
            </a:r>
            <a:r>
              <a:rPr kumimoji="0" lang="zh-CN" altLang="en-US" sz="2000" dirty="0">
                <a:latin typeface="+mn-ea"/>
                <a:ea typeface="+mn-ea"/>
              </a:rPr>
              <a:t>地址表示该网络本身</a:t>
            </a:r>
            <a:r>
              <a:rPr kumimoji="0" lang="en-US" altLang="zh-CN" sz="2000" dirty="0">
                <a:latin typeface="+mn-ea"/>
                <a:ea typeface="+mn-ea"/>
              </a:rPr>
              <a:t>,</a:t>
            </a:r>
            <a:r>
              <a:rPr kumimoji="0" lang="zh-CN" altLang="en-US" sz="2000" dirty="0">
                <a:latin typeface="+mn-ea"/>
                <a:ea typeface="+mn-ea"/>
              </a:rPr>
              <a:t>如</a:t>
            </a:r>
            <a:r>
              <a:rPr kumimoji="0" lang="en-US" altLang="zh-CN" sz="2000" dirty="0">
                <a:latin typeface="+mn-ea"/>
                <a:ea typeface="+mn-ea"/>
              </a:rPr>
              <a:t>210.45.240.0</a:t>
            </a:r>
            <a:r>
              <a:rPr kumimoji="0" lang="zh-CN" altLang="en-US" sz="2000" dirty="0">
                <a:latin typeface="+mn-ea"/>
                <a:ea typeface="+mn-ea"/>
              </a:rPr>
              <a:t>表示的不是某个主机，而是分配我校的一个</a:t>
            </a:r>
            <a:r>
              <a:rPr kumimoji="0" lang="en-US" altLang="zh-CN" sz="2000" dirty="0">
                <a:latin typeface="+mn-ea"/>
                <a:ea typeface="+mn-ea"/>
              </a:rPr>
              <a:t>C</a:t>
            </a:r>
            <a:r>
              <a:rPr kumimoji="0" lang="zh-CN" altLang="en-US" sz="2000" dirty="0">
                <a:latin typeface="+mn-ea"/>
                <a:ea typeface="+mn-ea"/>
              </a:rPr>
              <a:t>类地址</a:t>
            </a:r>
            <a:endParaRPr kumimoji="0" lang="en-US" altLang="zh-CN" sz="2000" dirty="0">
              <a:latin typeface="+mn-ea"/>
              <a:ea typeface="+mn-ea"/>
            </a:endParaRPr>
          </a:p>
        </p:txBody>
      </p:sp>
      <p:sp>
        <p:nvSpPr>
          <p:cNvPr id="94218" name="Rectangle 10">
            <a:extLst>
              <a:ext uri="{FF2B5EF4-FFF2-40B4-BE49-F238E27FC236}">
                <a16:creationId xmlns:a16="http://schemas.microsoft.com/office/drawing/2014/main" id="{F0EDE5C2-5066-49A3-843B-2F303A276B5C}"/>
              </a:ext>
            </a:extLst>
          </p:cNvPr>
          <p:cNvSpPr>
            <a:spLocks noChangeArrowheads="1"/>
          </p:cNvSpPr>
          <p:nvPr/>
        </p:nvSpPr>
        <p:spPr bwMode="auto">
          <a:xfrm>
            <a:off x="1120378" y="4859239"/>
            <a:ext cx="7488238"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zh-CN" altLang="en-US" sz="2000" dirty="0">
                <a:latin typeface="+mn-ea"/>
                <a:ea typeface="+mn-ea"/>
              </a:rPr>
              <a:t>回送地址：</a:t>
            </a:r>
            <a:r>
              <a:rPr kumimoji="0" lang="en-US" altLang="zh-CN" sz="2000" dirty="0">
                <a:latin typeface="+mn-ea"/>
                <a:ea typeface="+mn-ea"/>
              </a:rPr>
              <a:t>127.0.0.0-127.255.255.254</a:t>
            </a:r>
            <a:r>
              <a:rPr kumimoji="0" lang="zh-CN" altLang="en-US" sz="2000" dirty="0">
                <a:latin typeface="+mn-ea"/>
                <a:ea typeface="+mn-ea"/>
              </a:rPr>
              <a:t>为回送地址，通常用于测试，相当于“我自己”。以上述地址为目标地址的</a:t>
            </a:r>
            <a:r>
              <a:rPr kumimoji="0" lang="en-US" altLang="zh-CN" sz="2000" dirty="0">
                <a:latin typeface="+mn-ea"/>
                <a:ea typeface="+mn-ea"/>
              </a:rPr>
              <a:t>IP</a:t>
            </a:r>
            <a:r>
              <a:rPr kumimoji="0" lang="zh-CN" altLang="en-US" sz="2000" dirty="0">
                <a:latin typeface="+mn-ea"/>
                <a:ea typeface="+mn-ea"/>
              </a:rPr>
              <a:t>分组均会被直接回送给发出这个分组的主机。</a:t>
            </a:r>
          </a:p>
        </p:txBody>
      </p:sp>
      <p:sp>
        <p:nvSpPr>
          <p:cNvPr id="2" name="矩形 1">
            <a:extLst>
              <a:ext uri="{FF2B5EF4-FFF2-40B4-BE49-F238E27FC236}">
                <a16:creationId xmlns:a16="http://schemas.microsoft.com/office/drawing/2014/main" id="{936003CD-29E2-45A3-ACEC-F2574324A72E}"/>
              </a:ext>
            </a:extLst>
          </p:cNvPr>
          <p:cNvSpPr/>
          <p:nvPr/>
        </p:nvSpPr>
        <p:spPr>
          <a:xfrm>
            <a:off x="1115616" y="2827239"/>
            <a:ext cx="7343775"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0.0.0.0</a:t>
            </a:r>
            <a:r>
              <a:rPr kumimoji="0" lang="zh-CN" altLang="en-US" sz="2000" dirty="0">
                <a:latin typeface="+mn-ea"/>
                <a:ea typeface="+mn-ea"/>
              </a:rPr>
              <a:t>：代表的是本主机地址，任何一台主机都可以其</a:t>
            </a:r>
            <a:r>
              <a:rPr kumimoji="0" lang="zh-CN" altLang="en-US" sz="2000">
                <a:latin typeface="+mn-ea"/>
                <a:ea typeface="+mn-ea"/>
              </a:rPr>
              <a:t>表示自己</a:t>
            </a:r>
            <a:r>
              <a:rPr kumimoji="0" lang="en-US" altLang="zh-CN" sz="2000" dirty="0">
                <a:latin typeface="+mn-ea"/>
                <a:ea typeface="+mn-ea"/>
              </a:rPr>
              <a:t>,</a:t>
            </a:r>
            <a:r>
              <a:rPr kumimoji="0" lang="zh-CN" altLang="en-US" sz="2000" dirty="0">
                <a:latin typeface="+mn-ea"/>
                <a:ea typeface="+mn-ea"/>
              </a:rPr>
              <a:t>仅在系统启动时会使用，启动完成后不再使用。如系统启动</a:t>
            </a:r>
            <a:r>
              <a:rPr kumimoji="0" lang="zh-CN" altLang="en-US" sz="2000">
                <a:latin typeface="+mn-ea"/>
                <a:ea typeface="+mn-ea"/>
              </a:rPr>
              <a:t>，需要</a:t>
            </a:r>
            <a:r>
              <a:rPr kumimoji="0" lang="en-US" altLang="zh-CN" sz="2000" dirty="0">
                <a:latin typeface="+mn-ea"/>
                <a:ea typeface="+mn-ea"/>
              </a:rPr>
              <a:t>DHCP</a:t>
            </a:r>
            <a:r>
              <a:rPr kumimoji="0" lang="zh-CN" altLang="en-US" sz="2000" dirty="0">
                <a:latin typeface="+mn-ea"/>
                <a:ea typeface="+mn-ea"/>
              </a:rPr>
              <a:t>时</a:t>
            </a:r>
          </a:p>
        </p:txBody>
      </p:sp>
      <p:sp>
        <p:nvSpPr>
          <p:cNvPr id="9" name="矩形 8">
            <a:extLst>
              <a:ext uri="{FF2B5EF4-FFF2-40B4-BE49-F238E27FC236}">
                <a16:creationId xmlns:a16="http://schemas.microsoft.com/office/drawing/2014/main" id="{FB97E70F-3B08-4771-827A-5E5696A7C363}"/>
              </a:ext>
            </a:extLst>
          </p:cNvPr>
          <p:cNvSpPr/>
          <p:nvPr/>
        </p:nvSpPr>
        <p:spPr>
          <a:xfrm>
            <a:off x="1115616" y="3997226"/>
            <a:ext cx="7343775" cy="70802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defRPr/>
            </a:pPr>
            <a:r>
              <a:rPr kumimoji="0" lang="en-US" altLang="zh-CN" sz="2000" dirty="0">
                <a:latin typeface="+mn-ea"/>
                <a:ea typeface="+mn-ea"/>
              </a:rPr>
              <a:t>255.255.255.255</a:t>
            </a:r>
            <a:r>
              <a:rPr kumimoji="0" lang="zh-CN" altLang="en-US" sz="2000" dirty="0">
                <a:latin typeface="+mn-ea"/>
                <a:ea typeface="+mn-ea"/>
              </a:rPr>
              <a:t>：受限广播地址，广播范围为主机所在的网络。所有网关都不会向外广播。</a:t>
            </a:r>
          </a:p>
        </p:txBody>
      </p:sp>
      <p:sp>
        <p:nvSpPr>
          <p:cNvPr id="8" name="Rectangle 2">
            <a:extLst>
              <a:ext uri="{FF2B5EF4-FFF2-40B4-BE49-F238E27FC236}">
                <a16:creationId xmlns:a16="http://schemas.microsoft.com/office/drawing/2014/main" id="{5EB8F9CC-6373-4867-A744-6BB7A74F8129}"/>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附：一些特殊的</a:t>
            </a:r>
            <a:r>
              <a:rPr lang="en-US" altLang="zh-CN" b="0" kern="0" dirty="0"/>
              <a:t>IP</a:t>
            </a:r>
            <a:r>
              <a:rPr lang="zh-CN" altLang="en-US" b="0" kern="0" dirty="0"/>
              <a:t>地址</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F78E85B-246C-4999-A531-E9BF4976EB4E}"/>
              </a:ext>
            </a:extLst>
          </p:cNvPr>
          <p:cNvSpPr txBox="1">
            <a:spLocks noChangeArrowheads="1"/>
          </p:cNvSpPr>
          <p:nvPr/>
        </p:nvSpPr>
        <p:spPr bwMode="auto">
          <a:xfrm>
            <a:off x="1115616" y="2780928"/>
            <a:ext cx="7391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lgn="l" eaLnBrk="1" hangingPunct="1">
              <a:spcBef>
                <a:spcPct val="0"/>
              </a:spcBef>
              <a:buClr>
                <a:srgbClr val="C00000"/>
              </a:buClr>
              <a:buFont typeface="Wingdings" panose="05000000000000000000" pitchFamily="2" charset="2"/>
              <a:buChar char="Ø"/>
              <a:defRPr/>
            </a:pPr>
            <a:r>
              <a:rPr kumimoji="0" lang="en-US" altLang="zh-CN" sz="2000" dirty="0">
                <a:latin typeface="+mn-ea"/>
              </a:rPr>
              <a:t>A</a:t>
            </a:r>
            <a:r>
              <a:rPr kumimoji="0" lang="zh-CN" altLang="en-US" sz="2000" dirty="0">
                <a:latin typeface="+mn-ea"/>
              </a:rPr>
              <a:t>类：</a:t>
            </a:r>
            <a:r>
              <a:rPr kumimoji="0" lang="en-US" altLang="zh-CN" sz="2000" dirty="0">
                <a:latin typeface="+mn-ea"/>
              </a:rPr>
              <a:t>10.0.0.0 </a:t>
            </a:r>
            <a:r>
              <a:rPr kumimoji="0" lang="zh-CN" altLang="en-US" sz="2000" dirty="0">
                <a:latin typeface="+mn-ea"/>
              </a:rPr>
              <a:t>（</a:t>
            </a:r>
            <a:r>
              <a:rPr kumimoji="0" lang="en-US" altLang="zh-CN" sz="2000" dirty="0">
                <a:latin typeface="+mn-ea"/>
              </a:rPr>
              <a:t>1</a:t>
            </a:r>
            <a:r>
              <a:rPr kumimoji="0" lang="zh-CN" altLang="en-US" sz="2000" dirty="0">
                <a:latin typeface="+mn-ea"/>
              </a:rPr>
              <a:t>个网络）</a:t>
            </a:r>
          </a:p>
          <a:p>
            <a:pPr algn="l" eaLnBrk="1" hangingPunct="1">
              <a:spcBef>
                <a:spcPct val="0"/>
              </a:spcBef>
              <a:buClr>
                <a:srgbClr val="C00000"/>
              </a:buClr>
              <a:buFont typeface="Wingdings" panose="05000000000000000000" pitchFamily="2" charset="2"/>
              <a:buChar char="Ø"/>
              <a:defRPr/>
            </a:pPr>
            <a:r>
              <a:rPr kumimoji="0" lang="en-US" altLang="zh-CN" sz="2000" dirty="0">
                <a:latin typeface="+mn-ea"/>
              </a:rPr>
              <a:t>B</a:t>
            </a:r>
            <a:r>
              <a:rPr kumimoji="0" lang="zh-CN" altLang="en-US" sz="2000" dirty="0">
                <a:latin typeface="+mn-ea"/>
              </a:rPr>
              <a:t>类：</a:t>
            </a:r>
            <a:r>
              <a:rPr kumimoji="0" lang="en-US" altLang="zh-CN" sz="2000" dirty="0">
                <a:latin typeface="+mn-ea"/>
              </a:rPr>
              <a:t>172.16.0.0—172.31.0.0</a:t>
            </a:r>
            <a:r>
              <a:rPr kumimoji="0" lang="zh-CN" altLang="en-US" sz="2000" dirty="0">
                <a:latin typeface="+mn-ea"/>
              </a:rPr>
              <a:t>（</a:t>
            </a:r>
            <a:r>
              <a:rPr kumimoji="0" lang="en-US" altLang="zh-CN" sz="2000" dirty="0">
                <a:latin typeface="+mn-ea"/>
              </a:rPr>
              <a:t>16</a:t>
            </a:r>
            <a:r>
              <a:rPr kumimoji="0" lang="zh-CN" altLang="en-US" sz="2000" dirty="0">
                <a:latin typeface="+mn-ea"/>
              </a:rPr>
              <a:t>个网络）</a:t>
            </a:r>
          </a:p>
          <a:p>
            <a:pPr algn="l" eaLnBrk="1" hangingPunct="1">
              <a:spcBef>
                <a:spcPct val="0"/>
              </a:spcBef>
              <a:buClr>
                <a:srgbClr val="C00000"/>
              </a:buClr>
              <a:buFont typeface="Wingdings" panose="05000000000000000000" pitchFamily="2" charset="2"/>
              <a:buChar char="Ø"/>
              <a:defRPr/>
            </a:pPr>
            <a:r>
              <a:rPr kumimoji="0" lang="en-US" altLang="zh-CN" sz="2000" dirty="0">
                <a:latin typeface="+mn-ea"/>
              </a:rPr>
              <a:t>C</a:t>
            </a:r>
            <a:r>
              <a:rPr kumimoji="0" lang="zh-CN" altLang="en-US" sz="2000" dirty="0">
                <a:latin typeface="+mn-ea"/>
              </a:rPr>
              <a:t>类：</a:t>
            </a:r>
            <a:r>
              <a:rPr kumimoji="0" lang="en-US" altLang="zh-CN" sz="2000" dirty="0">
                <a:latin typeface="+mn-ea"/>
              </a:rPr>
              <a:t>192.168.0.0—192.168.255.0</a:t>
            </a:r>
            <a:r>
              <a:rPr kumimoji="0" lang="zh-CN" altLang="en-US" sz="2000" dirty="0">
                <a:latin typeface="+mn-ea"/>
              </a:rPr>
              <a:t>（</a:t>
            </a:r>
            <a:r>
              <a:rPr kumimoji="0" lang="en-US" altLang="zh-CN" sz="2000" dirty="0">
                <a:latin typeface="+mn-ea"/>
              </a:rPr>
              <a:t>256</a:t>
            </a:r>
            <a:r>
              <a:rPr kumimoji="0" lang="zh-CN" altLang="en-US" sz="2000" dirty="0">
                <a:latin typeface="+mn-ea"/>
              </a:rPr>
              <a:t>个网络）</a:t>
            </a:r>
          </a:p>
        </p:txBody>
      </p:sp>
      <p:sp>
        <p:nvSpPr>
          <p:cNvPr id="7" name="矩形 6">
            <a:extLst>
              <a:ext uri="{FF2B5EF4-FFF2-40B4-BE49-F238E27FC236}">
                <a16:creationId xmlns:a16="http://schemas.microsoft.com/office/drawing/2014/main" id="{067BABF8-EBC6-4251-9C0D-3D1746247589}"/>
              </a:ext>
            </a:extLst>
          </p:cNvPr>
          <p:cNvSpPr/>
          <p:nvPr/>
        </p:nvSpPr>
        <p:spPr>
          <a:xfrm>
            <a:off x="893763" y="1556792"/>
            <a:ext cx="7704137" cy="10160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pPr>
            <a:r>
              <a:rPr kumimoji="0" lang="zh-CN" altLang="en-US" sz="2000" dirty="0">
                <a:latin typeface="+mn-ea"/>
                <a:ea typeface="+mn-ea"/>
              </a:rPr>
              <a:t>保留地址，也称为私有地址，各独立网络可以重复使用的</a:t>
            </a:r>
            <a:r>
              <a:rPr kumimoji="0" lang="en-US" altLang="zh-CN" sz="2000" dirty="0">
                <a:latin typeface="+mn-ea"/>
                <a:ea typeface="+mn-ea"/>
              </a:rPr>
              <a:t>IP</a:t>
            </a:r>
            <a:r>
              <a:rPr kumimoji="0" lang="zh-CN" altLang="en-US" sz="2000" dirty="0">
                <a:latin typeface="+mn-ea"/>
                <a:ea typeface="+mn-ea"/>
              </a:rPr>
              <a:t>地址，即网络边界路由器（通常就是网关）不会向目标地址为这些保留地址的主机转发</a:t>
            </a:r>
            <a:r>
              <a:rPr kumimoji="0" lang="en-US" altLang="zh-CN" sz="2000" dirty="0">
                <a:latin typeface="+mn-ea"/>
                <a:ea typeface="+mn-ea"/>
              </a:rPr>
              <a:t>IP</a:t>
            </a:r>
            <a:r>
              <a:rPr kumimoji="0" lang="zh-CN" altLang="en-US" sz="2000" dirty="0">
                <a:latin typeface="+mn-ea"/>
                <a:ea typeface="+mn-ea"/>
              </a:rPr>
              <a:t>分组。也就是说，保留地址不会穿越内部网络。</a:t>
            </a:r>
          </a:p>
        </p:txBody>
      </p:sp>
      <p:sp>
        <p:nvSpPr>
          <p:cNvPr id="8" name="Rectangle 2">
            <a:extLst>
              <a:ext uri="{FF2B5EF4-FFF2-40B4-BE49-F238E27FC236}">
                <a16:creationId xmlns:a16="http://schemas.microsoft.com/office/drawing/2014/main" id="{799C441A-0B66-4003-8FF4-A59CB468CAE8}"/>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附：一些特殊的</a:t>
            </a:r>
            <a:r>
              <a:rPr lang="en-US" altLang="zh-CN" b="0" kern="0" dirty="0"/>
              <a:t>IP</a:t>
            </a:r>
            <a:r>
              <a:rPr lang="zh-CN" altLang="en-US" b="0" kern="0" dirty="0"/>
              <a:t>地址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3">
            <a:extLst>
              <a:ext uri="{FF2B5EF4-FFF2-40B4-BE49-F238E27FC236}">
                <a16:creationId xmlns:a16="http://schemas.microsoft.com/office/drawing/2014/main" id="{7710F3E2-B936-4B8F-9800-F44FF679A938}"/>
              </a:ext>
            </a:extLst>
          </p:cNvPr>
          <p:cNvSpPr>
            <a:spLocks noChangeArrowheads="1"/>
          </p:cNvSpPr>
          <p:nvPr/>
        </p:nvSpPr>
        <p:spPr bwMode="auto">
          <a:xfrm>
            <a:off x="1179513" y="1160463"/>
            <a:ext cx="2252540" cy="400110"/>
          </a:xfrm>
          <a:prstGeom prst="rect">
            <a:avLst/>
          </a:prstGeom>
          <a:noFill/>
          <a:ln>
            <a:noFill/>
          </a:ln>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2.</a:t>
            </a:r>
            <a:r>
              <a:rPr kumimoji="0" lang="zh-CN" altLang="en-US" sz="2000" dirty="0">
                <a:latin typeface="+mn-ea"/>
                <a:ea typeface="+mn-ea"/>
              </a:rPr>
              <a:t>划分子网</a:t>
            </a:r>
            <a:r>
              <a:rPr kumimoji="0" lang="en-US" altLang="zh-CN" sz="2000" dirty="0">
                <a:latin typeface="+mn-ea"/>
                <a:ea typeface="+mn-ea"/>
              </a:rPr>
              <a:t>IP</a:t>
            </a:r>
            <a:r>
              <a:rPr kumimoji="0" lang="zh-CN" altLang="en-US" sz="2000" dirty="0">
                <a:latin typeface="+mn-ea"/>
                <a:ea typeface="+mn-ea"/>
              </a:rPr>
              <a:t>地址</a:t>
            </a:r>
          </a:p>
        </p:txBody>
      </p:sp>
      <p:sp>
        <p:nvSpPr>
          <p:cNvPr id="48131" name="文本框 1">
            <a:extLst>
              <a:ext uri="{FF2B5EF4-FFF2-40B4-BE49-F238E27FC236}">
                <a16:creationId xmlns:a16="http://schemas.microsoft.com/office/drawing/2014/main" id="{9718F934-F0CC-4BC2-B165-E56F64F9EF67}"/>
              </a:ext>
            </a:extLst>
          </p:cNvPr>
          <p:cNvSpPr txBox="1">
            <a:spLocks noChangeArrowheads="1"/>
          </p:cNvSpPr>
          <p:nvPr/>
        </p:nvSpPr>
        <p:spPr bwMode="auto">
          <a:xfrm>
            <a:off x="1179513" y="2152650"/>
            <a:ext cx="67357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将一个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类网划分成几个较小的子网（</a:t>
            </a:r>
            <a:r>
              <a:rPr kumimoji="0" lang="en-US" altLang="zh-CN" sz="2000">
                <a:solidFill>
                  <a:srgbClr val="000000"/>
                </a:solidFill>
                <a:latin typeface="+mn-ea"/>
                <a:ea typeface="+mn-ea"/>
              </a:rPr>
              <a:t>subnet</a:t>
            </a:r>
            <a:r>
              <a:rPr kumimoji="0" lang="zh-CN" altLang="en-US" sz="2000">
                <a:solidFill>
                  <a:srgbClr val="000000"/>
                </a:solidFill>
                <a:latin typeface="+mn-ea"/>
                <a:ea typeface="+mn-ea"/>
              </a:rPr>
              <a:t>）</a:t>
            </a:r>
          </a:p>
          <a:p>
            <a:pPr algn="just">
              <a:spcBef>
                <a:spcPct val="0"/>
              </a:spcBef>
              <a:buClr>
                <a:srgbClr val="A53010"/>
              </a:buClr>
              <a:buFont typeface="Wingdings" panose="05000000000000000000" pitchFamily="2" charset="2"/>
              <a:buChar char="q"/>
              <a:defRPr/>
            </a:pPr>
            <a:r>
              <a:rPr kumimoji="0" lang="zh-CN" altLang="en-US" sz="2000">
                <a:solidFill>
                  <a:srgbClr val="000000"/>
                </a:solidFill>
                <a:latin typeface="+mn-ea"/>
                <a:ea typeface="+mn-ea"/>
              </a:rPr>
              <a:t>多个物理网共享同一个</a:t>
            </a:r>
            <a:r>
              <a:rPr kumimoji="0" lang="en-US" altLang="zh-CN" sz="2000">
                <a:solidFill>
                  <a:srgbClr val="000000"/>
                </a:solidFill>
                <a:latin typeface="+mn-ea"/>
                <a:ea typeface="+mn-ea"/>
              </a:rPr>
              <a:t>IP</a:t>
            </a:r>
            <a:r>
              <a:rPr kumimoji="0" lang="zh-CN" altLang="en-US" sz="2000">
                <a:solidFill>
                  <a:srgbClr val="000000"/>
                </a:solidFill>
                <a:latin typeface="+mn-ea"/>
                <a:ea typeface="+mn-ea"/>
              </a:rPr>
              <a:t>类网前缀</a:t>
            </a:r>
          </a:p>
        </p:txBody>
      </p:sp>
      <p:sp>
        <p:nvSpPr>
          <p:cNvPr id="48132" name="Rectangle 2">
            <a:extLst>
              <a:ext uri="{FF2B5EF4-FFF2-40B4-BE49-F238E27FC236}">
                <a16:creationId xmlns:a16="http://schemas.microsoft.com/office/drawing/2014/main" id="{BADB1F39-4F28-4D89-B83D-EEF7940B275E}"/>
              </a:ext>
            </a:extLst>
          </p:cNvPr>
          <p:cNvSpPr>
            <a:spLocks noChangeArrowheads="1"/>
          </p:cNvSpPr>
          <p:nvPr/>
        </p:nvSpPr>
        <p:spPr bwMode="auto">
          <a:xfrm>
            <a:off x="1228725" y="3394075"/>
            <a:ext cx="6637338" cy="427038"/>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子网号</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
        <p:nvSpPr>
          <p:cNvPr id="48133" name="文本框 9">
            <a:extLst>
              <a:ext uri="{FF2B5EF4-FFF2-40B4-BE49-F238E27FC236}">
                <a16:creationId xmlns:a16="http://schemas.microsoft.com/office/drawing/2014/main" id="{DAC87C8A-38AF-47AD-9A93-5C864E1C02B0}"/>
              </a:ext>
            </a:extLst>
          </p:cNvPr>
          <p:cNvSpPr txBox="1">
            <a:spLocks noChangeArrowheads="1"/>
          </p:cNvSpPr>
          <p:nvPr/>
        </p:nvSpPr>
        <p:spPr bwMode="auto">
          <a:xfrm>
            <a:off x="1179513" y="1684338"/>
            <a:ext cx="7424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划分子网法是在</a:t>
            </a:r>
            <a:r>
              <a:rPr kumimoji="0" lang="en-US" altLang="zh-CN" sz="2000" dirty="0">
                <a:solidFill>
                  <a:srgbClr val="000000"/>
                </a:solidFill>
                <a:latin typeface="+mn-ea"/>
                <a:ea typeface="+mn-ea"/>
              </a:rPr>
              <a:t>1985</a:t>
            </a:r>
            <a:r>
              <a:rPr kumimoji="0" lang="zh-CN" altLang="en-US" sz="2000" dirty="0">
                <a:solidFill>
                  <a:srgbClr val="000000"/>
                </a:solidFill>
                <a:latin typeface="+mn-ea"/>
                <a:ea typeface="+mn-ea"/>
              </a:rPr>
              <a:t>年提出一种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地址表示方式（</a:t>
            </a:r>
            <a:r>
              <a:rPr kumimoji="0" lang="en-US" altLang="zh-CN" sz="2000" dirty="0">
                <a:solidFill>
                  <a:srgbClr val="000000"/>
                </a:solidFill>
                <a:latin typeface="+mn-ea"/>
                <a:ea typeface="+mn-ea"/>
              </a:rPr>
              <a:t>RFC 950</a:t>
            </a:r>
            <a:r>
              <a:rPr kumimoji="0" lang="zh-CN" altLang="en-US" sz="2000" dirty="0">
                <a:solidFill>
                  <a:srgbClr val="000000"/>
                </a:solidFill>
                <a:latin typeface="+mn-ea"/>
                <a:ea typeface="+mn-ea"/>
              </a:rPr>
              <a:t>）</a:t>
            </a:r>
          </a:p>
        </p:txBody>
      </p:sp>
      <p:sp>
        <p:nvSpPr>
          <p:cNvPr id="48134" name="文本框 5">
            <a:extLst>
              <a:ext uri="{FF2B5EF4-FFF2-40B4-BE49-F238E27FC236}">
                <a16:creationId xmlns:a16="http://schemas.microsoft.com/office/drawing/2014/main" id="{DF338276-A646-4DA1-B4AD-9A58F75794C9}"/>
              </a:ext>
            </a:extLst>
          </p:cNvPr>
          <p:cNvSpPr txBox="1">
            <a:spLocks noChangeArrowheads="1"/>
          </p:cNvSpPr>
          <p:nvPr/>
        </p:nvSpPr>
        <p:spPr bwMode="auto">
          <a:xfrm>
            <a:off x="1179513" y="4071938"/>
            <a:ext cx="70818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对外，网络号仍然表示整个网络；对内，则由子网号表示多个不同的子网。</a:t>
            </a:r>
            <a:r>
              <a:rPr kumimoji="0" lang="en-US" altLang="zh-CN" sz="2000">
                <a:solidFill>
                  <a:srgbClr val="000000"/>
                </a:solidFill>
                <a:latin typeface="+mn-ea"/>
                <a:ea typeface="+mn-ea"/>
              </a:rPr>
              <a:t>IP</a:t>
            </a:r>
            <a:r>
              <a:rPr kumimoji="0" lang="zh-CN" altLang="en-US" sz="2000">
                <a:solidFill>
                  <a:srgbClr val="000000"/>
                </a:solidFill>
                <a:latin typeface="+mn-ea"/>
                <a:ea typeface="+mn-ea"/>
              </a:rPr>
              <a:t>地址具体所属的子网以及子网规模，则由子网掩码（</a:t>
            </a:r>
            <a:r>
              <a:rPr kumimoji="0" lang="en-US" altLang="zh-CN" sz="2000">
                <a:solidFill>
                  <a:srgbClr val="000000"/>
                </a:solidFill>
                <a:latin typeface="+mn-ea"/>
                <a:ea typeface="+mn-ea"/>
              </a:rPr>
              <a:t>subnet mask</a:t>
            </a:r>
            <a:r>
              <a:rPr kumimoji="0" lang="zh-CN" altLang="en-US" sz="2000">
                <a:solidFill>
                  <a:srgbClr val="000000"/>
                </a:solidFill>
                <a:latin typeface="+mn-ea"/>
                <a:ea typeface="+mn-ea"/>
              </a:rPr>
              <a:t>）加以表示。</a:t>
            </a:r>
          </a:p>
        </p:txBody>
      </p:sp>
      <p:sp>
        <p:nvSpPr>
          <p:cNvPr id="48135" name="矩形 10">
            <a:extLst>
              <a:ext uri="{FF2B5EF4-FFF2-40B4-BE49-F238E27FC236}">
                <a16:creationId xmlns:a16="http://schemas.microsoft.com/office/drawing/2014/main" id="{CF056CE4-60F3-43E1-B76D-706BED11CE97}"/>
              </a:ext>
            </a:extLst>
          </p:cNvPr>
          <p:cNvSpPr>
            <a:spLocks noChangeArrowheads="1"/>
          </p:cNvSpPr>
          <p:nvPr/>
        </p:nvSpPr>
        <p:spPr bwMode="auto">
          <a:xfrm>
            <a:off x="1168400" y="4995863"/>
            <a:ext cx="75263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子网的规模与借用主机字段的位数有关。借用位数越多，子网规模越小。</a:t>
            </a:r>
          </a:p>
        </p:txBody>
      </p:sp>
      <p:sp>
        <p:nvSpPr>
          <p:cNvPr id="48136" name="矩形 49">
            <a:extLst>
              <a:ext uri="{FF2B5EF4-FFF2-40B4-BE49-F238E27FC236}">
                <a16:creationId xmlns:a16="http://schemas.microsoft.com/office/drawing/2014/main" id="{63028274-48C4-48D2-8A8A-01CE39E51742}"/>
              </a:ext>
            </a:extLst>
          </p:cNvPr>
          <p:cNvSpPr>
            <a:spLocks noChangeArrowheads="1"/>
          </p:cNvSpPr>
          <p:nvPr/>
        </p:nvSpPr>
        <p:spPr bwMode="auto">
          <a:xfrm>
            <a:off x="1179513" y="2898775"/>
            <a:ext cx="2767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地址成为三级结构：</a:t>
            </a:r>
          </a:p>
        </p:txBody>
      </p:sp>
      <p:sp>
        <p:nvSpPr>
          <p:cNvPr id="72" name="矩形 71">
            <a:extLst>
              <a:ext uri="{FF2B5EF4-FFF2-40B4-BE49-F238E27FC236}">
                <a16:creationId xmlns:a16="http://schemas.microsoft.com/office/drawing/2014/main" id="{FE657942-BFA6-4992-B7E5-CD2F44108899}"/>
              </a:ext>
            </a:extLst>
          </p:cNvPr>
          <p:cNvSpPr/>
          <p:nvPr/>
        </p:nvSpPr>
        <p:spPr>
          <a:xfrm>
            <a:off x="1639888" y="5832475"/>
            <a:ext cx="1597025" cy="288925"/>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Net id</a:t>
            </a:r>
            <a:endParaRPr kumimoji="0" lang="zh-CN" altLang="en-US" sz="2000" dirty="0">
              <a:solidFill>
                <a:prstClr val="white"/>
              </a:solidFill>
              <a:latin typeface="+mn-ea"/>
            </a:endParaRPr>
          </a:p>
        </p:txBody>
      </p:sp>
      <p:sp>
        <p:nvSpPr>
          <p:cNvPr id="73" name="矩形 72">
            <a:extLst>
              <a:ext uri="{FF2B5EF4-FFF2-40B4-BE49-F238E27FC236}">
                <a16:creationId xmlns:a16="http://schemas.microsoft.com/office/drawing/2014/main" id="{F4DEE84F-CD0D-4216-A89B-E86860736126}"/>
              </a:ext>
            </a:extLst>
          </p:cNvPr>
          <p:cNvSpPr/>
          <p:nvPr/>
        </p:nvSpPr>
        <p:spPr>
          <a:xfrm>
            <a:off x="3236913" y="5832475"/>
            <a:ext cx="3748087" cy="28892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cxnSp>
        <p:nvCxnSpPr>
          <p:cNvPr id="75" name="直接箭头连接符 74">
            <a:extLst>
              <a:ext uri="{FF2B5EF4-FFF2-40B4-BE49-F238E27FC236}">
                <a16:creationId xmlns:a16="http://schemas.microsoft.com/office/drawing/2014/main" id="{7DF75D48-2932-4AA4-B82F-8D39B3028190}"/>
              </a:ext>
            </a:extLst>
          </p:cNvPr>
          <p:cNvCxnSpPr/>
          <p:nvPr/>
        </p:nvCxnSpPr>
        <p:spPr>
          <a:xfrm>
            <a:off x="1639888" y="5584825"/>
            <a:ext cx="5345112" cy="7938"/>
          </a:xfrm>
          <a:prstGeom prst="straightConnector1">
            <a:avLst/>
          </a:prstGeom>
          <a:ln w="28575">
            <a:solidFill>
              <a:schemeClr val="tx1"/>
            </a:solidFill>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7" name="矩形 76">
            <a:extLst>
              <a:ext uri="{FF2B5EF4-FFF2-40B4-BE49-F238E27FC236}">
                <a16:creationId xmlns:a16="http://schemas.microsoft.com/office/drawing/2014/main" id="{9EE3ADFA-292A-4783-807C-D65EA4F7F19E}"/>
              </a:ext>
            </a:extLst>
          </p:cNvPr>
          <p:cNvSpPr/>
          <p:nvPr/>
        </p:nvSpPr>
        <p:spPr>
          <a:xfrm>
            <a:off x="3929063" y="5461000"/>
            <a:ext cx="749300" cy="247650"/>
          </a:xfrm>
          <a:prstGeom prst="rect">
            <a:avLst/>
          </a:prstGeom>
          <a:solidFill>
            <a:srgbClr val="F5F8E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srgbClr val="A53010"/>
                </a:solidFill>
                <a:latin typeface="+mn-ea"/>
              </a:rPr>
              <a:t>32</a:t>
            </a:r>
            <a:r>
              <a:rPr kumimoji="0" lang="zh-CN" altLang="en-US" sz="2000" dirty="0">
                <a:solidFill>
                  <a:srgbClr val="A53010"/>
                </a:solidFill>
                <a:latin typeface="+mn-ea"/>
              </a:rPr>
              <a:t>位</a:t>
            </a:r>
          </a:p>
        </p:txBody>
      </p:sp>
      <p:sp>
        <p:nvSpPr>
          <p:cNvPr id="78" name="矩形标注 77">
            <a:extLst>
              <a:ext uri="{FF2B5EF4-FFF2-40B4-BE49-F238E27FC236}">
                <a16:creationId xmlns:a16="http://schemas.microsoft.com/office/drawing/2014/main" id="{61E1B2C7-A5A8-4DC2-B36A-E25AD8AA07BB}"/>
              </a:ext>
            </a:extLst>
          </p:cNvPr>
          <p:cNvSpPr/>
          <p:nvPr/>
        </p:nvSpPr>
        <p:spPr>
          <a:xfrm>
            <a:off x="2405063"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物理网络</a:t>
            </a:r>
          </a:p>
        </p:txBody>
      </p:sp>
      <p:grpSp>
        <p:nvGrpSpPr>
          <p:cNvPr id="83" name="组合 82">
            <a:extLst>
              <a:ext uri="{FF2B5EF4-FFF2-40B4-BE49-F238E27FC236}">
                <a16:creationId xmlns:a16="http://schemas.microsoft.com/office/drawing/2014/main" id="{934163FF-3A74-415B-ABE3-2B533F2DEE18}"/>
              </a:ext>
            </a:extLst>
          </p:cNvPr>
          <p:cNvGrpSpPr>
            <a:grpSpLocks/>
          </p:cNvGrpSpPr>
          <p:nvPr/>
        </p:nvGrpSpPr>
        <p:grpSpPr bwMode="auto">
          <a:xfrm>
            <a:off x="3236913" y="5827713"/>
            <a:ext cx="3748087" cy="295275"/>
            <a:chOff x="3929449" y="2917726"/>
            <a:chExt cx="3748217" cy="294100"/>
          </a:xfrm>
        </p:grpSpPr>
        <p:sp>
          <p:nvSpPr>
            <p:cNvPr id="80" name="矩形 79">
              <a:extLst>
                <a:ext uri="{FF2B5EF4-FFF2-40B4-BE49-F238E27FC236}">
                  <a16:creationId xmlns:a16="http://schemas.microsoft.com/office/drawing/2014/main" id="{CC64BFE4-1723-45EB-97B1-0748365F2806}"/>
                </a:ext>
              </a:extLst>
            </p:cNvPr>
            <p:cNvSpPr/>
            <p:nvPr/>
          </p:nvSpPr>
          <p:spPr>
            <a:xfrm>
              <a:off x="5691635" y="2917726"/>
              <a:ext cx="1986031" cy="28777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white"/>
                  </a:solidFill>
                  <a:latin typeface="+mn-ea"/>
                </a:rPr>
                <a:t>Host id</a:t>
              </a:r>
              <a:endParaRPr kumimoji="0" lang="zh-CN" altLang="en-US" sz="2000" dirty="0">
                <a:solidFill>
                  <a:prstClr val="white"/>
                </a:solidFill>
                <a:latin typeface="+mn-ea"/>
              </a:endParaRPr>
            </a:p>
          </p:txBody>
        </p:sp>
        <p:sp>
          <p:nvSpPr>
            <p:cNvPr id="81" name="矩形 80">
              <a:extLst>
                <a:ext uri="{FF2B5EF4-FFF2-40B4-BE49-F238E27FC236}">
                  <a16:creationId xmlns:a16="http://schemas.microsoft.com/office/drawing/2014/main" id="{B70860D7-8CC3-4F53-A936-B058400EBADC}"/>
                </a:ext>
              </a:extLst>
            </p:cNvPr>
            <p:cNvSpPr/>
            <p:nvPr/>
          </p:nvSpPr>
          <p:spPr>
            <a:xfrm>
              <a:off x="3929449" y="2924051"/>
              <a:ext cx="1741547" cy="2877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en-US" altLang="zh-CN" sz="2000" dirty="0">
                  <a:solidFill>
                    <a:prstClr val="black"/>
                  </a:solidFill>
                  <a:latin typeface="+mn-ea"/>
                </a:rPr>
                <a:t>Subnet id</a:t>
              </a:r>
              <a:endParaRPr kumimoji="0" lang="zh-CN" altLang="en-US" sz="2000" dirty="0">
                <a:solidFill>
                  <a:prstClr val="black"/>
                </a:solidFill>
                <a:latin typeface="+mn-ea"/>
              </a:endParaRPr>
            </a:p>
          </p:txBody>
        </p:sp>
      </p:grpSp>
      <p:sp>
        <p:nvSpPr>
          <p:cNvPr id="84" name="矩形标注 83">
            <a:extLst>
              <a:ext uri="{FF2B5EF4-FFF2-40B4-BE49-F238E27FC236}">
                <a16:creationId xmlns:a16="http://schemas.microsoft.com/office/drawing/2014/main" id="{C7EF48EC-AA0D-4CF0-9AE7-9D03791B6B3F}"/>
              </a:ext>
            </a:extLst>
          </p:cNvPr>
          <p:cNvSpPr/>
          <p:nvPr/>
        </p:nvSpPr>
        <p:spPr>
          <a:xfrm>
            <a:off x="23034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网络前缀</a:t>
            </a:r>
          </a:p>
        </p:txBody>
      </p:sp>
      <p:sp>
        <p:nvSpPr>
          <p:cNvPr id="85" name="矩形标注 84">
            <a:extLst>
              <a:ext uri="{FF2B5EF4-FFF2-40B4-BE49-F238E27FC236}">
                <a16:creationId xmlns:a16="http://schemas.microsoft.com/office/drawing/2014/main" id="{C8D56F37-07BA-4E31-8AE3-8E4275CC2464}"/>
              </a:ext>
            </a:extLst>
          </p:cNvPr>
          <p:cNvSpPr/>
          <p:nvPr/>
        </p:nvSpPr>
        <p:spPr>
          <a:xfrm>
            <a:off x="4068763"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子网络号</a:t>
            </a:r>
          </a:p>
        </p:txBody>
      </p:sp>
      <p:sp>
        <p:nvSpPr>
          <p:cNvPr id="86" name="矩形标注 85">
            <a:extLst>
              <a:ext uri="{FF2B5EF4-FFF2-40B4-BE49-F238E27FC236}">
                <a16:creationId xmlns:a16="http://schemas.microsoft.com/office/drawing/2014/main" id="{02C6BFBB-2831-430C-8BFF-F40EBF8F0A30}"/>
              </a:ext>
            </a:extLst>
          </p:cNvPr>
          <p:cNvSpPr/>
          <p:nvPr/>
        </p:nvSpPr>
        <p:spPr>
          <a:xfrm>
            <a:off x="5972175" y="5006975"/>
            <a:ext cx="1301750" cy="384175"/>
          </a:xfrm>
          <a:prstGeom prst="wedgeRectCallout">
            <a:avLst>
              <a:gd name="adj1" fmla="val -67035"/>
              <a:gd name="adj2" fmla="val 204421"/>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grpSp>
        <p:nvGrpSpPr>
          <p:cNvPr id="87" name="Group 19">
            <a:extLst>
              <a:ext uri="{FF2B5EF4-FFF2-40B4-BE49-F238E27FC236}">
                <a16:creationId xmlns:a16="http://schemas.microsoft.com/office/drawing/2014/main" id="{A23C879C-7474-422F-8FD7-53BA0A0B333A}"/>
              </a:ext>
            </a:extLst>
          </p:cNvPr>
          <p:cNvGrpSpPr>
            <a:grpSpLocks/>
          </p:cNvGrpSpPr>
          <p:nvPr/>
        </p:nvGrpSpPr>
        <p:grpSpPr bwMode="auto">
          <a:xfrm>
            <a:off x="3240088" y="6148388"/>
            <a:ext cx="1760537" cy="406400"/>
            <a:chOff x="2336" y="3249"/>
            <a:chExt cx="1109" cy="272"/>
          </a:xfrm>
        </p:grpSpPr>
        <p:sp>
          <p:nvSpPr>
            <p:cNvPr id="48149" name="Text Box 20">
              <a:extLst>
                <a:ext uri="{FF2B5EF4-FFF2-40B4-BE49-F238E27FC236}">
                  <a16:creationId xmlns:a16="http://schemas.microsoft.com/office/drawing/2014/main" id="{50A22C29-5F52-47B0-A303-EEC9A4E3F8BB}"/>
                </a:ext>
              </a:extLst>
            </p:cNvPr>
            <p:cNvSpPr txBox="1">
              <a:spLocks noChangeArrowheads="1"/>
            </p:cNvSpPr>
            <p:nvPr/>
          </p:nvSpPr>
          <p:spPr bwMode="auto">
            <a:xfrm>
              <a:off x="2689" y="3253"/>
              <a:ext cx="441"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a:solidFill>
                    <a:srgbClr val="000000"/>
                  </a:solidFill>
                  <a:latin typeface="+mn-ea"/>
                  <a:ea typeface="+mn-ea"/>
                </a:rPr>
                <a:t>变长</a:t>
              </a:r>
            </a:p>
          </p:txBody>
        </p:sp>
        <p:sp>
          <p:nvSpPr>
            <p:cNvPr id="48150" name="Line 21">
              <a:extLst>
                <a:ext uri="{FF2B5EF4-FFF2-40B4-BE49-F238E27FC236}">
                  <a16:creationId xmlns:a16="http://schemas.microsoft.com/office/drawing/2014/main" id="{3D76E016-EDF3-4F1D-A3F2-6D9475CD3180}"/>
                </a:ext>
              </a:extLst>
            </p:cNvPr>
            <p:cNvSpPr>
              <a:spLocks noChangeShapeType="1"/>
            </p:cNvSpPr>
            <p:nvPr/>
          </p:nvSpPr>
          <p:spPr bwMode="auto">
            <a:xfrm>
              <a:off x="2336"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1" name="Line 22">
              <a:extLst>
                <a:ext uri="{FF2B5EF4-FFF2-40B4-BE49-F238E27FC236}">
                  <a16:creationId xmlns:a16="http://schemas.microsoft.com/office/drawing/2014/main" id="{DD9294CF-4F75-497A-8DB7-17AA3EEF8677}"/>
                </a:ext>
              </a:extLst>
            </p:cNvPr>
            <p:cNvSpPr>
              <a:spLocks noChangeShapeType="1"/>
            </p:cNvSpPr>
            <p:nvPr/>
          </p:nvSpPr>
          <p:spPr bwMode="auto">
            <a:xfrm>
              <a:off x="3445" y="3249"/>
              <a:ext cx="0" cy="2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2" name="Line 23">
              <a:extLst>
                <a:ext uri="{FF2B5EF4-FFF2-40B4-BE49-F238E27FC236}">
                  <a16:creationId xmlns:a16="http://schemas.microsoft.com/office/drawing/2014/main" id="{6AEAFF62-62D9-4FFF-BF9D-50A66D92B674}"/>
                </a:ext>
              </a:extLst>
            </p:cNvPr>
            <p:cNvSpPr>
              <a:spLocks noChangeShapeType="1"/>
            </p:cNvSpPr>
            <p:nvPr/>
          </p:nvSpPr>
          <p:spPr bwMode="auto">
            <a:xfrm flipH="1">
              <a:off x="2336"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sp>
          <p:nvSpPr>
            <p:cNvPr id="48153" name="Line 24">
              <a:extLst>
                <a:ext uri="{FF2B5EF4-FFF2-40B4-BE49-F238E27FC236}">
                  <a16:creationId xmlns:a16="http://schemas.microsoft.com/office/drawing/2014/main" id="{BC827859-820D-4C63-B9E6-C3E26C8FA6E8}"/>
                </a:ext>
              </a:extLst>
            </p:cNvPr>
            <p:cNvSpPr>
              <a:spLocks noChangeShapeType="1"/>
            </p:cNvSpPr>
            <p:nvPr/>
          </p:nvSpPr>
          <p:spPr bwMode="auto">
            <a:xfrm>
              <a:off x="3163" y="3385"/>
              <a:ext cx="272" cy="0"/>
            </a:xfrm>
            <a:prstGeom prst="line">
              <a:avLst/>
            </a:prstGeom>
            <a:noFill/>
            <a:ln w="1905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2000">
                <a:latin typeface="+mn-ea"/>
                <a:ea typeface="+mn-ea"/>
              </a:endParaRPr>
            </a:p>
          </p:txBody>
        </p:sp>
      </p:grpSp>
      <p:sp>
        <p:nvSpPr>
          <p:cNvPr id="79" name="矩形标注 78">
            <a:extLst>
              <a:ext uri="{FF2B5EF4-FFF2-40B4-BE49-F238E27FC236}">
                <a16:creationId xmlns:a16="http://schemas.microsoft.com/office/drawing/2014/main" id="{9CE16735-88C7-401B-8BB6-D8282A322BF6}"/>
              </a:ext>
            </a:extLst>
          </p:cNvPr>
          <p:cNvSpPr/>
          <p:nvPr/>
        </p:nvSpPr>
        <p:spPr>
          <a:xfrm>
            <a:off x="5111750" y="6303963"/>
            <a:ext cx="1301750" cy="384175"/>
          </a:xfrm>
          <a:prstGeom prst="wedgeRectCallout">
            <a:avLst>
              <a:gd name="adj1" fmla="val -60706"/>
              <a:gd name="adj2" fmla="val -13035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a:defRPr/>
            </a:pPr>
            <a:r>
              <a:rPr kumimoji="0" lang="zh-CN" altLang="en-US" sz="2000" dirty="0">
                <a:solidFill>
                  <a:prstClr val="white"/>
                </a:solidFill>
                <a:latin typeface="+mn-ea"/>
              </a:rPr>
              <a:t>主机号</a:t>
            </a:r>
          </a:p>
        </p:txBody>
      </p:sp>
      <p:sp>
        <p:nvSpPr>
          <p:cNvPr id="27" name="Rectangle 2">
            <a:extLst>
              <a:ext uri="{FF2B5EF4-FFF2-40B4-BE49-F238E27FC236}">
                <a16:creationId xmlns:a16="http://schemas.microsoft.com/office/drawing/2014/main" id="{140B9388-8C15-423D-8599-9272A9E22A94}"/>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childTnLst>
                          </p:cTn>
                        </p:par>
                        <p:par>
                          <p:cTn id="17" fill="hold" nodeType="afterGroup">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animEffect transition="in" filter="fade">
                                      <p:cBhvr>
                                        <p:cTn id="23" dur="500"/>
                                        <p:tgtEl>
                                          <p:spTgt spid="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500"/>
                                        <p:tgtEl>
                                          <p:spTgt spid="73"/>
                                        </p:tgtEl>
                                      </p:cBhvr>
                                    </p:animEffect>
                                    <p:set>
                                      <p:cBhvr>
                                        <p:cTn id="28" dur="1" fill="hold">
                                          <p:stCondLst>
                                            <p:cond delay="499"/>
                                          </p:stCondLst>
                                        </p:cTn>
                                        <p:tgtEl>
                                          <p:spTgt spid="73"/>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78"/>
                                        </p:tgtEl>
                                      </p:cBhvr>
                                    </p:animEffect>
                                    <p:set>
                                      <p:cBhvr>
                                        <p:cTn id="31" dur="1" fill="hold">
                                          <p:stCondLst>
                                            <p:cond delay="499"/>
                                          </p:stCondLst>
                                        </p:cTn>
                                        <p:tgtEl>
                                          <p:spTgt spid="78"/>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9"/>
                                        </p:tgtEl>
                                      </p:cBhvr>
                                    </p:animEffect>
                                    <p:set>
                                      <p:cBhvr>
                                        <p:cTn id="34" dur="1" fill="hold">
                                          <p:stCondLst>
                                            <p:cond delay="499"/>
                                          </p:stCondLst>
                                        </p:cTn>
                                        <p:tgtEl>
                                          <p:spTgt spid="79"/>
                                        </p:tgtEl>
                                        <p:attrNameLst>
                                          <p:attrName>style.visibility</p:attrName>
                                        </p:attrNameLst>
                                      </p:cBhvr>
                                      <p:to>
                                        <p:strVal val="hidden"/>
                                      </p:to>
                                    </p:set>
                                  </p:childTnLst>
                                </p:cTn>
                              </p:par>
                            </p:childTnLst>
                          </p:cTn>
                        </p:par>
                        <p:par>
                          <p:cTn id="35" fill="hold" nodeType="afterGroup">
                            <p:stCondLst>
                              <p:cond delay="500"/>
                            </p:stCondLst>
                            <p:childTnLst>
                              <p:par>
                                <p:cTn id="36" presetID="12" presetClass="entr" presetSubtype="4"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p:tgtEl>
                                          <p:spTgt spid="83"/>
                                        </p:tgtEl>
                                        <p:attrNameLst>
                                          <p:attrName>ppt_y</p:attrName>
                                        </p:attrNameLst>
                                      </p:cBhvr>
                                      <p:tavLst>
                                        <p:tav tm="0">
                                          <p:val>
                                            <p:strVal val="#ppt_y+#ppt_h*1.125000"/>
                                          </p:val>
                                        </p:tav>
                                        <p:tav tm="100000">
                                          <p:val>
                                            <p:strVal val="#ppt_y"/>
                                          </p:val>
                                        </p:tav>
                                      </p:tavLst>
                                    </p:anim>
                                    <p:animEffect transition="in" filter="wipe(up)">
                                      <p:cBhvr>
                                        <p:cTn id="39" dur="500"/>
                                        <p:tgtEl>
                                          <p:spTgt spid="83"/>
                                        </p:tgtEl>
                                      </p:cBhvr>
                                    </p:animEffect>
                                  </p:childTnLst>
                                </p:cTn>
                              </p:par>
                            </p:childTnLst>
                          </p:cTn>
                        </p:par>
                        <p:par>
                          <p:cTn id="40" fill="hold" nodeType="afterGroup">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84"/>
                                        </p:tgtEl>
                                        <p:attrNameLst>
                                          <p:attrName>style.visibility</p:attrName>
                                        </p:attrNameLst>
                                      </p:cBhvr>
                                      <p:to>
                                        <p:strVal val="visible"/>
                                      </p:to>
                                    </p:set>
                                    <p:animEffect transition="in" filter="fade">
                                      <p:cBhvr>
                                        <p:cTn id="43" dur="500"/>
                                        <p:tgtEl>
                                          <p:spTgt spid="84"/>
                                        </p:tgtEl>
                                      </p:cBhvr>
                                    </p:animEffect>
                                  </p:childTnLst>
                                </p:cTn>
                              </p:par>
                            </p:childTnLst>
                          </p:cTn>
                        </p:par>
                        <p:par>
                          <p:cTn id="44" fill="hold" nodeType="afterGroup">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fade">
                                      <p:cBhvr>
                                        <p:cTn id="47" dur="500"/>
                                        <p:tgtEl>
                                          <p:spTgt spid="85"/>
                                        </p:tgtEl>
                                      </p:cBhvr>
                                    </p:animEffect>
                                  </p:childTnLst>
                                </p:cTn>
                              </p:par>
                            </p:childTnLst>
                          </p:cTn>
                        </p:par>
                        <p:par>
                          <p:cTn id="48" fill="hold" nodeType="afterGroup">
                            <p:stCondLst>
                              <p:cond delay="2000"/>
                            </p:stCondLst>
                            <p:childTnLst>
                              <p:par>
                                <p:cTn id="49" presetID="10" presetClass="entr" presetSubtype="0" fill="hold" grpId="0" nodeType="afterEffect">
                                  <p:stCondLst>
                                    <p:cond delay="0"/>
                                  </p:stCondLst>
                                  <p:childTnLst>
                                    <p:set>
                                      <p:cBhvr>
                                        <p:cTn id="50" dur="1" fill="hold">
                                          <p:stCondLst>
                                            <p:cond delay="0"/>
                                          </p:stCondLst>
                                        </p:cTn>
                                        <p:tgtEl>
                                          <p:spTgt spid="86"/>
                                        </p:tgtEl>
                                        <p:attrNameLst>
                                          <p:attrName>style.visibility</p:attrName>
                                        </p:attrNameLst>
                                      </p:cBhvr>
                                      <p:to>
                                        <p:strVal val="visible"/>
                                      </p:to>
                                    </p:set>
                                    <p:animEffect transition="in" filter="fade">
                                      <p:cBhvr>
                                        <p:cTn id="51" dur="500"/>
                                        <p:tgtEl>
                                          <p:spTgt spid="86"/>
                                        </p:tgtEl>
                                      </p:cBhvr>
                                    </p:animEffect>
                                  </p:childTnLst>
                                </p:cTn>
                              </p:par>
                            </p:childTnLst>
                          </p:cTn>
                        </p:par>
                        <p:par>
                          <p:cTn id="52" fill="hold" nodeType="afterGroup">
                            <p:stCondLst>
                              <p:cond delay="2500"/>
                            </p:stCondLst>
                            <p:childTnLst>
                              <p:par>
                                <p:cTn id="53" presetID="10" presetClass="entr" presetSubtype="0" fill="hold" nodeType="after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fade">
                                      <p:cBhvr>
                                        <p:cTn id="55" dur="10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3" grpId="1" animBg="1"/>
      <p:bldP spid="77" grpId="0" animBg="1"/>
      <p:bldP spid="78" grpId="0" animBg="1"/>
      <p:bldP spid="78" grpId="1" animBg="1"/>
      <p:bldP spid="84" grpId="0" animBg="1"/>
      <p:bldP spid="85" grpId="0" animBg="1"/>
      <p:bldP spid="86" grpId="0" animBg="1"/>
      <p:bldP spid="79" grpId="0" animBg="1"/>
      <p:bldP spid="79"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D07A2261-E3C1-4227-A33E-BA2DCF71C7AB}"/>
              </a:ext>
            </a:extLst>
          </p:cNvPr>
          <p:cNvSpPr txBox="1">
            <a:spLocks noChangeArrowheads="1"/>
          </p:cNvSpPr>
          <p:nvPr/>
        </p:nvSpPr>
        <p:spPr bwMode="auto">
          <a:xfrm>
            <a:off x="755823" y="1238101"/>
            <a:ext cx="7696200"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tabLst>
                <a:tab pos="473075" algn="l"/>
                <a:tab pos="5778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tabLst>
                <a:tab pos="473075" algn="l"/>
                <a:tab pos="5778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tabLst>
                <a:tab pos="473075" algn="l"/>
                <a:tab pos="5778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tabLst>
                <a:tab pos="473075" algn="l"/>
                <a:tab pos="5778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tabLst>
                <a:tab pos="473075" algn="l"/>
                <a:tab pos="577850" algn="l"/>
              </a:tabLst>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400" dirty="0">
                <a:latin typeface="Times New Roman" panose="02020603050405020304" pitchFamily="18" charset="0"/>
              </a:rPr>
              <a:t>子网划分后，如何识别不同的子网？</a:t>
            </a:r>
          </a:p>
          <a:p>
            <a:pPr>
              <a:spcBef>
                <a:spcPct val="50000"/>
              </a:spcBef>
              <a:buClrTx/>
              <a:buSzTx/>
              <a:buFontTx/>
              <a:buNone/>
            </a:pPr>
            <a:r>
              <a:rPr lang="zh-CN" altLang="en-US" sz="2400" dirty="0">
                <a:latin typeface="Times New Roman" panose="02020603050405020304" pitchFamily="18" charset="0"/>
              </a:rPr>
              <a:t>解决：采用子网掩码来分离网络号和主机号。</a:t>
            </a:r>
          </a:p>
          <a:p>
            <a:pPr>
              <a:spcBef>
                <a:spcPct val="50000"/>
              </a:spcBef>
              <a:buClrTx/>
              <a:buSzTx/>
              <a:buFontTx/>
              <a:buNone/>
            </a:pPr>
            <a:r>
              <a:rPr lang="zh-CN" altLang="en-US" sz="2400" dirty="0">
                <a:latin typeface="Times New Roman" panose="02020603050405020304" pitchFamily="18" charset="0"/>
              </a:rPr>
              <a:t>子网掩码格式：</a:t>
            </a:r>
            <a:r>
              <a:rPr lang="en-US" altLang="zh-CN" sz="2400" dirty="0">
                <a:latin typeface="Times New Roman" panose="02020603050405020304" pitchFamily="18" charset="0"/>
              </a:rPr>
              <a:t>32</a:t>
            </a:r>
            <a:r>
              <a:rPr lang="zh-CN" altLang="en-US" sz="2400" dirty="0">
                <a:latin typeface="Times New Roman" panose="02020603050405020304" pitchFamily="18" charset="0"/>
              </a:rPr>
              <a:t>比特，网络号</a:t>
            </a:r>
            <a:r>
              <a:rPr lang="en-US" altLang="zh-CN" sz="2400" dirty="0">
                <a:latin typeface="Times New Roman" panose="02020603050405020304" pitchFamily="18" charset="0"/>
              </a:rPr>
              <a:t>(</a:t>
            </a:r>
            <a:r>
              <a:rPr lang="zh-CN" altLang="en-US" sz="2400" dirty="0">
                <a:latin typeface="Times New Roman" panose="02020603050405020304" pitchFamily="18" charset="0"/>
              </a:rPr>
              <a:t>包括子网号</a:t>
            </a:r>
            <a:r>
              <a:rPr lang="en-US" altLang="zh-CN" sz="2400" dirty="0">
                <a:latin typeface="Times New Roman" panose="02020603050405020304" pitchFamily="18" charset="0"/>
              </a:rPr>
              <a:t>)</a:t>
            </a:r>
            <a:r>
              <a:rPr lang="zh-CN" altLang="en-US" sz="2400" dirty="0">
                <a:latin typeface="Times New Roman" panose="02020603050405020304" pitchFamily="18" charset="0"/>
              </a:rPr>
              <a:t>部分全为“</a:t>
            </a:r>
            <a:r>
              <a:rPr lang="en-US" altLang="zh-CN" sz="2400" dirty="0">
                <a:latin typeface="Times New Roman" panose="02020603050405020304" pitchFamily="18" charset="0"/>
              </a:rPr>
              <a:t>1”</a:t>
            </a:r>
            <a:r>
              <a:rPr lang="zh-CN" altLang="en-US" sz="2400" dirty="0">
                <a:latin typeface="Times New Roman" panose="02020603050405020304" pitchFamily="18" charset="0"/>
              </a:rPr>
              <a:t>，主机号部分全为“</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p>
        </p:txBody>
      </p:sp>
      <p:sp>
        <p:nvSpPr>
          <p:cNvPr id="55300" name="Rectangle 4">
            <a:extLst>
              <a:ext uri="{FF2B5EF4-FFF2-40B4-BE49-F238E27FC236}">
                <a16:creationId xmlns:a16="http://schemas.microsoft.com/office/drawing/2014/main" id="{DF09C847-5389-42DA-A290-5F13AF6FCDC8}"/>
              </a:ext>
            </a:extLst>
          </p:cNvPr>
          <p:cNvSpPr>
            <a:spLocks noChangeArrowheads="1"/>
          </p:cNvSpPr>
          <p:nvPr/>
        </p:nvSpPr>
        <p:spPr bwMode="auto">
          <a:xfrm>
            <a:off x="1163811" y="3377356"/>
            <a:ext cx="6551612" cy="820738"/>
          </a:xfrm>
          <a:prstGeom prst="rect">
            <a:avLst/>
          </a:prstGeom>
          <a:noFill/>
          <a:ln w="25400">
            <a:solidFill>
              <a:srgbClr val="33CCCC"/>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5301" name="Line 5">
            <a:extLst>
              <a:ext uri="{FF2B5EF4-FFF2-40B4-BE49-F238E27FC236}">
                <a16:creationId xmlns:a16="http://schemas.microsoft.com/office/drawing/2014/main" id="{20BEC14B-C542-45B3-886D-7C216F833C51}"/>
              </a:ext>
            </a:extLst>
          </p:cNvPr>
          <p:cNvSpPr>
            <a:spLocks noChangeShapeType="1"/>
          </p:cNvSpPr>
          <p:nvPr/>
        </p:nvSpPr>
        <p:spPr bwMode="auto">
          <a:xfrm>
            <a:off x="6035848" y="3136056"/>
            <a:ext cx="0" cy="819150"/>
          </a:xfrm>
          <a:prstGeom prst="line">
            <a:avLst/>
          </a:prstGeom>
          <a:noFill/>
          <a:ln w="2540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2" name="Line 6">
            <a:extLst>
              <a:ext uri="{FF2B5EF4-FFF2-40B4-BE49-F238E27FC236}">
                <a16:creationId xmlns:a16="http://schemas.microsoft.com/office/drawing/2014/main" id="{0DFCB624-88F4-465E-BB8E-4EF3513764E4}"/>
              </a:ext>
            </a:extLst>
          </p:cNvPr>
          <p:cNvSpPr>
            <a:spLocks noChangeShapeType="1"/>
          </p:cNvSpPr>
          <p:nvPr/>
        </p:nvSpPr>
        <p:spPr bwMode="auto">
          <a:xfrm>
            <a:off x="1225723" y="4136181"/>
            <a:ext cx="0" cy="455613"/>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3" name="Line 7">
            <a:extLst>
              <a:ext uri="{FF2B5EF4-FFF2-40B4-BE49-F238E27FC236}">
                <a16:creationId xmlns:a16="http://schemas.microsoft.com/office/drawing/2014/main" id="{01DD6A45-CDEB-4CDE-834E-EFDC545464BF}"/>
              </a:ext>
            </a:extLst>
          </p:cNvPr>
          <p:cNvSpPr>
            <a:spLocks noChangeShapeType="1"/>
          </p:cNvSpPr>
          <p:nvPr/>
        </p:nvSpPr>
        <p:spPr bwMode="auto">
          <a:xfrm>
            <a:off x="6035848" y="4136181"/>
            <a:ext cx="0" cy="365125"/>
          </a:xfrm>
          <a:prstGeom prst="line">
            <a:avLst/>
          </a:prstGeom>
          <a:noFill/>
          <a:ln w="127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4" name="Line 8">
            <a:extLst>
              <a:ext uri="{FF2B5EF4-FFF2-40B4-BE49-F238E27FC236}">
                <a16:creationId xmlns:a16="http://schemas.microsoft.com/office/drawing/2014/main" id="{A0773A84-F8E7-441B-A67C-200F3F57D3F0}"/>
              </a:ext>
            </a:extLst>
          </p:cNvPr>
          <p:cNvSpPr>
            <a:spLocks noChangeShapeType="1"/>
          </p:cNvSpPr>
          <p:nvPr/>
        </p:nvSpPr>
        <p:spPr bwMode="auto">
          <a:xfrm>
            <a:off x="7777336" y="4136181"/>
            <a:ext cx="0" cy="365125"/>
          </a:xfrm>
          <a:prstGeom prst="line">
            <a:avLst/>
          </a:prstGeom>
          <a:noFill/>
          <a:ln w="127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5" name="Line 9">
            <a:extLst>
              <a:ext uri="{FF2B5EF4-FFF2-40B4-BE49-F238E27FC236}">
                <a16:creationId xmlns:a16="http://schemas.microsoft.com/office/drawing/2014/main" id="{B0142A72-BD82-478F-A827-6072482426F9}"/>
              </a:ext>
            </a:extLst>
          </p:cNvPr>
          <p:cNvSpPr>
            <a:spLocks noChangeShapeType="1"/>
          </p:cNvSpPr>
          <p:nvPr/>
        </p:nvSpPr>
        <p:spPr bwMode="auto">
          <a:xfrm>
            <a:off x="1232073" y="4555281"/>
            <a:ext cx="4810125"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6" name="Line 10">
            <a:extLst>
              <a:ext uri="{FF2B5EF4-FFF2-40B4-BE49-F238E27FC236}">
                <a16:creationId xmlns:a16="http://schemas.microsoft.com/office/drawing/2014/main" id="{846AF225-457C-44CD-9B24-7399832BEBE2}"/>
              </a:ext>
            </a:extLst>
          </p:cNvPr>
          <p:cNvSpPr>
            <a:spLocks noChangeShapeType="1"/>
          </p:cNvSpPr>
          <p:nvPr/>
        </p:nvSpPr>
        <p:spPr bwMode="auto">
          <a:xfrm>
            <a:off x="6035848" y="4555281"/>
            <a:ext cx="1741488" cy="0"/>
          </a:xfrm>
          <a:prstGeom prst="line">
            <a:avLst/>
          </a:prstGeom>
          <a:noFill/>
          <a:ln w="1905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5307" name="Text Box 11">
            <a:extLst>
              <a:ext uri="{FF2B5EF4-FFF2-40B4-BE49-F238E27FC236}">
                <a16:creationId xmlns:a16="http://schemas.microsoft.com/office/drawing/2014/main" id="{03D2C7CB-ACD4-4A49-89C8-A0E75F238771}"/>
              </a:ext>
            </a:extLst>
          </p:cNvPr>
          <p:cNvSpPr txBox="1">
            <a:spLocks noChangeArrowheads="1"/>
          </p:cNvSpPr>
          <p:nvPr/>
        </p:nvSpPr>
        <p:spPr bwMode="auto">
          <a:xfrm>
            <a:off x="1778173" y="4652119"/>
            <a:ext cx="3582988"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dirty="0">
                <a:latin typeface="Times New Roman" panose="02020603050405020304" pitchFamily="18" charset="0"/>
              </a:rPr>
              <a:t>“</a:t>
            </a:r>
            <a:r>
              <a:rPr lang="zh-CN" altLang="en-US" sz="2000" dirty="0">
                <a:latin typeface="Times New Roman" panose="02020603050405020304" pitchFamily="18" charset="0"/>
              </a:rPr>
              <a:t>网络号</a:t>
            </a:r>
            <a:r>
              <a:rPr lang="en-US" altLang="zh-CN" sz="2000" dirty="0">
                <a:latin typeface="Times New Roman" panose="02020603050405020304" pitchFamily="18" charset="0"/>
              </a:rPr>
              <a:t>+</a:t>
            </a:r>
            <a:r>
              <a:rPr lang="zh-CN" altLang="en-US" sz="2000" dirty="0">
                <a:latin typeface="Times New Roman" panose="02020603050405020304" pitchFamily="18" charset="0"/>
              </a:rPr>
              <a:t>子网号”部分</a:t>
            </a:r>
          </a:p>
        </p:txBody>
      </p:sp>
      <p:sp>
        <p:nvSpPr>
          <p:cNvPr id="55308" name="Text Box 12">
            <a:extLst>
              <a:ext uri="{FF2B5EF4-FFF2-40B4-BE49-F238E27FC236}">
                <a16:creationId xmlns:a16="http://schemas.microsoft.com/office/drawing/2014/main" id="{B8424CE2-C3E2-47C9-8772-B5236C381D41}"/>
              </a:ext>
            </a:extLst>
          </p:cNvPr>
          <p:cNvSpPr txBox="1">
            <a:spLocks noChangeArrowheads="1"/>
          </p:cNvSpPr>
          <p:nvPr/>
        </p:nvSpPr>
        <p:spPr bwMode="auto">
          <a:xfrm>
            <a:off x="5796136" y="4725144"/>
            <a:ext cx="21494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en-US" altLang="zh-CN" sz="2000" dirty="0">
                <a:latin typeface="Times New Roman" panose="02020603050405020304" pitchFamily="18" charset="0"/>
              </a:rPr>
              <a:t>“</a:t>
            </a:r>
            <a:r>
              <a:rPr lang="zh-CN" altLang="en-US" sz="2000" dirty="0">
                <a:latin typeface="Times New Roman" panose="02020603050405020304" pitchFamily="18" charset="0"/>
              </a:rPr>
              <a:t>主机号”部分</a:t>
            </a:r>
          </a:p>
        </p:txBody>
      </p:sp>
      <p:sp>
        <p:nvSpPr>
          <p:cNvPr id="55309" name="Text Box 13">
            <a:extLst>
              <a:ext uri="{FF2B5EF4-FFF2-40B4-BE49-F238E27FC236}">
                <a16:creationId xmlns:a16="http://schemas.microsoft.com/office/drawing/2014/main" id="{982428A9-0F64-404A-B9F2-774FDC80A5E7}"/>
              </a:ext>
            </a:extLst>
          </p:cNvPr>
          <p:cNvSpPr txBox="1">
            <a:spLocks noChangeArrowheads="1"/>
          </p:cNvSpPr>
          <p:nvPr/>
        </p:nvSpPr>
        <p:spPr bwMode="auto">
          <a:xfrm>
            <a:off x="1163811" y="3524994"/>
            <a:ext cx="65547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dirty="0">
                <a:latin typeface="Times New Roman" panose="02020603050405020304" pitchFamily="18" charset="0"/>
              </a:rPr>
              <a:t>11  … … … … … … … …  11    00 …. 00</a:t>
            </a:r>
            <a:endParaRPr lang="en-US" altLang="zh-CN" dirty="0">
              <a:latin typeface="CordiaUPC" panose="020B0304020202020204" pitchFamily="34" charset="-34"/>
            </a:endParaRPr>
          </a:p>
        </p:txBody>
      </p:sp>
      <p:sp>
        <p:nvSpPr>
          <p:cNvPr id="14" name="矩形 8">
            <a:extLst>
              <a:ext uri="{FF2B5EF4-FFF2-40B4-BE49-F238E27FC236}">
                <a16:creationId xmlns:a16="http://schemas.microsoft.com/office/drawing/2014/main" id="{27590175-02DF-41D9-8FFA-3EE5BA1F350F}"/>
              </a:ext>
            </a:extLst>
          </p:cNvPr>
          <p:cNvSpPr>
            <a:spLocks noChangeArrowheads="1"/>
          </p:cNvSpPr>
          <p:nvPr/>
        </p:nvSpPr>
        <p:spPr bwMode="auto">
          <a:xfrm>
            <a:off x="827558" y="5297841"/>
            <a:ext cx="7552730" cy="1015663"/>
          </a:xfrm>
          <a:prstGeom prst="rect">
            <a:avLst/>
          </a:prstGeom>
          <a:solidFill>
            <a:schemeClr val="accent1"/>
          </a:solidFill>
          <a:ln>
            <a:noFill/>
          </a:ln>
          <a:effectLst>
            <a:prstShdw prst="shdw17" dist="17961" dir="2700000">
              <a:schemeClr val="accent1">
                <a:gamma/>
                <a:shade val="60000"/>
                <a:invGamma/>
              </a:schemeClr>
            </a:prstShdw>
          </a:effectLst>
        </p:spPr>
        <p:txBody>
          <a:bodyPr>
            <a:spAutoFit/>
          </a:bodyPr>
          <a:lstStyle/>
          <a:p>
            <a:pPr eaLnBrk="1" hangingPunct="1">
              <a:buClr>
                <a:srgbClr val="C00000"/>
              </a:buClr>
            </a:pPr>
            <a:r>
              <a:rPr kumimoji="0" lang="zh-CN" altLang="en-US" sz="2000" dirty="0">
                <a:solidFill>
                  <a:schemeClr val="bg1"/>
                </a:solidFill>
                <a:latin typeface="+mn-ea"/>
                <a:ea typeface="+mn-ea"/>
              </a:rPr>
              <a:t>也可用“斜线记法”</a:t>
            </a:r>
            <a:r>
              <a:rPr kumimoji="0" lang="en-US" altLang="zh-CN" sz="2000" dirty="0">
                <a:solidFill>
                  <a:schemeClr val="bg1"/>
                </a:solidFill>
                <a:latin typeface="+mn-ea"/>
                <a:ea typeface="+mn-ea"/>
              </a:rPr>
              <a:t>(Slash notation)</a:t>
            </a:r>
            <a:r>
              <a:rPr kumimoji="0" lang="zh-CN" altLang="en-US" sz="2000" dirty="0">
                <a:solidFill>
                  <a:schemeClr val="bg1"/>
                </a:solidFill>
                <a:latin typeface="+mn-ea"/>
                <a:ea typeface="+mn-ea"/>
              </a:rPr>
              <a:t>表明，即一个</a:t>
            </a:r>
            <a:r>
              <a:rPr kumimoji="0" lang="en-US" altLang="zh-CN" sz="2000" dirty="0">
                <a:solidFill>
                  <a:schemeClr val="bg1"/>
                </a:solidFill>
                <a:latin typeface="+mn-ea"/>
                <a:ea typeface="+mn-ea"/>
              </a:rPr>
              <a:t>IP</a:t>
            </a:r>
            <a:r>
              <a:rPr kumimoji="0" lang="zh-CN" altLang="en-US" sz="2000" dirty="0">
                <a:solidFill>
                  <a:schemeClr val="bg1"/>
                </a:solidFill>
                <a:latin typeface="+mn-ea"/>
                <a:ea typeface="+mn-ea"/>
              </a:rPr>
              <a:t>地址加一个斜线和一个代表子网位数的数字，如</a:t>
            </a:r>
            <a:r>
              <a:rPr kumimoji="0" lang="en-US" altLang="zh-CN" sz="2000" dirty="0">
                <a:solidFill>
                  <a:srgbClr val="FFFF00"/>
                </a:solidFill>
                <a:latin typeface="+mn-ea"/>
                <a:ea typeface="+mn-ea"/>
              </a:rPr>
              <a:t>192.168.1.1/25</a:t>
            </a:r>
            <a:r>
              <a:rPr kumimoji="0" lang="zh-CN" altLang="en-US" sz="2000" dirty="0">
                <a:solidFill>
                  <a:schemeClr val="bg1"/>
                </a:solidFill>
                <a:latin typeface="+mn-ea"/>
                <a:ea typeface="+mn-ea"/>
              </a:rPr>
              <a:t>，表示属于</a:t>
            </a:r>
            <a:r>
              <a:rPr kumimoji="0" lang="en-US" altLang="zh-CN" sz="2000" dirty="0">
                <a:solidFill>
                  <a:schemeClr val="bg1"/>
                </a:solidFill>
                <a:latin typeface="+mn-ea"/>
                <a:ea typeface="+mn-ea"/>
              </a:rPr>
              <a:t>192.168.1.0-192.168.1.127</a:t>
            </a:r>
            <a:r>
              <a:rPr kumimoji="0" lang="zh-CN" altLang="en-US" sz="2000" dirty="0">
                <a:solidFill>
                  <a:schemeClr val="bg1"/>
                </a:solidFill>
                <a:latin typeface="+mn-ea"/>
                <a:ea typeface="+mn-ea"/>
              </a:rPr>
              <a:t>子网的一个</a:t>
            </a:r>
            <a:r>
              <a:rPr kumimoji="0" lang="en-US" altLang="zh-CN" sz="2000" dirty="0">
                <a:solidFill>
                  <a:schemeClr val="bg1"/>
                </a:solidFill>
                <a:latin typeface="+mn-ea"/>
                <a:ea typeface="+mn-ea"/>
              </a:rPr>
              <a:t>IP</a:t>
            </a:r>
            <a:r>
              <a:rPr kumimoji="0" lang="zh-CN" altLang="en-US" sz="2000" dirty="0">
                <a:solidFill>
                  <a:schemeClr val="bg1"/>
                </a:solidFill>
                <a:latin typeface="+mn-ea"/>
                <a:ea typeface="+mn-ea"/>
              </a:rPr>
              <a:t>地址。</a:t>
            </a:r>
          </a:p>
        </p:txBody>
      </p:sp>
      <p:sp>
        <p:nvSpPr>
          <p:cNvPr id="15" name="Rectangle 2">
            <a:extLst>
              <a:ext uri="{FF2B5EF4-FFF2-40B4-BE49-F238E27FC236}">
                <a16:creationId xmlns:a16="http://schemas.microsoft.com/office/drawing/2014/main" id="{6C53C33F-75E9-486A-B1A7-3EDEC7E96CB3}"/>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ox(in)">
                                      <p:cBhvr>
                                        <p:cTn id="7" dur="5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309"/>
                                        </p:tgtEl>
                                        <p:attrNameLst>
                                          <p:attrName>style.visibility</p:attrName>
                                        </p:attrNameLst>
                                      </p:cBhvr>
                                      <p:to>
                                        <p:strVal val="visible"/>
                                      </p:to>
                                    </p:set>
                                    <p:animEffect transition="in" filter="wipe(down)">
                                      <p:cBhvr>
                                        <p:cTn id="12" dur="500"/>
                                        <p:tgtEl>
                                          <p:spTgt spid="553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wheel(1)">
                                      <p:cBhvr>
                                        <p:cTn id="17" dur="2000"/>
                                        <p:tgtEl>
                                          <p:spTgt spid="553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wipe(down)">
                                      <p:cBhvr>
                                        <p:cTn id="22" dur="500"/>
                                        <p:tgtEl>
                                          <p:spTgt spid="553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303"/>
                                        </p:tgtEl>
                                        <p:attrNameLst>
                                          <p:attrName>style.visibility</p:attrName>
                                        </p:attrNameLst>
                                      </p:cBhvr>
                                      <p:to>
                                        <p:strVal val="visible"/>
                                      </p:to>
                                    </p:set>
                                    <p:animEffect transition="in" filter="wipe(up)">
                                      <p:cBhvr>
                                        <p:cTn id="27" dur="500"/>
                                        <p:tgtEl>
                                          <p:spTgt spid="55303"/>
                                        </p:tgtEl>
                                      </p:cBhvr>
                                    </p:animEffect>
                                  </p:childTnLst>
                                </p:cTn>
                              </p:par>
                            </p:childTnLst>
                          </p:cTn>
                        </p:par>
                        <p:par>
                          <p:cTn id="28" fill="hold">
                            <p:stCondLst>
                              <p:cond delay="500"/>
                            </p:stCondLst>
                            <p:childTnLst>
                              <p:par>
                                <p:cTn id="29" presetID="2" presetClass="entr" presetSubtype="4" fill="hold" nodeType="afterEffect">
                                  <p:stCondLst>
                                    <p:cond delay="0"/>
                                  </p:stCondLst>
                                  <p:childTnLst>
                                    <p:set>
                                      <p:cBhvr>
                                        <p:cTn id="30" dur="1" fill="hold">
                                          <p:stCondLst>
                                            <p:cond delay="0"/>
                                          </p:stCondLst>
                                        </p:cTn>
                                        <p:tgtEl>
                                          <p:spTgt spid="55305"/>
                                        </p:tgtEl>
                                        <p:attrNameLst>
                                          <p:attrName>style.visibility</p:attrName>
                                        </p:attrNameLst>
                                      </p:cBhvr>
                                      <p:to>
                                        <p:strVal val="visible"/>
                                      </p:to>
                                    </p:set>
                                    <p:anim calcmode="lin" valueType="num">
                                      <p:cBhvr additive="base">
                                        <p:cTn id="31" dur="500" fill="hold"/>
                                        <p:tgtEl>
                                          <p:spTgt spid="55305"/>
                                        </p:tgtEl>
                                        <p:attrNameLst>
                                          <p:attrName>ppt_x</p:attrName>
                                        </p:attrNameLst>
                                      </p:cBhvr>
                                      <p:tavLst>
                                        <p:tav tm="0">
                                          <p:val>
                                            <p:strVal val="#ppt_x"/>
                                          </p:val>
                                        </p:tav>
                                        <p:tav tm="100000">
                                          <p:val>
                                            <p:strVal val="#ppt_x"/>
                                          </p:val>
                                        </p:tav>
                                      </p:tavLst>
                                    </p:anim>
                                    <p:anim calcmode="lin" valueType="num">
                                      <p:cBhvr additive="base">
                                        <p:cTn id="32" dur="500" fill="hold"/>
                                        <p:tgtEl>
                                          <p:spTgt spid="5530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5307"/>
                                        </p:tgtEl>
                                        <p:attrNameLst>
                                          <p:attrName>style.visibility</p:attrName>
                                        </p:attrNameLst>
                                      </p:cBhvr>
                                      <p:to>
                                        <p:strVal val="visible"/>
                                      </p:to>
                                    </p:set>
                                    <p:anim calcmode="lin" valueType="num">
                                      <p:cBhvr additive="base">
                                        <p:cTn id="35" dur="500" fill="hold"/>
                                        <p:tgtEl>
                                          <p:spTgt spid="55307"/>
                                        </p:tgtEl>
                                        <p:attrNameLst>
                                          <p:attrName>ppt_x</p:attrName>
                                        </p:attrNameLst>
                                      </p:cBhvr>
                                      <p:tavLst>
                                        <p:tav tm="0">
                                          <p:val>
                                            <p:strVal val="#ppt_x"/>
                                          </p:val>
                                        </p:tav>
                                        <p:tav tm="100000">
                                          <p:val>
                                            <p:strVal val="#ppt_x"/>
                                          </p:val>
                                        </p:tav>
                                      </p:tavLst>
                                    </p:anim>
                                    <p:anim calcmode="lin" valueType="num">
                                      <p:cBhvr additive="base">
                                        <p:cTn id="36" dur="500" fill="hold"/>
                                        <p:tgtEl>
                                          <p:spTgt spid="55307"/>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55306"/>
                                        </p:tgtEl>
                                        <p:attrNameLst>
                                          <p:attrName>style.visibility</p:attrName>
                                        </p:attrNameLst>
                                      </p:cBhvr>
                                      <p:to>
                                        <p:strVal val="visible"/>
                                      </p:to>
                                    </p:set>
                                    <p:anim calcmode="lin" valueType="num">
                                      <p:cBhvr additive="base">
                                        <p:cTn id="41" dur="500" fill="hold"/>
                                        <p:tgtEl>
                                          <p:spTgt spid="55306"/>
                                        </p:tgtEl>
                                        <p:attrNameLst>
                                          <p:attrName>ppt_x</p:attrName>
                                        </p:attrNameLst>
                                      </p:cBhvr>
                                      <p:tavLst>
                                        <p:tav tm="0">
                                          <p:val>
                                            <p:strVal val="#ppt_x"/>
                                          </p:val>
                                        </p:tav>
                                        <p:tav tm="100000">
                                          <p:val>
                                            <p:strVal val="#ppt_x"/>
                                          </p:val>
                                        </p:tav>
                                      </p:tavLst>
                                    </p:anim>
                                    <p:anim calcmode="lin" valueType="num">
                                      <p:cBhvr additive="base">
                                        <p:cTn id="42" dur="500" fill="hold"/>
                                        <p:tgtEl>
                                          <p:spTgt spid="5530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5308"/>
                                        </p:tgtEl>
                                        <p:attrNameLst>
                                          <p:attrName>style.visibility</p:attrName>
                                        </p:attrNameLst>
                                      </p:cBhvr>
                                      <p:to>
                                        <p:strVal val="visible"/>
                                      </p:to>
                                    </p:set>
                                    <p:anim calcmode="lin" valueType="num">
                                      <p:cBhvr additive="base">
                                        <p:cTn id="45" dur="500" fill="hold"/>
                                        <p:tgtEl>
                                          <p:spTgt spid="55308"/>
                                        </p:tgtEl>
                                        <p:attrNameLst>
                                          <p:attrName>ppt_x</p:attrName>
                                        </p:attrNameLst>
                                      </p:cBhvr>
                                      <p:tavLst>
                                        <p:tav tm="0">
                                          <p:val>
                                            <p:strVal val="#ppt_x"/>
                                          </p:val>
                                        </p:tav>
                                        <p:tav tm="100000">
                                          <p:val>
                                            <p:strVal val="#ppt_x"/>
                                          </p:val>
                                        </p:tav>
                                      </p:tavLst>
                                    </p:anim>
                                    <p:anim calcmode="lin" valueType="num">
                                      <p:cBhvr additive="base">
                                        <p:cTn id="46" dur="500" fill="hold"/>
                                        <p:tgtEl>
                                          <p:spTgt spid="5530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p:bldP spid="55300" grpId="0" animBg="1"/>
      <p:bldP spid="55301" grpId="0" animBg="1"/>
      <p:bldP spid="55303" grpId="0" animBg="1"/>
      <p:bldP spid="55307" grpId="0"/>
      <p:bldP spid="55308" grpId="0"/>
      <p:bldP spid="55309" grpId="0"/>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12791470-844D-4B87-963C-E8857D71AC6E}"/>
              </a:ext>
            </a:extLst>
          </p:cNvPr>
          <p:cNvSpPr>
            <a:spLocks noChangeArrowheads="1"/>
          </p:cNvSpPr>
          <p:nvPr/>
        </p:nvSpPr>
        <p:spPr bwMode="auto">
          <a:xfrm>
            <a:off x="914400" y="1143000"/>
            <a:ext cx="777240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a:latin typeface="Times New Roman" panose="02020603050405020304" pitchFamily="18" charset="0"/>
              </a:rPr>
              <a:t>例如：</a:t>
            </a:r>
            <a:r>
              <a:rPr lang="en-US" altLang="zh-CN">
                <a:latin typeface="Times New Roman" panose="02020603050405020304" pitchFamily="18" charset="0"/>
              </a:rPr>
              <a:t>C</a:t>
            </a:r>
            <a:r>
              <a:rPr lang="zh-CN" altLang="en-US">
                <a:latin typeface="Times New Roman" panose="02020603050405020304" pitchFamily="18" charset="0"/>
              </a:rPr>
              <a:t>类网络</a:t>
            </a:r>
            <a:r>
              <a:rPr lang="en-US" altLang="zh-CN">
                <a:latin typeface="Times New Roman" panose="02020603050405020304" pitchFamily="18" charset="0"/>
              </a:rPr>
              <a:t>192.10.1.0</a:t>
            </a:r>
            <a:r>
              <a:rPr lang="zh-CN" altLang="en-US">
                <a:latin typeface="Times New Roman" panose="02020603050405020304" pitchFamily="18" charset="0"/>
              </a:rPr>
              <a:t>，主机号部分的前三位用于标识子网号，即：</a:t>
            </a:r>
          </a:p>
          <a:p>
            <a:pPr eaLnBrk="1" hangingPunct="1">
              <a:spcBef>
                <a:spcPct val="0"/>
              </a:spcBef>
              <a:buClrTx/>
              <a:buSzTx/>
              <a:buFontTx/>
              <a:buNone/>
            </a:pPr>
            <a:r>
              <a:rPr lang="zh-CN" altLang="en-US">
                <a:latin typeface="Times New Roman" panose="02020603050405020304" pitchFamily="18" charset="0"/>
              </a:rPr>
              <a:t>       </a:t>
            </a:r>
            <a:r>
              <a:rPr lang="en-US" altLang="zh-CN">
                <a:solidFill>
                  <a:srgbClr val="FF6600"/>
                </a:solidFill>
                <a:latin typeface="Times New Roman" panose="02020603050405020304" pitchFamily="18" charset="0"/>
              </a:rPr>
              <a:t>11000000  00001010  00000001  </a:t>
            </a:r>
            <a:r>
              <a:rPr lang="en-US" altLang="zh-CN">
                <a:latin typeface="Arial Rounded MT Bold" panose="020F0704030504030204" pitchFamily="34" charset="0"/>
              </a:rPr>
              <a:t>xxx</a:t>
            </a:r>
            <a:r>
              <a:rPr lang="en-US" altLang="zh-CN">
                <a:solidFill>
                  <a:schemeClr val="hlink"/>
                </a:solidFill>
                <a:latin typeface="Arial Rounded MT Bold" panose="020F0704030504030204" pitchFamily="34" charset="0"/>
              </a:rPr>
              <a:t>yyyyy</a:t>
            </a:r>
          </a:p>
        </p:txBody>
      </p:sp>
      <p:sp>
        <p:nvSpPr>
          <p:cNvPr id="54276" name="AutoShape 4">
            <a:extLst>
              <a:ext uri="{FF2B5EF4-FFF2-40B4-BE49-F238E27FC236}">
                <a16:creationId xmlns:a16="http://schemas.microsoft.com/office/drawing/2014/main" id="{EFB86BA5-6B0C-4287-BFA0-1119C5C490F1}"/>
              </a:ext>
            </a:extLst>
          </p:cNvPr>
          <p:cNvSpPr>
            <a:spLocks/>
          </p:cNvSpPr>
          <p:nvPr/>
        </p:nvSpPr>
        <p:spPr bwMode="auto">
          <a:xfrm rot="16177057">
            <a:off x="4187825" y="68263"/>
            <a:ext cx="230187" cy="5259388"/>
          </a:xfrm>
          <a:prstGeom prst="leftBrace">
            <a:avLst>
              <a:gd name="adj1" fmla="val 19040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7" name="AutoShape 5">
            <a:extLst>
              <a:ext uri="{FF2B5EF4-FFF2-40B4-BE49-F238E27FC236}">
                <a16:creationId xmlns:a16="http://schemas.microsoft.com/office/drawing/2014/main" id="{A9EFB3AD-3D79-49D6-9AA7-AF28ECB2190C}"/>
              </a:ext>
            </a:extLst>
          </p:cNvPr>
          <p:cNvSpPr>
            <a:spLocks/>
          </p:cNvSpPr>
          <p:nvPr/>
        </p:nvSpPr>
        <p:spPr bwMode="auto">
          <a:xfrm rot="16177057">
            <a:off x="7319963" y="2252663"/>
            <a:ext cx="228600" cy="825500"/>
          </a:xfrm>
          <a:prstGeom prst="leftBrace">
            <a:avLst>
              <a:gd name="adj1" fmla="val 30093"/>
              <a:gd name="adj2" fmla="val 50000"/>
            </a:avLst>
          </a:prstGeom>
          <a:noFill/>
          <a:ln w="25400">
            <a:solidFill>
              <a:schemeClr val="tx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4278" name="Text Box 6">
            <a:extLst>
              <a:ext uri="{FF2B5EF4-FFF2-40B4-BE49-F238E27FC236}">
                <a16:creationId xmlns:a16="http://schemas.microsoft.com/office/drawing/2014/main" id="{DCEB7C0A-7E71-4546-AD9B-6EF9F7C09A0B}"/>
              </a:ext>
            </a:extLst>
          </p:cNvPr>
          <p:cNvSpPr txBox="1">
            <a:spLocks noChangeArrowheads="1"/>
          </p:cNvSpPr>
          <p:nvPr/>
        </p:nvSpPr>
        <p:spPr bwMode="auto">
          <a:xfrm>
            <a:off x="3352800" y="2819400"/>
            <a:ext cx="19050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网络号</a:t>
            </a:r>
            <a:r>
              <a:rPr lang="en-US" altLang="zh-CN" sz="2000">
                <a:latin typeface="Times New Roman" panose="02020603050405020304" pitchFamily="18" charset="0"/>
              </a:rPr>
              <a:t>+</a:t>
            </a:r>
            <a:r>
              <a:rPr lang="zh-CN" altLang="en-US" sz="2000">
                <a:latin typeface="Times New Roman" panose="02020603050405020304" pitchFamily="18" charset="0"/>
              </a:rPr>
              <a:t>子网号</a:t>
            </a:r>
          </a:p>
        </p:txBody>
      </p:sp>
      <p:sp>
        <p:nvSpPr>
          <p:cNvPr id="54279" name="Text Box 7">
            <a:extLst>
              <a:ext uri="{FF2B5EF4-FFF2-40B4-BE49-F238E27FC236}">
                <a16:creationId xmlns:a16="http://schemas.microsoft.com/office/drawing/2014/main" id="{2DBB790F-8B59-4031-86ED-E303D53056A5}"/>
              </a:ext>
            </a:extLst>
          </p:cNvPr>
          <p:cNvSpPr txBox="1">
            <a:spLocks noChangeArrowheads="1"/>
          </p:cNvSpPr>
          <p:nvPr/>
        </p:nvSpPr>
        <p:spPr bwMode="auto">
          <a:xfrm>
            <a:off x="6438900" y="2832100"/>
            <a:ext cx="19812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000">
                <a:latin typeface="Times New Roman" panose="02020603050405020304" pitchFamily="18" charset="0"/>
              </a:rPr>
              <a:t>新的主机号部分</a:t>
            </a:r>
          </a:p>
        </p:txBody>
      </p:sp>
      <p:sp>
        <p:nvSpPr>
          <p:cNvPr id="54280" name="Text Box 8">
            <a:extLst>
              <a:ext uri="{FF2B5EF4-FFF2-40B4-BE49-F238E27FC236}">
                <a16:creationId xmlns:a16="http://schemas.microsoft.com/office/drawing/2014/main" id="{37AE0261-CE69-4558-B52B-5F1F254CA279}"/>
              </a:ext>
            </a:extLst>
          </p:cNvPr>
          <p:cNvSpPr txBox="1">
            <a:spLocks noChangeArrowheads="1"/>
          </p:cNvSpPr>
          <p:nvPr/>
        </p:nvSpPr>
        <p:spPr bwMode="auto">
          <a:xfrm>
            <a:off x="762000" y="3429000"/>
            <a:ext cx="7924800" cy="295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a:latin typeface="Times New Roman" panose="02020603050405020304" pitchFamily="18" charset="0"/>
              </a:rPr>
              <a:t>子网号为全“</a:t>
            </a:r>
            <a:r>
              <a:rPr lang="en-US" altLang="zh-CN" sz="2400">
                <a:latin typeface="Times New Roman" panose="02020603050405020304" pitchFamily="18" charset="0"/>
              </a:rPr>
              <a:t>0”</a:t>
            </a:r>
            <a:r>
              <a:rPr lang="zh-CN" altLang="en-US" sz="2400">
                <a:latin typeface="Times New Roman" panose="02020603050405020304" pitchFamily="18" charset="0"/>
              </a:rPr>
              <a:t>全“</a:t>
            </a:r>
            <a:r>
              <a:rPr lang="en-US" altLang="zh-CN" sz="2400">
                <a:latin typeface="Times New Roman" panose="02020603050405020304" pitchFamily="18" charset="0"/>
              </a:rPr>
              <a:t>1”</a:t>
            </a:r>
            <a:r>
              <a:rPr lang="zh-CN" altLang="en-US" sz="2400">
                <a:latin typeface="Times New Roman" panose="02020603050405020304" pitchFamily="18" charset="0"/>
              </a:rPr>
              <a:t>不能使用，于是划分出</a:t>
            </a:r>
            <a:r>
              <a:rPr lang="en-US" altLang="zh-CN" sz="2400">
                <a:latin typeface="Times New Roman" panose="02020603050405020304" pitchFamily="18" charset="0"/>
              </a:rPr>
              <a:t>2</a:t>
            </a:r>
            <a:r>
              <a:rPr lang="en-US" altLang="zh-CN" sz="2400" baseline="30000">
                <a:latin typeface="Times New Roman" panose="02020603050405020304" pitchFamily="18" charset="0"/>
              </a:rPr>
              <a:t>3</a:t>
            </a:r>
            <a:r>
              <a:rPr lang="en-US" altLang="zh-CN" sz="2400">
                <a:latin typeface="Times New Roman" panose="02020603050405020304" pitchFamily="18" charset="0"/>
              </a:rPr>
              <a:t>-2=6</a:t>
            </a:r>
            <a:r>
              <a:rPr lang="zh-CN" altLang="en-US" sz="2400">
                <a:latin typeface="Times New Roman" panose="02020603050405020304" pitchFamily="18" charset="0"/>
              </a:rPr>
              <a:t>个子网，子网地址分别为：</a:t>
            </a:r>
            <a:r>
              <a:rPr lang="zh-CN" altLang="en-US" sz="2000">
                <a:latin typeface="Times New Roman" panose="02020603050405020304" pitchFamily="18" charset="0"/>
              </a:rPr>
              <a:t> </a:t>
            </a:r>
          </a:p>
          <a:p>
            <a:pPr eaLnBrk="1" hangingPunct="1">
              <a:spcBef>
                <a:spcPct val="0"/>
              </a:spcBef>
              <a:buClrTx/>
              <a:buSzTx/>
              <a:buFontTx/>
              <a:buNone/>
            </a:pPr>
            <a:r>
              <a:rPr lang="zh-CN" altLang="en-US" sz="2000">
                <a:latin typeface="Times New Roman" panose="02020603050405020304" pitchFamily="18" charset="0"/>
              </a:rPr>
              <a:t>     </a:t>
            </a:r>
            <a:r>
              <a:rPr lang="en-US" altLang="zh-CN" sz="2000">
                <a:latin typeface="Arial Rounded MT Bold" panose="020F0704030504030204" pitchFamily="34" charset="0"/>
              </a:rPr>
              <a:t>11000000  00001010  00000001  </a:t>
            </a:r>
            <a:r>
              <a:rPr lang="en-US" altLang="zh-CN" sz="2000" u="sng">
                <a:latin typeface="Arial Rounded MT Bold" panose="020F0704030504030204" pitchFamily="34" charset="0"/>
              </a:rPr>
              <a:t>001</a:t>
            </a:r>
            <a:r>
              <a:rPr lang="en-US" altLang="zh-CN" sz="2000">
                <a:latin typeface="Arial Rounded MT Bold" panose="020F0704030504030204" pitchFamily="34" charset="0"/>
              </a:rPr>
              <a:t>00000  --    192.10.1.32</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010</a:t>
            </a:r>
            <a:r>
              <a:rPr lang="en-US" altLang="zh-CN" sz="2000">
                <a:latin typeface="Arial Rounded MT Bold" panose="020F0704030504030204" pitchFamily="34" charset="0"/>
              </a:rPr>
              <a:t>00000  --    192.10.1.64</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011</a:t>
            </a:r>
            <a:r>
              <a:rPr lang="en-US" altLang="zh-CN" sz="2000">
                <a:latin typeface="Arial Rounded MT Bold" panose="020F0704030504030204" pitchFamily="34" charset="0"/>
              </a:rPr>
              <a:t>00000  --    192.10.1.96</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100</a:t>
            </a:r>
            <a:r>
              <a:rPr lang="en-US" altLang="zh-CN" sz="2000">
                <a:latin typeface="Arial Rounded MT Bold" panose="020F0704030504030204" pitchFamily="34" charset="0"/>
              </a:rPr>
              <a:t>00000  --    192.10.1.128</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101</a:t>
            </a:r>
            <a:r>
              <a:rPr lang="en-US" altLang="zh-CN" sz="2000">
                <a:latin typeface="Arial Rounded MT Bold" panose="020F0704030504030204" pitchFamily="34" charset="0"/>
              </a:rPr>
              <a:t>00000  --    192.10.1.160</a:t>
            </a:r>
          </a:p>
          <a:p>
            <a:pPr eaLnBrk="1" hangingPunct="1">
              <a:spcBef>
                <a:spcPct val="0"/>
              </a:spcBef>
              <a:buClrTx/>
              <a:buSzTx/>
              <a:buFontTx/>
              <a:buNone/>
            </a:pPr>
            <a:r>
              <a:rPr lang="en-US" altLang="zh-CN" sz="2000">
                <a:latin typeface="Arial Rounded MT Bold" panose="020F0704030504030204" pitchFamily="34" charset="0"/>
              </a:rPr>
              <a:t>     11000000  00001010  00000001  </a:t>
            </a:r>
            <a:r>
              <a:rPr lang="en-US" altLang="zh-CN" sz="2000" u="sng">
                <a:latin typeface="Arial Rounded MT Bold" panose="020F0704030504030204" pitchFamily="34" charset="0"/>
              </a:rPr>
              <a:t>110</a:t>
            </a:r>
            <a:r>
              <a:rPr lang="en-US" altLang="zh-CN" sz="2000">
                <a:latin typeface="Arial Rounded MT Bold" panose="020F0704030504030204" pitchFamily="34" charset="0"/>
              </a:rPr>
              <a:t>00000  --    192.10.1.192</a:t>
            </a:r>
          </a:p>
        </p:txBody>
      </p:sp>
      <p:sp>
        <p:nvSpPr>
          <p:cNvPr id="9" name="Rectangle 2">
            <a:extLst>
              <a:ext uri="{FF2B5EF4-FFF2-40B4-BE49-F238E27FC236}">
                <a16:creationId xmlns:a16="http://schemas.microsoft.com/office/drawing/2014/main" id="{45EEB721-48DF-4A5E-8749-0157243528A3}"/>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附：子网划分举例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ox(in)">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6"/>
                                        </p:tgtEl>
                                        <p:attrNameLst>
                                          <p:attrName>style.visibility</p:attrName>
                                        </p:attrNameLst>
                                      </p:cBhvr>
                                      <p:to>
                                        <p:strVal val="visible"/>
                                      </p:to>
                                    </p:set>
                                    <p:animEffect transition="in" filter="wipe(up)">
                                      <p:cBhvr>
                                        <p:cTn id="12" dur="500"/>
                                        <p:tgtEl>
                                          <p:spTgt spid="542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up)">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4277"/>
                                        </p:tgtEl>
                                        <p:attrNameLst>
                                          <p:attrName>style.visibility</p:attrName>
                                        </p:attrNameLst>
                                      </p:cBhvr>
                                      <p:to>
                                        <p:strVal val="visible"/>
                                      </p:to>
                                    </p:set>
                                    <p:animEffect transition="in" filter="wipe(up)">
                                      <p:cBhvr>
                                        <p:cTn id="22" dur="500"/>
                                        <p:tgtEl>
                                          <p:spTgt spid="54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4279"/>
                                        </p:tgtEl>
                                        <p:attrNameLst>
                                          <p:attrName>style.visibility</p:attrName>
                                        </p:attrNameLst>
                                      </p:cBhvr>
                                      <p:to>
                                        <p:strVal val="visible"/>
                                      </p:to>
                                    </p:set>
                                    <p:animEffect transition="in" filter="wipe(up)">
                                      <p:cBhvr>
                                        <p:cTn id="27" dur="500"/>
                                        <p:tgtEl>
                                          <p:spTgt spid="542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4280"/>
                                        </p:tgtEl>
                                        <p:attrNameLst>
                                          <p:attrName>style.visibility</p:attrName>
                                        </p:attrNameLst>
                                      </p:cBhvr>
                                      <p:to>
                                        <p:strVal val="visible"/>
                                      </p:to>
                                    </p:set>
                                    <p:animEffect transition="in" filter="dissolve">
                                      <p:cBhvr>
                                        <p:cTn id="3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P spid="54276" grpId="0" animBg="1"/>
      <p:bldP spid="54277" grpId="0" animBg="1"/>
      <p:bldP spid="54278" grpId="0"/>
      <p:bldP spid="54279" grpId="0"/>
      <p:bldP spid="5428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a:extLst>
              <a:ext uri="{FF2B5EF4-FFF2-40B4-BE49-F238E27FC236}">
                <a16:creationId xmlns:a16="http://schemas.microsoft.com/office/drawing/2014/main" id="{12930A7C-E26C-46EF-8EAC-9F4034DC21AA}"/>
              </a:ext>
            </a:extLst>
          </p:cNvPr>
          <p:cNvSpPr>
            <a:spLocks noChangeArrowheads="1"/>
          </p:cNvSpPr>
          <p:nvPr/>
        </p:nvSpPr>
        <p:spPr bwMode="auto">
          <a:xfrm>
            <a:off x="612775" y="1544638"/>
            <a:ext cx="76200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sz="2800"/>
              <a:t>前面的例子中：网络号</a:t>
            </a:r>
            <a:r>
              <a:rPr lang="en-US" altLang="zh-CN" sz="2800"/>
              <a:t>24</a:t>
            </a:r>
            <a:r>
              <a:rPr lang="zh-CN" altLang="en-US" sz="2800"/>
              <a:t>位，子网号</a:t>
            </a:r>
            <a:r>
              <a:rPr lang="en-US" altLang="zh-CN" sz="2800"/>
              <a:t>3</a:t>
            </a:r>
            <a:r>
              <a:rPr lang="zh-CN" altLang="en-US" sz="2800"/>
              <a:t>位，总共</a:t>
            </a:r>
            <a:r>
              <a:rPr lang="en-US" altLang="zh-CN" sz="2800"/>
              <a:t>27</a:t>
            </a:r>
            <a:r>
              <a:rPr lang="zh-CN" altLang="en-US" sz="2800"/>
              <a:t>位。所以子网掩码为：</a:t>
            </a:r>
          </a:p>
          <a:p>
            <a:pPr>
              <a:spcBef>
                <a:spcPct val="50000"/>
              </a:spcBef>
              <a:defRPr/>
            </a:pPr>
            <a:r>
              <a:rPr lang="zh-CN" altLang="en-US" sz="2800"/>
              <a:t>     </a:t>
            </a:r>
            <a:r>
              <a:rPr lang="zh-CN" altLang="en-US" sz="2800" u="sng"/>
              <a:t> </a:t>
            </a:r>
            <a:r>
              <a:rPr lang="en-US" altLang="zh-CN" sz="2800" u="sng"/>
              <a:t>11111111</a:t>
            </a:r>
            <a:r>
              <a:rPr lang="en-US" altLang="zh-CN" sz="2800"/>
              <a:t>   </a:t>
            </a:r>
            <a:r>
              <a:rPr lang="en-US" altLang="zh-CN" sz="2800" u="sng"/>
              <a:t>11111111</a:t>
            </a:r>
            <a:r>
              <a:rPr lang="en-US" altLang="zh-CN" sz="2800"/>
              <a:t>   </a:t>
            </a:r>
            <a:r>
              <a:rPr lang="en-US" altLang="zh-CN" sz="2800" u="sng"/>
              <a:t>11111111</a:t>
            </a:r>
            <a:r>
              <a:rPr lang="en-US" altLang="zh-CN" sz="2800"/>
              <a:t>   </a:t>
            </a:r>
            <a:r>
              <a:rPr lang="en-US" altLang="zh-CN" sz="2800" u="sng"/>
              <a:t>11100000</a:t>
            </a:r>
          </a:p>
          <a:p>
            <a:pPr>
              <a:spcBef>
                <a:spcPct val="50000"/>
              </a:spcBef>
              <a:defRPr/>
            </a:pPr>
            <a:r>
              <a:rPr lang="zh-CN" altLang="en-US" sz="2800"/>
              <a:t>即      </a:t>
            </a:r>
            <a:r>
              <a:rPr lang="en-US" altLang="zh-CN" sz="2800"/>
              <a:t>255      .       255     .      255      .     224</a:t>
            </a:r>
          </a:p>
          <a:p>
            <a:pPr>
              <a:spcBef>
                <a:spcPct val="50000"/>
              </a:spcBef>
              <a:defRPr/>
            </a:pPr>
            <a:r>
              <a:rPr lang="zh-CN" altLang="en-US" sz="2800" i="1">
                <a:solidFill>
                  <a:schemeClr val="tx2"/>
                </a:solidFill>
                <a:effectLst>
                  <a:outerShdw blurRad="38100" dist="38100" dir="2700000" algn="tl">
                    <a:srgbClr val="C0C0C0"/>
                  </a:outerShdw>
                </a:effectLst>
              </a:rPr>
              <a:t>缺省子网掩码：</a:t>
            </a:r>
            <a:r>
              <a:rPr lang="en-US" altLang="zh-CN" sz="2800" i="1">
                <a:solidFill>
                  <a:srgbClr val="0099FF"/>
                </a:solidFill>
                <a:effectLst>
                  <a:outerShdw blurRad="38100" dist="38100" dir="2700000" algn="tl">
                    <a:srgbClr val="C0C0C0"/>
                  </a:outerShdw>
                </a:effectLst>
              </a:rPr>
              <a:t>A</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255.0.0.0	                                                                              </a:t>
            </a:r>
          </a:p>
          <a:p>
            <a:pPr>
              <a:spcBef>
                <a:spcPct val="50000"/>
              </a:spcBef>
              <a:defRPr/>
            </a:pPr>
            <a:r>
              <a:rPr lang="en-US" altLang="zh-CN" sz="2800" i="1">
                <a:solidFill>
                  <a:srgbClr val="0099FF"/>
                </a:solidFill>
                <a:effectLst>
                  <a:outerShdw blurRad="38100" dist="38100" dir="2700000" algn="tl">
                    <a:srgbClr val="C0C0C0"/>
                  </a:outerShdw>
                </a:effectLst>
              </a:rPr>
              <a:t>                            B</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255.255.0.0	                                                                                   </a:t>
            </a:r>
          </a:p>
          <a:p>
            <a:pPr>
              <a:spcBef>
                <a:spcPct val="50000"/>
              </a:spcBef>
              <a:defRPr/>
            </a:pPr>
            <a:r>
              <a:rPr lang="en-US" altLang="zh-CN" sz="2800" i="1">
                <a:solidFill>
                  <a:srgbClr val="0099FF"/>
                </a:solidFill>
                <a:effectLst>
                  <a:outerShdw blurRad="38100" dist="38100" dir="2700000" algn="tl">
                    <a:srgbClr val="C0C0C0"/>
                  </a:outerShdw>
                </a:effectLst>
              </a:rPr>
              <a:t>                            C</a:t>
            </a:r>
            <a:r>
              <a:rPr lang="zh-CN" altLang="en-US" sz="2800" i="1">
                <a:solidFill>
                  <a:srgbClr val="0099FF"/>
                </a:solidFill>
                <a:effectLst>
                  <a:outerShdw blurRad="38100" dist="38100" dir="2700000" algn="tl">
                    <a:srgbClr val="C0C0C0"/>
                  </a:outerShdw>
                </a:effectLst>
              </a:rPr>
              <a:t>类：</a:t>
            </a:r>
            <a:r>
              <a:rPr lang="en-US" altLang="zh-CN" sz="2800" i="1">
                <a:solidFill>
                  <a:srgbClr val="0099FF"/>
                </a:solidFill>
                <a:effectLst>
                  <a:outerShdw blurRad="38100" dist="38100" dir="2700000" algn="tl">
                    <a:srgbClr val="C0C0C0"/>
                  </a:outerShdw>
                </a:effectLst>
              </a:rPr>
              <a:t>255.255.255.0</a:t>
            </a:r>
          </a:p>
        </p:txBody>
      </p:sp>
      <p:sp>
        <p:nvSpPr>
          <p:cNvPr id="4" name="Rectangle 2">
            <a:extLst>
              <a:ext uri="{FF2B5EF4-FFF2-40B4-BE49-F238E27FC236}">
                <a16:creationId xmlns:a16="http://schemas.microsoft.com/office/drawing/2014/main" id="{8BABF8CD-F012-4B16-911C-B2CD2F339AF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附：子网掩码计算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3"/>
                                        </p:tgtEl>
                                        <p:attrNameLst>
                                          <p:attrName>style.visibility</p:attrName>
                                        </p:attrNameLst>
                                      </p:cBhvr>
                                      <p:to>
                                        <p:strVal val="visible"/>
                                      </p:to>
                                    </p:set>
                                    <p:animEffect transition="in" filter="dissolve">
                                      <p:cBhvr>
                                        <p:cTn id="7" dur="500"/>
                                        <p:tgtEl>
                                          <p:spTgt spid="56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9D541EC4-9682-4BBC-B04F-068F609F6724}"/>
              </a:ext>
            </a:extLst>
          </p:cNvPr>
          <p:cNvSpPr>
            <a:spLocks noChangeArrowheads="1"/>
          </p:cNvSpPr>
          <p:nvPr/>
        </p:nvSpPr>
        <p:spPr bwMode="auto">
          <a:xfrm>
            <a:off x="1089025" y="1177925"/>
            <a:ext cx="762000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CCFFCC"/>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50000"/>
              </a:spcBef>
              <a:buClrTx/>
              <a:buSzTx/>
              <a:buFontTx/>
              <a:buNone/>
            </a:pPr>
            <a:r>
              <a:rPr lang="zh-CN" altLang="en-US" sz="2400">
                <a:latin typeface="Times New Roman" panose="02020603050405020304" pitchFamily="18" charset="0"/>
              </a:rPr>
              <a:t>子网掩码∧ </a:t>
            </a:r>
            <a:r>
              <a:rPr lang="en-US" altLang="zh-CN" sz="2400">
                <a:latin typeface="Times New Roman" panose="02020603050405020304" pitchFamily="18" charset="0"/>
              </a:rPr>
              <a:t>IP</a:t>
            </a:r>
            <a:r>
              <a:rPr lang="zh-CN" altLang="en-US" sz="2400">
                <a:latin typeface="Times New Roman" panose="02020603050405020304" pitchFamily="18" charset="0"/>
              </a:rPr>
              <a:t>地址，结果就是该 </a:t>
            </a:r>
            <a:r>
              <a:rPr lang="en-US" altLang="zh-CN" sz="2400">
                <a:latin typeface="Times New Roman" panose="02020603050405020304" pitchFamily="18" charset="0"/>
              </a:rPr>
              <a:t>IP</a:t>
            </a:r>
            <a:r>
              <a:rPr lang="zh-CN" altLang="en-US" sz="2400">
                <a:latin typeface="Times New Roman" panose="02020603050405020304" pitchFamily="18" charset="0"/>
              </a:rPr>
              <a:t>地址的网络号。</a:t>
            </a:r>
          </a:p>
          <a:p>
            <a:pPr algn="l">
              <a:spcBef>
                <a:spcPct val="50000"/>
              </a:spcBef>
              <a:buClrTx/>
              <a:buSzTx/>
              <a:buFontTx/>
              <a:buNone/>
            </a:pPr>
            <a:r>
              <a:rPr lang="zh-CN" altLang="en-US" sz="2400">
                <a:latin typeface="Times New Roman" panose="02020603050405020304" pitchFamily="18" charset="0"/>
              </a:rPr>
              <a:t>例如：</a:t>
            </a:r>
            <a:r>
              <a:rPr lang="en-US" altLang="zh-CN" sz="2400">
                <a:latin typeface="Times New Roman" panose="02020603050405020304" pitchFamily="18" charset="0"/>
              </a:rPr>
              <a:t>IP</a:t>
            </a:r>
            <a:r>
              <a:rPr lang="zh-CN" altLang="en-US" sz="2400">
                <a:latin typeface="Times New Roman" panose="02020603050405020304" pitchFamily="18" charset="0"/>
              </a:rPr>
              <a:t>地址</a:t>
            </a:r>
            <a:r>
              <a:rPr lang="en-US" altLang="zh-CN" sz="2400">
                <a:latin typeface="Times New Roman" panose="02020603050405020304" pitchFamily="18" charset="0"/>
              </a:rPr>
              <a:t>202.117.1.207</a:t>
            </a:r>
            <a:r>
              <a:rPr lang="zh-CN" altLang="en-US" sz="2400">
                <a:latin typeface="Times New Roman" panose="02020603050405020304" pitchFamily="18" charset="0"/>
              </a:rPr>
              <a:t>，子网掩码</a:t>
            </a:r>
            <a:r>
              <a:rPr lang="en-US" altLang="zh-CN" sz="2400">
                <a:latin typeface="Times New Roman" panose="02020603050405020304" pitchFamily="18" charset="0"/>
              </a:rPr>
              <a:t>255.255.255.224</a:t>
            </a:r>
          </a:p>
          <a:p>
            <a:pPr algn="l">
              <a:spcBef>
                <a:spcPct val="50000"/>
              </a:spcBef>
              <a:buClrTx/>
              <a:buSzTx/>
              <a:buFontTx/>
              <a:buNone/>
            </a:pPr>
            <a:r>
              <a:rPr lang="en-US" altLang="zh-CN" sz="2400">
                <a:latin typeface="Times New Roman" panose="02020603050405020304" pitchFamily="18" charset="0"/>
              </a:rPr>
              <a:t>            </a:t>
            </a:r>
            <a:r>
              <a:rPr lang="en-US" altLang="zh-CN" sz="2400">
                <a:latin typeface="Symbol" panose="05050102010706020507" pitchFamily="18" charset="2"/>
              </a:rPr>
              <a:t>11001010   01110101   00000001   110</a:t>
            </a:r>
            <a:r>
              <a:rPr lang="en-US" altLang="zh-CN" sz="2400">
                <a:solidFill>
                  <a:schemeClr val="bg1"/>
                </a:solidFill>
                <a:latin typeface="Symbol" panose="05050102010706020507" pitchFamily="18" charset="2"/>
              </a:rPr>
              <a:t> </a:t>
            </a:r>
            <a:r>
              <a:rPr lang="en-US" altLang="zh-CN" sz="2400">
                <a:solidFill>
                  <a:schemeClr val="tx2"/>
                </a:solidFill>
                <a:latin typeface="Symbol" panose="05050102010706020507" pitchFamily="18" charset="2"/>
              </a:rPr>
              <a:t>01111</a:t>
            </a:r>
          </a:p>
          <a:p>
            <a:pPr algn="l">
              <a:spcBef>
                <a:spcPct val="50000"/>
              </a:spcBef>
              <a:buClrTx/>
              <a:buSzTx/>
              <a:buFontTx/>
              <a:buNone/>
            </a:pPr>
            <a:r>
              <a:rPr lang="en-US" altLang="zh-CN" sz="2400">
                <a:solidFill>
                  <a:schemeClr val="bg1"/>
                </a:solidFill>
                <a:latin typeface="Times New Roman" panose="02020603050405020304" pitchFamily="18" charset="0"/>
              </a:rPr>
              <a:t>      </a:t>
            </a:r>
            <a:r>
              <a:rPr lang="en-US" altLang="zh-CN" sz="2400">
                <a:latin typeface="Times New Roman" panose="02020603050405020304" pitchFamily="18" charset="0"/>
              </a:rPr>
              <a:t>∧  </a:t>
            </a:r>
            <a:r>
              <a:rPr lang="en-US" altLang="zh-CN" sz="2400">
                <a:latin typeface="Symbol" panose="05050102010706020507" pitchFamily="18" charset="2"/>
              </a:rPr>
              <a:t>11111111   11111111   11111111   111 00000</a:t>
            </a:r>
            <a:r>
              <a:rPr lang="en-US" altLang="zh-CN" sz="2400">
                <a:solidFill>
                  <a:schemeClr val="bg1"/>
                </a:solidFill>
                <a:latin typeface="Symbol" panose="05050102010706020507" pitchFamily="18" charset="2"/>
              </a:rPr>
              <a:t> </a:t>
            </a:r>
          </a:p>
          <a:p>
            <a:pPr algn="l">
              <a:spcBef>
                <a:spcPct val="50000"/>
              </a:spcBef>
              <a:buClrTx/>
              <a:buSzTx/>
              <a:buFontTx/>
              <a:buNone/>
            </a:pPr>
            <a:r>
              <a:rPr lang="en-US" altLang="zh-CN" sz="2400">
                <a:solidFill>
                  <a:schemeClr val="bg1"/>
                </a:solidFill>
                <a:latin typeface="Symbol" panose="05050102010706020507" pitchFamily="18" charset="2"/>
              </a:rPr>
              <a:t>            </a:t>
            </a:r>
            <a:r>
              <a:rPr lang="en-US" altLang="zh-CN" sz="2400">
                <a:solidFill>
                  <a:srgbClr val="FF0000"/>
                </a:solidFill>
                <a:latin typeface="Symbol" panose="05050102010706020507" pitchFamily="18" charset="2"/>
              </a:rPr>
              <a:t>11001010   01110101   00000001   110 00000</a:t>
            </a:r>
            <a:endParaRPr lang="en-US" altLang="zh-CN" sz="2400" i="1">
              <a:solidFill>
                <a:srgbClr val="FF0000"/>
              </a:solidFill>
              <a:latin typeface="Symbol" panose="05050102010706020507" pitchFamily="18" charset="2"/>
            </a:endParaRPr>
          </a:p>
        </p:txBody>
      </p:sp>
      <p:sp>
        <p:nvSpPr>
          <p:cNvPr id="57348" name="Line 4">
            <a:extLst>
              <a:ext uri="{FF2B5EF4-FFF2-40B4-BE49-F238E27FC236}">
                <a16:creationId xmlns:a16="http://schemas.microsoft.com/office/drawing/2014/main" id="{9C6444A8-B219-477F-85C0-5341217926A2}"/>
              </a:ext>
            </a:extLst>
          </p:cNvPr>
          <p:cNvSpPr>
            <a:spLocks noChangeShapeType="1"/>
          </p:cNvSpPr>
          <p:nvPr/>
        </p:nvSpPr>
        <p:spPr bwMode="auto">
          <a:xfrm>
            <a:off x="1430338" y="3311525"/>
            <a:ext cx="6554787" cy="11113"/>
          </a:xfrm>
          <a:prstGeom prst="line">
            <a:avLst/>
          </a:prstGeom>
          <a:noFill/>
          <a:ln w="254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49" name="Line 5">
            <a:extLst>
              <a:ext uri="{FF2B5EF4-FFF2-40B4-BE49-F238E27FC236}">
                <a16:creationId xmlns:a16="http://schemas.microsoft.com/office/drawing/2014/main" id="{A34CB5BE-5015-45A8-9FB1-DCE2B6706A17}"/>
              </a:ext>
            </a:extLst>
          </p:cNvPr>
          <p:cNvSpPr>
            <a:spLocks noChangeShapeType="1"/>
          </p:cNvSpPr>
          <p:nvPr/>
        </p:nvSpPr>
        <p:spPr bwMode="auto">
          <a:xfrm>
            <a:off x="6908800" y="2247900"/>
            <a:ext cx="0" cy="1600200"/>
          </a:xfrm>
          <a:prstGeom prst="line">
            <a:avLst/>
          </a:prstGeom>
          <a:noFill/>
          <a:ln w="6350">
            <a:solidFill>
              <a:srgbClr val="CCFF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57350" name="Text Box 6">
            <a:extLst>
              <a:ext uri="{FF2B5EF4-FFF2-40B4-BE49-F238E27FC236}">
                <a16:creationId xmlns:a16="http://schemas.microsoft.com/office/drawing/2014/main" id="{BC431E3E-6611-4817-9116-F4D17E992076}"/>
              </a:ext>
            </a:extLst>
          </p:cNvPr>
          <p:cNvSpPr txBox="1">
            <a:spLocks noChangeArrowheads="1"/>
          </p:cNvSpPr>
          <p:nvPr/>
        </p:nvSpPr>
        <p:spPr bwMode="auto">
          <a:xfrm>
            <a:off x="1143000" y="4038600"/>
            <a:ext cx="7543800" cy="201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en-US" altLang="zh-CN">
                <a:solidFill>
                  <a:schemeClr val="bg1"/>
                </a:solidFill>
              </a:rPr>
              <a:t>∴</a:t>
            </a:r>
            <a:r>
              <a:rPr lang="zh-CN" altLang="en-US">
                <a:effectLst>
                  <a:outerShdw blurRad="38100" dist="38100" dir="2700000" algn="tl">
                    <a:srgbClr val="C0C0C0"/>
                  </a:outerShdw>
                </a:effectLst>
              </a:rPr>
              <a:t>子网地址为：</a:t>
            </a:r>
            <a:r>
              <a:rPr lang="en-US" altLang="zh-CN">
                <a:effectLst>
                  <a:outerShdw blurRad="38100" dist="38100" dir="2700000" algn="tl">
                    <a:srgbClr val="C0C0C0"/>
                  </a:outerShdw>
                </a:effectLst>
              </a:rPr>
              <a:t>202.117.1.192</a:t>
            </a:r>
          </a:p>
          <a:p>
            <a:pPr>
              <a:spcBef>
                <a:spcPct val="50000"/>
              </a:spcBef>
              <a:defRPr/>
            </a:pPr>
            <a:r>
              <a:rPr lang="en-US" altLang="zh-CN">
                <a:effectLst>
                  <a:outerShdw blurRad="38100" dist="38100" dir="2700000" algn="tl">
                    <a:srgbClr val="C0C0C0"/>
                  </a:outerShdw>
                </a:effectLst>
              </a:rPr>
              <a:t>      </a:t>
            </a:r>
            <a:r>
              <a:rPr lang="zh-CN" altLang="en-US">
                <a:effectLst>
                  <a:outerShdw blurRad="38100" dist="38100" dir="2700000" algn="tl">
                    <a:srgbClr val="C0C0C0"/>
                  </a:outerShdw>
                </a:effectLst>
              </a:rPr>
              <a:t>主机号为：</a:t>
            </a:r>
            <a:r>
              <a:rPr lang="en-US" altLang="zh-CN">
                <a:effectLst>
                  <a:outerShdw blurRad="38100" dist="38100" dir="2700000" algn="tl">
                    <a:srgbClr val="C0C0C0"/>
                  </a:outerShdw>
                </a:effectLst>
              </a:rPr>
              <a:t>15</a:t>
            </a:r>
          </a:p>
          <a:p>
            <a:pPr>
              <a:spcBef>
                <a:spcPct val="50000"/>
              </a:spcBef>
              <a:defRPr/>
            </a:pPr>
            <a:r>
              <a:rPr lang="en-US" altLang="zh-CN" i="1">
                <a:solidFill>
                  <a:srgbClr val="FFFF66"/>
                </a:solidFill>
              </a:rPr>
              <a:t>      </a:t>
            </a:r>
            <a:r>
              <a:rPr lang="zh-CN" altLang="en-US" i="1">
                <a:solidFill>
                  <a:srgbClr val="FF6600"/>
                </a:solidFill>
                <a:effectLst>
                  <a:outerShdw blurRad="38100" dist="38100" dir="2700000" algn="tl">
                    <a:srgbClr val="C0C0C0"/>
                  </a:outerShdw>
                </a:effectLst>
              </a:rPr>
              <a:t>主机之间要能够通信，它们必须在同一子网内，否则需要使用路由器（或网关）实现互联。</a:t>
            </a:r>
            <a:endParaRPr lang="zh-CN" altLang="en-US">
              <a:solidFill>
                <a:srgbClr val="FF6600"/>
              </a:solidFill>
              <a:effectLst>
                <a:outerShdw blurRad="38100" dist="38100" dir="2700000" algn="tl">
                  <a:srgbClr val="C0C0C0"/>
                </a:outerShdw>
              </a:effectLst>
              <a:latin typeface="CordiaUPC" panose="020B0304020202020204" pitchFamily="34" charset="-34"/>
            </a:endParaRPr>
          </a:p>
        </p:txBody>
      </p:sp>
      <p:sp>
        <p:nvSpPr>
          <p:cNvPr id="57351" name="Line 7">
            <a:extLst>
              <a:ext uri="{FF2B5EF4-FFF2-40B4-BE49-F238E27FC236}">
                <a16:creationId xmlns:a16="http://schemas.microsoft.com/office/drawing/2014/main" id="{D0FA26C7-379E-4D78-8DD9-904A0A419774}"/>
              </a:ext>
            </a:extLst>
          </p:cNvPr>
          <p:cNvSpPr>
            <a:spLocks noChangeShapeType="1"/>
          </p:cNvSpPr>
          <p:nvPr/>
        </p:nvSpPr>
        <p:spPr bwMode="auto">
          <a:xfrm>
            <a:off x="6948488" y="2281238"/>
            <a:ext cx="0" cy="1544637"/>
          </a:xfrm>
          <a:prstGeom prst="line">
            <a:avLst/>
          </a:prstGeom>
          <a:noFill/>
          <a:ln w="635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8" name="Rectangle 2">
            <a:extLst>
              <a:ext uri="{FF2B5EF4-FFF2-40B4-BE49-F238E27FC236}">
                <a16:creationId xmlns:a16="http://schemas.microsoft.com/office/drawing/2014/main" id="{7ACBAACC-2E15-461C-8FD6-133853BD823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附：子网地址计算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par>
                                <p:cTn id="8" presetID="22" presetClass="entr" presetSubtype="8" fill="hold" nodeType="withEffect">
                                  <p:stCondLst>
                                    <p:cond delay="0"/>
                                  </p:stCondLst>
                                  <p:childTnLst>
                                    <p:set>
                                      <p:cBhvr>
                                        <p:cTn id="9" dur="1" fill="hold">
                                          <p:stCondLst>
                                            <p:cond delay="0"/>
                                          </p:stCondLst>
                                        </p:cTn>
                                        <p:tgtEl>
                                          <p:spTgt spid="57348"/>
                                        </p:tgtEl>
                                        <p:attrNameLst>
                                          <p:attrName>style.visibility</p:attrName>
                                        </p:attrNameLst>
                                      </p:cBhvr>
                                      <p:to>
                                        <p:strVal val="visible"/>
                                      </p:to>
                                    </p:set>
                                    <p:animEffect transition="in" filter="wipe(left)">
                                      <p:cBhvr>
                                        <p:cTn id="10" dur="500"/>
                                        <p:tgtEl>
                                          <p:spTgt spid="57348"/>
                                        </p:tgtEl>
                                      </p:cBhvr>
                                    </p:animEffect>
                                  </p:childTnLst>
                                </p:cTn>
                              </p:par>
                              <p:par>
                                <p:cTn id="11" presetID="22" presetClass="entr" presetSubtype="8" fill="hold" nodeType="withEffect">
                                  <p:stCondLst>
                                    <p:cond delay="0"/>
                                  </p:stCondLst>
                                  <p:childTnLst>
                                    <p:set>
                                      <p:cBhvr>
                                        <p:cTn id="12" dur="1" fill="hold">
                                          <p:stCondLst>
                                            <p:cond delay="0"/>
                                          </p:stCondLst>
                                        </p:cTn>
                                        <p:tgtEl>
                                          <p:spTgt spid="57349"/>
                                        </p:tgtEl>
                                        <p:attrNameLst>
                                          <p:attrName>style.visibility</p:attrName>
                                        </p:attrNameLst>
                                      </p:cBhvr>
                                      <p:to>
                                        <p:strVal val="visible"/>
                                      </p:to>
                                    </p:set>
                                    <p:animEffect transition="in" filter="wipe(left)">
                                      <p:cBhvr>
                                        <p:cTn id="13" dur="500"/>
                                        <p:tgtEl>
                                          <p:spTgt spid="57349"/>
                                        </p:tgtEl>
                                      </p:cBhvr>
                                    </p:animEffect>
                                  </p:childTnLst>
                                </p:cTn>
                              </p:par>
                              <p:par>
                                <p:cTn id="14" presetID="22" presetClass="entr" presetSubtype="8" fill="hold" nodeType="withEffect">
                                  <p:stCondLst>
                                    <p:cond delay="0"/>
                                  </p:stCondLst>
                                  <p:childTnLst>
                                    <p:set>
                                      <p:cBhvr>
                                        <p:cTn id="15" dur="1" fill="hold">
                                          <p:stCondLst>
                                            <p:cond delay="0"/>
                                          </p:stCondLst>
                                        </p:cTn>
                                        <p:tgtEl>
                                          <p:spTgt spid="57351"/>
                                        </p:tgtEl>
                                        <p:attrNameLst>
                                          <p:attrName>style.visibility</p:attrName>
                                        </p:attrNameLst>
                                      </p:cBhvr>
                                      <p:to>
                                        <p:strVal val="visible"/>
                                      </p:to>
                                    </p:set>
                                    <p:animEffect transition="in" filter="wipe(left)">
                                      <p:cBhvr>
                                        <p:cTn id="16" dur="500"/>
                                        <p:tgtEl>
                                          <p:spTgt spid="573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7350"/>
                                        </p:tgtEl>
                                        <p:attrNameLst>
                                          <p:attrName>style.visibility</p:attrName>
                                        </p:attrNameLst>
                                      </p:cBhvr>
                                      <p:to>
                                        <p:strVal val="visible"/>
                                      </p:to>
                                    </p:set>
                                    <p:animEffect transition="in" filter="dissolve">
                                      <p:cBhvr>
                                        <p:cTn id="21" dur="500"/>
                                        <p:tgtEl>
                                          <p:spTgt spid="57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7F1B7DB-6A0F-4C6D-BE17-35EC98D007B3}"/>
              </a:ext>
            </a:extLst>
          </p:cNvPr>
          <p:cNvSpPr>
            <a:spLocks noGrp="1" noChangeArrowheads="1"/>
          </p:cNvSpPr>
          <p:nvPr>
            <p:ph type="title"/>
          </p:nvPr>
        </p:nvSpPr>
        <p:spPr/>
        <p:txBody>
          <a:bodyPr/>
          <a:lstStyle/>
          <a:p>
            <a:pPr eaLnBrk="1" hangingPunct="1"/>
            <a:r>
              <a:rPr lang="zh-CN" altLang="en-US"/>
              <a:t>电路交换三个阶段</a:t>
            </a:r>
          </a:p>
        </p:txBody>
      </p:sp>
      <p:sp>
        <p:nvSpPr>
          <p:cNvPr id="759811" name="Rectangle 3">
            <a:extLst>
              <a:ext uri="{FF2B5EF4-FFF2-40B4-BE49-F238E27FC236}">
                <a16:creationId xmlns:a16="http://schemas.microsoft.com/office/drawing/2014/main" id="{EC0B00A1-A2A7-4C6A-8A77-F5103BD39EED}"/>
              </a:ext>
            </a:extLst>
          </p:cNvPr>
          <p:cNvSpPr>
            <a:spLocks noGrp="1" noChangeArrowheads="1"/>
          </p:cNvSpPr>
          <p:nvPr>
            <p:ph type="body" idx="1"/>
          </p:nvPr>
        </p:nvSpPr>
        <p:spPr>
          <a:xfrm>
            <a:off x="1042988" y="1052513"/>
            <a:ext cx="7391400" cy="5122862"/>
          </a:xfrm>
        </p:spPr>
        <p:txBody>
          <a:bodyPr/>
          <a:lstStyle/>
          <a:p>
            <a:pPr eaLnBrk="1" hangingPunct="1"/>
            <a:r>
              <a:rPr lang="zh-CN" altLang="en-US"/>
              <a:t>建立电路</a:t>
            </a:r>
          </a:p>
          <a:p>
            <a:pPr lvl="1" eaLnBrk="1" hangingPunct="1"/>
            <a:r>
              <a:rPr lang="zh-CN" altLang="en-US"/>
              <a:t>在传送数据之前，由发送方发出建立电路请求，交换机根据该请求，设法选择一条空闲的信道连接到接收方。</a:t>
            </a:r>
          </a:p>
          <a:p>
            <a:pPr lvl="1" eaLnBrk="1" hangingPunct="1"/>
            <a:r>
              <a:rPr lang="zh-CN" altLang="en-US"/>
              <a:t>接收方收到该呼叫后，返回一应答信号确认本次连接。</a:t>
            </a:r>
          </a:p>
          <a:p>
            <a:pPr eaLnBrk="1" hangingPunct="1"/>
            <a:r>
              <a:rPr lang="zh-CN" altLang="en-US"/>
              <a:t>传送数据</a:t>
            </a:r>
          </a:p>
          <a:p>
            <a:pPr lvl="1" eaLnBrk="1" hangingPunct="1"/>
            <a:r>
              <a:rPr lang="zh-CN" altLang="en-US"/>
              <a:t>建立电路连接后，发送方通过已建立的电路向接收方发送数据。</a:t>
            </a:r>
          </a:p>
          <a:p>
            <a:pPr eaLnBrk="1" hangingPunct="1"/>
            <a:r>
              <a:rPr lang="zh-CN" altLang="en-US"/>
              <a:t>拆除电路</a:t>
            </a:r>
          </a:p>
          <a:p>
            <a:pPr lvl="1" eaLnBrk="1" hangingPunct="1"/>
            <a:r>
              <a:rPr lang="zh-CN" altLang="en-US"/>
              <a:t>数据传输完毕，发送方或接收方任一方发出拆线信号，终止电路连接，释放所占用的信道资源。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98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9811">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98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9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8D1200D8-7D61-43EF-8942-1CEA9D478960}"/>
              </a:ext>
            </a:extLst>
          </p:cNvPr>
          <p:cNvSpPr txBox="1">
            <a:spLocks noChangeArrowheads="1"/>
          </p:cNvSpPr>
          <p:nvPr/>
        </p:nvSpPr>
        <p:spPr bwMode="auto">
          <a:xfrm>
            <a:off x="838200" y="1287463"/>
            <a:ext cx="8077200" cy="502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99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3" tIns="45716" rIns="91433" bIns="45716">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571500" defTabSz="762000">
              <a:defRPr kumimoji="1" sz="2400">
                <a:solidFill>
                  <a:schemeClr val="tx1"/>
                </a:solidFill>
                <a:latin typeface="Times New Roman" panose="02020603050405020304" pitchFamily="18" charset="0"/>
                <a:ea typeface="宋体" panose="02010600030101010101" pitchFamily="2" charset="-122"/>
              </a:defRPr>
            </a:lvl2pPr>
            <a:lvl3pPr marL="1143000" defTabSz="762000">
              <a:defRPr kumimoji="1" sz="2400">
                <a:solidFill>
                  <a:schemeClr val="tx1"/>
                </a:solidFill>
                <a:latin typeface="Times New Roman" panose="02020603050405020304" pitchFamily="18" charset="0"/>
                <a:ea typeface="宋体" panose="02010600030101010101" pitchFamily="2" charset="-122"/>
              </a:defRPr>
            </a:lvl3pPr>
            <a:lvl4pPr marL="1714500" defTabSz="762000">
              <a:defRPr kumimoji="1" sz="2400">
                <a:solidFill>
                  <a:schemeClr val="tx1"/>
                </a:solidFill>
                <a:latin typeface="Times New Roman" panose="02020603050405020304" pitchFamily="18" charset="0"/>
                <a:ea typeface="宋体" panose="02010600030101010101" pitchFamily="2" charset="-122"/>
              </a:defRPr>
            </a:lvl4pPr>
            <a:lvl5pPr marL="2286000" defTabSz="762000">
              <a:defRPr kumimoji="1" sz="2400">
                <a:solidFill>
                  <a:schemeClr val="tx1"/>
                </a:solidFill>
                <a:latin typeface="Times New Roman" panose="02020603050405020304" pitchFamily="18" charset="0"/>
                <a:ea typeface="宋体" panose="02010600030101010101" pitchFamily="2" charset="-122"/>
              </a:defRPr>
            </a:lvl5pPr>
            <a:lvl6pPr marL="2743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defRPr/>
            </a:pPr>
            <a:r>
              <a:rPr lang="zh-CN" altLang="en-US" i="1">
                <a:solidFill>
                  <a:srgbClr val="0099FF"/>
                </a:solidFill>
                <a:effectLst>
                  <a:outerShdw blurRad="38100" dist="38100" dir="2700000" algn="tl">
                    <a:srgbClr val="C0C0C0"/>
                  </a:outerShdw>
                </a:effectLst>
                <a:latin typeface="CordiaUPC" panose="020B0304020202020204" pitchFamily="34" charset="-34"/>
              </a:rPr>
              <a:t>网络分配了一个</a:t>
            </a:r>
            <a:r>
              <a:rPr lang="en-US" altLang="zh-CN" i="1">
                <a:solidFill>
                  <a:srgbClr val="0099FF"/>
                </a:solidFill>
                <a:effectLst>
                  <a:outerShdw blurRad="38100" dist="38100" dir="2700000" algn="tl">
                    <a:srgbClr val="C0C0C0"/>
                  </a:outerShdw>
                </a:effectLst>
                <a:latin typeface="CordiaUPC" panose="020B0304020202020204" pitchFamily="34" charset="-34"/>
              </a:rPr>
              <a:t>C</a:t>
            </a:r>
            <a:r>
              <a:rPr lang="zh-CN" altLang="en-US" i="1">
                <a:solidFill>
                  <a:srgbClr val="0099FF"/>
                </a:solidFill>
                <a:effectLst>
                  <a:outerShdw blurRad="38100" dist="38100" dir="2700000" algn="tl">
                    <a:srgbClr val="C0C0C0"/>
                  </a:outerShdw>
                </a:effectLst>
                <a:latin typeface="CordiaUPC" panose="020B0304020202020204" pitchFamily="34" charset="-34"/>
              </a:rPr>
              <a:t>类地址：</a:t>
            </a:r>
            <a:r>
              <a:rPr lang="en-US" altLang="zh-CN" i="1">
                <a:solidFill>
                  <a:srgbClr val="0099FF"/>
                </a:solidFill>
                <a:effectLst>
                  <a:outerShdw blurRad="38100" dist="38100" dir="2700000" algn="tl">
                    <a:srgbClr val="C0C0C0"/>
                  </a:outerShdw>
                </a:effectLst>
                <a:latin typeface="CordiaUPC" panose="020B0304020202020204" pitchFamily="34" charset="-34"/>
              </a:rPr>
              <a:t>201.222.5.0</a:t>
            </a:r>
            <a:r>
              <a:rPr lang="zh-CN" altLang="en-US" i="1">
                <a:solidFill>
                  <a:srgbClr val="0099FF"/>
                </a:solidFill>
                <a:effectLst>
                  <a:outerShdw blurRad="38100" dist="38100" dir="2700000" algn="tl">
                    <a:srgbClr val="C0C0C0"/>
                  </a:outerShdw>
                </a:effectLst>
                <a:latin typeface="CordiaUPC" panose="020B0304020202020204" pitchFamily="34" charset="-34"/>
              </a:rPr>
              <a:t>。假设需要</a:t>
            </a:r>
            <a:r>
              <a:rPr lang="en-US" altLang="zh-CN" i="1">
                <a:solidFill>
                  <a:srgbClr val="0099FF"/>
                </a:solidFill>
                <a:effectLst>
                  <a:outerShdw blurRad="38100" dist="38100" dir="2700000" algn="tl">
                    <a:srgbClr val="C0C0C0"/>
                  </a:outerShdw>
                </a:effectLst>
                <a:latin typeface="CordiaUPC" panose="020B0304020202020204" pitchFamily="34" charset="-34"/>
              </a:rPr>
              <a:t>20</a:t>
            </a:r>
            <a:r>
              <a:rPr lang="zh-CN" altLang="en-US" i="1">
                <a:solidFill>
                  <a:srgbClr val="0099FF"/>
                </a:solidFill>
                <a:effectLst>
                  <a:outerShdw blurRad="38100" dist="38100" dir="2700000" algn="tl">
                    <a:srgbClr val="C0C0C0"/>
                  </a:outerShdw>
                </a:effectLst>
                <a:latin typeface="CordiaUPC" panose="020B0304020202020204" pitchFamily="34" charset="-34"/>
              </a:rPr>
              <a:t>个子网，每个子网有</a:t>
            </a:r>
            <a:r>
              <a:rPr lang="en-US" altLang="zh-CN" i="1">
                <a:solidFill>
                  <a:srgbClr val="0099FF"/>
                </a:solidFill>
                <a:effectLst>
                  <a:outerShdw blurRad="38100" dist="38100" dir="2700000" algn="tl">
                    <a:srgbClr val="C0C0C0"/>
                  </a:outerShdw>
                </a:effectLst>
                <a:latin typeface="CordiaUPC" panose="020B0304020202020204" pitchFamily="34" charset="-34"/>
              </a:rPr>
              <a:t>5</a:t>
            </a:r>
            <a:r>
              <a:rPr lang="zh-CN" altLang="en-US" i="1">
                <a:solidFill>
                  <a:srgbClr val="0099FF"/>
                </a:solidFill>
                <a:effectLst>
                  <a:outerShdw blurRad="38100" dist="38100" dir="2700000" algn="tl">
                    <a:srgbClr val="C0C0C0"/>
                  </a:outerShdw>
                </a:effectLst>
                <a:latin typeface="CordiaUPC" panose="020B0304020202020204" pitchFamily="34" charset="-34"/>
              </a:rPr>
              <a:t>台主机。</a:t>
            </a:r>
          </a:p>
          <a:p>
            <a:pPr>
              <a:defRPr/>
            </a:pPr>
            <a:r>
              <a:rPr lang="zh-CN" altLang="en-US" i="1">
                <a:solidFill>
                  <a:srgbClr val="0099FF"/>
                </a:solidFill>
                <a:effectLst>
                  <a:outerShdw blurRad="38100" dist="38100" dir="2700000" algn="tl">
                    <a:srgbClr val="C0C0C0"/>
                  </a:outerShdw>
                </a:effectLst>
                <a:latin typeface="CordiaUPC" panose="020B0304020202020204" pitchFamily="34" charset="-34"/>
              </a:rPr>
              <a:t>试确定各子网地址和子网掩码。</a:t>
            </a:r>
          </a:p>
          <a:p>
            <a:pPr>
              <a:spcBef>
                <a:spcPct val="50000"/>
              </a:spcBef>
              <a:defRPr/>
            </a:pPr>
            <a:r>
              <a:rPr lang="en-US" altLang="zh-CN">
                <a:effectLst>
                  <a:outerShdw blurRad="38100" dist="38100" dir="2700000" algn="tl">
                    <a:srgbClr val="C0C0C0"/>
                  </a:outerShdw>
                </a:effectLst>
                <a:latin typeface="CordiaUPC" panose="020B0304020202020204" pitchFamily="34" charset="-34"/>
              </a:rPr>
              <a:t>1</a:t>
            </a:r>
            <a:r>
              <a:rPr lang="zh-CN" altLang="en-US">
                <a:effectLst>
                  <a:outerShdw blurRad="38100" dist="38100" dir="2700000" algn="tl">
                    <a:srgbClr val="C0C0C0"/>
                  </a:outerShdw>
                </a:effectLst>
                <a:latin typeface="CordiaUPC" panose="020B0304020202020204" pitchFamily="34" charset="-34"/>
              </a:rPr>
              <a:t>）对</a:t>
            </a:r>
            <a:r>
              <a:rPr lang="en-US" altLang="zh-CN">
                <a:effectLst>
                  <a:outerShdw blurRad="38100" dist="38100" dir="2700000" algn="tl">
                    <a:srgbClr val="C0C0C0"/>
                  </a:outerShdw>
                </a:effectLst>
                <a:latin typeface="CordiaUPC" panose="020B0304020202020204" pitchFamily="34" charset="-34"/>
              </a:rPr>
              <a:t>C</a:t>
            </a:r>
            <a:r>
              <a:rPr lang="zh-CN" altLang="en-US">
                <a:effectLst>
                  <a:outerShdw blurRad="38100" dist="38100" dir="2700000" algn="tl">
                    <a:srgbClr val="C0C0C0"/>
                  </a:outerShdw>
                </a:effectLst>
                <a:latin typeface="CordiaUPC" panose="020B0304020202020204" pitchFamily="34" charset="-34"/>
              </a:rPr>
              <a:t>类地址，要从最后</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位中分出几位作为子网地址：</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，∴选择</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位作为子网地址，共可提供</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个子网地址。</a:t>
            </a:r>
          </a:p>
          <a:p>
            <a:pPr>
              <a:defRPr/>
            </a:pPr>
            <a:r>
              <a:rPr lang="en-US" altLang="zh-CN">
                <a:effectLst>
                  <a:outerShdw blurRad="38100" dist="38100" dir="2700000" algn="tl">
                    <a:srgbClr val="C0C0C0"/>
                  </a:outerShdw>
                </a:effectLst>
                <a:latin typeface="CordiaUPC" panose="020B0304020202020204" pitchFamily="34" charset="-34"/>
              </a:rPr>
              <a:t>2</a:t>
            </a:r>
            <a:r>
              <a:rPr lang="zh-CN" altLang="en-US">
                <a:effectLst>
                  <a:outerShdw blurRad="38100" dist="38100" dir="2700000" algn="tl">
                    <a:srgbClr val="C0C0C0"/>
                  </a:outerShdw>
                </a:effectLst>
                <a:latin typeface="CordiaUPC" panose="020B0304020202020204" pitchFamily="34" charset="-34"/>
              </a:rPr>
              <a:t>）检查剩余的位数能否满足每个子网中主机台数的要求：</a:t>
            </a:r>
          </a:p>
          <a:p>
            <a:pPr>
              <a:defRPr/>
            </a:pPr>
            <a:r>
              <a:rPr lang="zh-CN" altLang="en-US">
                <a:effectLst>
                  <a:outerShdw blurRad="38100" dist="38100" dir="2700000" algn="tl">
                    <a:srgbClr val="C0C0C0"/>
                  </a:outerShdw>
                </a:effectLst>
                <a:latin typeface="CordiaUPC" panose="020B0304020202020204" pitchFamily="34" charset="-34"/>
              </a:rPr>
              <a:t>      ∵ 子网地址为</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位，故还剩</a:t>
            </a: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位可以用作主机地址。而</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2</a:t>
            </a:r>
            <a:r>
              <a:rPr lang="en-US" altLang="zh-CN" baseline="30000">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5+2</a:t>
            </a:r>
            <a:r>
              <a:rPr lang="zh-CN" altLang="en-US">
                <a:effectLst>
                  <a:outerShdw blurRad="38100" dist="38100" dir="2700000" algn="tl">
                    <a:srgbClr val="C0C0C0"/>
                  </a:outerShdw>
                </a:effectLst>
                <a:latin typeface="CordiaUPC" panose="020B0304020202020204" pitchFamily="34" charset="-34"/>
              </a:rPr>
              <a:t>，所以可以满足每子网</a:t>
            </a:r>
            <a:r>
              <a:rPr lang="en-US" altLang="zh-CN">
                <a:effectLst>
                  <a:outerShdw blurRad="38100" dist="38100" dir="2700000" algn="tl">
                    <a:srgbClr val="C0C0C0"/>
                  </a:outerShdw>
                </a:effectLst>
                <a:latin typeface="CordiaUPC" panose="020B0304020202020204" pitchFamily="34" charset="-34"/>
              </a:rPr>
              <a:t>5</a:t>
            </a:r>
            <a:r>
              <a:rPr lang="zh-CN" altLang="en-US">
                <a:effectLst>
                  <a:outerShdw blurRad="38100" dist="38100" dir="2700000" algn="tl">
                    <a:srgbClr val="C0C0C0"/>
                  </a:outerShdw>
                </a:effectLst>
                <a:latin typeface="CordiaUPC" panose="020B0304020202020204" pitchFamily="34" charset="-34"/>
              </a:rPr>
              <a:t>台主机的要求。</a:t>
            </a:r>
          </a:p>
          <a:p>
            <a:pPr>
              <a:defRPr/>
            </a:pPr>
            <a:r>
              <a:rPr lang="en-US" altLang="zh-CN">
                <a:effectLst>
                  <a:outerShdw blurRad="38100" dist="38100" dir="2700000" algn="tl">
                    <a:srgbClr val="C0C0C0"/>
                  </a:outerShdw>
                </a:effectLst>
                <a:latin typeface="CordiaUPC" panose="020B0304020202020204" pitchFamily="34" charset="-34"/>
              </a:rPr>
              <a:t>3</a:t>
            </a:r>
            <a:r>
              <a:rPr lang="zh-CN" altLang="en-US">
                <a:effectLst>
                  <a:outerShdw blurRad="38100" dist="38100" dir="2700000" algn="tl">
                    <a:srgbClr val="C0C0C0"/>
                  </a:outerShdw>
                </a:effectLst>
                <a:latin typeface="CordiaUPC" panose="020B0304020202020204" pitchFamily="34" charset="-34"/>
              </a:rPr>
              <a:t>）子网掩码为</a:t>
            </a:r>
            <a:r>
              <a:rPr lang="en-US" altLang="zh-CN">
                <a:effectLst>
                  <a:outerShdw blurRad="38100" dist="38100" dir="2700000" algn="tl">
                    <a:srgbClr val="C0C0C0"/>
                  </a:outerShdw>
                </a:effectLst>
                <a:latin typeface="CordiaUPC" panose="020B0304020202020204" pitchFamily="34" charset="-34"/>
              </a:rPr>
              <a:t>255.255.255.248</a:t>
            </a:r>
            <a:r>
              <a:rPr lang="zh-CN" altLang="en-US">
                <a:effectLst>
                  <a:outerShdw blurRad="38100" dist="38100" dir="2700000" algn="tl">
                    <a:srgbClr val="C0C0C0"/>
                  </a:outerShdw>
                </a:effectLst>
                <a:latin typeface="CordiaUPC" panose="020B0304020202020204" pitchFamily="34" charset="-34"/>
              </a:rPr>
              <a:t>。</a:t>
            </a:r>
          </a:p>
          <a:p>
            <a:pPr>
              <a:defRPr/>
            </a:pPr>
            <a:r>
              <a:rPr lang="zh-CN" altLang="en-US">
                <a:effectLst>
                  <a:outerShdw blurRad="38100" dist="38100" dir="2700000" algn="tl">
                    <a:srgbClr val="C0C0C0"/>
                  </a:outerShdw>
                </a:effectLst>
                <a:latin typeface="CordiaUPC" panose="020B0304020202020204" pitchFamily="34" charset="-34"/>
              </a:rPr>
              <a:t>    （</a:t>
            </a:r>
            <a:r>
              <a:rPr lang="en-US" altLang="zh-CN">
                <a:effectLst>
                  <a:outerShdw blurRad="38100" dist="38100" dir="2700000" algn="tl">
                    <a:srgbClr val="C0C0C0"/>
                  </a:outerShdw>
                </a:effectLst>
                <a:latin typeface="CordiaUPC" panose="020B0304020202020204" pitchFamily="34" charset="-34"/>
              </a:rPr>
              <a:t>11111000B = 248 </a:t>
            </a:r>
            <a:r>
              <a:rPr lang="zh-CN" altLang="en-US">
                <a:effectLst>
                  <a:outerShdw blurRad="38100" dist="38100" dir="2700000" algn="tl">
                    <a:srgbClr val="C0C0C0"/>
                  </a:outerShdw>
                </a:effectLst>
                <a:latin typeface="CordiaUPC" panose="020B0304020202020204" pitchFamily="34" charset="-34"/>
              </a:rPr>
              <a:t>）</a:t>
            </a:r>
          </a:p>
          <a:p>
            <a:pPr>
              <a:defRPr/>
            </a:pPr>
            <a:r>
              <a:rPr lang="en-US" altLang="zh-CN">
                <a:effectLst>
                  <a:outerShdw blurRad="38100" dist="38100" dir="2700000" algn="tl">
                    <a:srgbClr val="C0C0C0"/>
                  </a:outerShdw>
                </a:effectLst>
                <a:latin typeface="CordiaUPC" panose="020B0304020202020204" pitchFamily="34" charset="-34"/>
              </a:rPr>
              <a:t>4</a:t>
            </a:r>
            <a:r>
              <a:rPr lang="zh-CN" altLang="en-US">
                <a:effectLst>
                  <a:outerShdw blurRad="38100" dist="38100" dir="2700000" algn="tl">
                    <a:srgbClr val="C0C0C0"/>
                  </a:outerShdw>
                </a:effectLst>
                <a:latin typeface="CordiaUPC" panose="020B0304020202020204" pitchFamily="34" charset="-34"/>
              </a:rPr>
              <a:t>）子网地址可在</a:t>
            </a:r>
            <a:r>
              <a:rPr lang="en-US" altLang="zh-CN">
                <a:effectLst>
                  <a:outerShdw blurRad="38100" dist="38100" dir="2700000" algn="tl">
                    <a:srgbClr val="C0C0C0"/>
                  </a:outerShdw>
                </a:effectLst>
                <a:latin typeface="CordiaUPC" panose="020B0304020202020204" pitchFamily="34" charset="-34"/>
              </a:rPr>
              <a:t>8</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16</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32</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rPr>
              <a:t>……</a:t>
            </a:r>
            <a:r>
              <a:rPr lang="zh-CN" altLang="en-US">
                <a:effectLst>
                  <a:outerShdw blurRad="38100" dist="38100" dir="2700000" algn="tl">
                    <a:srgbClr val="C0C0C0"/>
                  </a:outerShdw>
                </a:effectLst>
                <a:latin typeface="CordiaUPC" panose="020B0304020202020204" pitchFamily="34" charset="-34"/>
              </a:rPr>
              <a:t>、</a:t>
            </a:r>
            <a:r>
              <a:rPr lang="en-US" altLang="zh-CN">
                <a:effectLst>
                  <a:outerShdw blurRad="38100" dist="38100" dir="2700000" algn="tl">
                    <a:srgbClr val="C0C0C0"/>
                  </a:outerShdw>
                </a:effectLst>
                <a:latin typeface="CordiaUPC" panose="020B0304020202020204" pitchFamily="34" charset="-34"/>
              </a:rPr>
              <a:t>240</a:t>
            </a:r>
            <a:r>
              <a:rPr lang="zh-CN" altLang="en-US">
                <a:effectLst>
                  <a:outerShdw blurRad="38100" dist="38100" dir="2700000" algn="tl">
                    <a:srgbClr val="C0C0C0"/>
                  </a:outerShdw>
                </a:effectLst>
                <a:latin typeface="CordiaUPC" panose="020B0304020202020204" pitchFamily="34" charset="-34"/>
              </a:rPr>
              <a:t>共</a:t>
            </a:r>
            <a:r>
              <a:rPr lang="en-US" altLang="zh-CN">
                <a:effectLst>
                  <a:outerShdw blurRad="38100" dist="38100" dir="2700000" algn="tl">
                    <a:srgbClr val="C0C0C0"/>
                  </a:outerShdw>
                </a:effectLst>
                <a:latin typeface="CordiaUPC" panose="020B0304020202020204" pitchFamily="34" charset="-34"/>
              </a:rPr>
              <a:t>30</a:t>
            </a:r>
            <a:r>
              <a:rPr lang="zh-CN" altLang="en-US">
                <a:effectLst>
                  <a:outerShdw blurRad="38100" dist="38100" dir="2700000" algn="tl">
                    <a:srgbClr val="C0C0C0"/>
                  </a:outerShdw>
                </a:effectLst>
                <a:latin typeface="CordiaUPC" panose="020B0304020202020204" pitchFamily="34" charset="-34"/>
              </a:rPr>
              <a:t>个地</a:t>
            </a:r>
          </a:p>
          <a:p>
            <a:pPr>
              <a:defRPr/>
            </a:pPr>
            <a:r>
              <a:rPr lang="zh-CN" altLang="en-US">
                <a:effectLst>
                  <a:outerShdw blurRad="38100" dist="38100" dir="2700000" algn="tl">
                    <a:srgbClr val="C0C0C0"/>
                  </a:outerShdw>
                </a:effectLst>
                <a:latin typeface="CordiaUPC" panose="020B0304020202020204" pitchFamily="34" charset="-34"/>
              </a:rPr>
              <a:t>      址中任意选择</a:t>
            </a:r>
            <a:r>
              <a:rPr lang="en-US" altLang="zh-CN">
                <a:effectLst>
                  <a:outerShdw blurRad="38100" dist="38100" dir="2700000" algn="tl">
                    <a:srgbClr val="C0C0C0"/>
                  </a:outerShdw>
                </a:effectLst>
                <a:latin typeface="CordiaUPC" panose="020B0304020202020204" pitchFamily="34" charset="-34"/>
              </a:rPr>
              <a:t>20</a:t>
            </a:r>
            <a:r>
              <a:rPr lang="zh-CN" altLang="en-US">
                <a:effectLst>
                  <a:outerShdw blurRad="38100" dist="38100" dir="2700000" algn="tl">
                    <a:srgbClr val="C0C0C0"/>
                  </a:outerShdw>
                </a:effectLst>
                <a:latin typeface="CordiaUPC" panose="020B0304020202020204" pitchFamily="34" charset="-34"/>
              </a:rPr>
              <a:t>个。</a:t>
            </a:r>
          </a:p>
        </p:txBody>
      </p:sp>
      <p:sp>
        <p:nvSpPr>
          <p:cNvPr id="4" name="Rectangle 2">
            <a:extLst>
              <a:ext uri="{FF2B5EF4-FFF2-40B4-BE49-F238E27FC236}">
                <a16:creationId xmlns:a16="http://schemas.microsoft.com/office/drawing/2014/main" id="{049F6E55-B70C-4479-AF3E-769786D347CD}"/>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附：子网规划举例</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Effect transition="in" filter="dissolve">
                                      <p:cBhvr>
                                        <p:cTn id="7" dur="500"/>
                                        <p:tgtEl>
                                          <p:spTgt spid="58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7">
            <a:extLst>
              <a:ext uri="{FF2B5EF4-FFF2-40B4-BE49-F238E27FC236}">
                <a16:creationId xmlns:a16="http://schemas.microsoft.com/office/drawing/2014/main" id="{E6B00CE3-D860-40F3-85F9-53C93A011156}"/>
              </a:ext>
            </a:extLst>
          </p:cNvPr>
          <p:cNvSpPr>
            <a:spLocks noChangeArrowheads="1"/>
          </p:cNvSpPr>
          <p:nvPr/>
        </p:nvSpPr>
        <p:spPr bwMode="auto">
          <a:xfrm>
            <a:off x="1179513" y="1160463"/>
            <a:ext cx="3248471" cy="400110"/>
          </a:xfrm>
          <a:prstGeom prst="rect">
            <a:avLst/>
          </a:prstGeom>
          <a:noFill/>
          <a:ln>
            <a:noFill/>
          </a:ln>
        </p:spPr>
        <p:txBody>
          <a:bodyPr wrap="square">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3.</a:t>
            </a:r>
            <a:r>
              <a:rPr kumimoji="0" lang="zh-CN" altLang="en-US" sz="2000" dirty="0">
                <a:latin typeface="+mn-ea"/>
                <a:ea typeface="+mn-ea"/>
              </a:rPr>
              <a:t>可变长子网掩码</a:t>
            </a:r>
            <a:r>
              <a:rPr kumimoji="0" lang="en-US" altLang="zh-CN" sz="2000" dirty="0">
                <a:latin typeface="+mn-ea"/>
                <a:ea typeface="+mn-ea"/>
              </a:rPr>
              <a:t>IP</a:t>
            </a:r>
            <a:r>
              <a:rPr kumimoji="0" lang="zh-CN" altLang="en-US" sz="2000" dirty="0">
                <a:latin typeface="+mn-ea"/>
                <a:ea typeface="+mn-ea"/>
              </a:rPr>
              <a:t>地址</a:t>
            </a:r>
          </a:p>
        </p:txBody>
      </p:sp>
      <p:sp>
        <p:nvSpPr>
          <p:cNvPr id="49155" name="矩形 1">
            <a:extLst>
              <a:ext uri="{FF2B5EF4-FFF2-40B4-BE49-F238E27FC236}">
                <a16:creationId xmlns:a16="http://schemas.microsoft.com/office/drawing/2014/main" id="{1D8D8650-931B-4E23-9328-BEC0EBBA0720}"/>
              </a:ext>
            </a:extLst>
          </p:cNvPr>
          <p:cNvSpPr>
            <a:spLocks noChangeArrowheads="1"/>
          </p:cNvSpPr>
          <p:nvPr/>
        </p:nvSpPr>
        <p:spPr bwMode="auto">
          <a:xfrm>
            <a:off x="1179513" y="1629495"/>
            <a:ext cx="77851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可变长子网掩码</a:t>
            </a:r>
            <a:r>
              <a:rPr kumimoji="0" lang="en-US" altLang="zh-CN" sz="2000" dirty="0">
                <a:solidFill>
                  <a:srgbClr val="000000"/>
                </a:solidFill>
                <a:latin typeface="+mn-ea"/>
                <a:ea typeface="+mn-ea"/>
              </a:rPr>
              <a:t> (Variable Length Subnet Mas</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VLSM</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地址：也称为</a:t>
            </a:r>
            <a:r>
              <a:rPr kumimoji="0" lang="en-US" altLang="zh-CN" sz="2000" dirty="0">
                <a:solidFill>
                  <a:srgbClr val="000000"/>
                </a:solidFill>
                <a:latin typeface="+mn-ea"/>
                <a:ea typeface="+mn-ea"/>
              </a:rPr>
              <a:t>classful</a:t>
            </a:r>
            <a:r>
              <a:rPr kumimoji="0" lang="zh-CN" altLang="en-US" sz="2000" dirty="0">
                <a:solidFill>
                  <a:srgbClr val="000000"/>
                </a:solidFill>
                <a:latin typeface="+mn-ea"/>
                <a:ea typeface="+mn-ea"/>
              </a:rPr>
              <a:t>地址，针对划分子网方法可能带来</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地址浪费，</a:t>
            </a:r>
            <a:r>
              <a:rPr kumimoji="0" lang="en-US" altLang="zh-CN" sz="2000" dirty="0">
                <a:solidFill>
                  <a:srgbClr val="000000"/>
                </a:solidFill>
                <a:latin typeface="+mn-ea"/>
                <a:ea typeface="+mn-ea"/>
              </a:rPr>
              <a:t>VLSM</a:t>
            </a:r>
            <a:r>
              <a:rPr kumimoji="0" lang="zh-CN" altLang="en-US" sz="2000" dirty="0">
                <a:solidFill>
                  <a:srgbClr val="000000"/>
                </a:solidFill>
                <a:latin typeface="+mn-ea"/>
                <a:ea typeface="+mn-ea"/>
              </a:rPr>
              <a:t>提出了分层子网的思想，通过不同长度的子网掩码，形成大小不同的子网，以满足不同规模的子网需求。</a:t>
            </a:r>
          </a:p>
        </p:txBody>
      </p:sp>
      <p:sp>
        <p:nvSpPr>
          <p:cNvPr id="49156" name="矩形 8">
            <a:extLst>
              <a:ext uri="{FF2B5EF4-FFF2-40B4-BE49-F238E27FC236}">
                <a16:creationId xmlns:a16="http://schemas.microsoft.com/office/drawing/2014/main" id="{64777406-1914-4FB2-8623-EAB77A80CA40}"/>
              </a:ext>
            </a:extLst>
          </p:cNvPr>
          <p:cNvSpPr>
            <a:spLocks noChangeArrowheads="1"/>
          </p:cNvSpPr>
          <p:nvPr/>
        </p:nvSpPr>
        <p:spPr bwMode="auto">
          <a:xfrm>
            <a:off x="1179513" y="2948596"/>
            <a:ext cx="7416824" cy="10156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buClr>
                <a:srgbClr val="C00000"/>
              </a:buClr>
            </a:pPr>
            <a:r>
              <a:rPr kumimoji="0" lang="zh-CN" altLang="en-US" sz="2000" dirty="0">
                <a:latin typeface="+mn-ea"/>
                <a:ea typeface="+mn-ea"/>
              </a:rPr>
              <a:t>在</a:t>
            </a:r>
            <a:r>
              <a:rPr kumimoji="0" lang="en-US" altLang="zh-CN" sz="2000" dirty="0">
                <a:latin typeface="+mn-ea"/>
                <a:ea typeface="+mn-ea"/>
              </a:rPr>
              <a:t>VLSM</a:t>
            </a:r>
            <a:r>
              <a:rPr kumimoji="0" lang="zh-CN" altLang="en-US" sz="2000" dirty="0">
                <a:latin typeface="+mn-ea"/>
                <a:ea typeface="+mn-ea"/>
              </a:rPr>
              <a:t>中，一个网络的子网规模不再相同，而是可以根据需要在已经划分的子网中继续划分子网，从而形成一级子网、二级子网等多级子网结构。</a:t>
            </a:r>
          </a:p>
        </p:txBody>
      </p:sp>
      <p:sp>
        <p:nvSpPr>
          <p:cNvPr id="7" name="矩形 8">
            <a:extLst>
              <a:ext uri="{FF2B5EF4-FFF2-40B4-BE49-F238E27FC236}">
                <a16:creationId xmlns:a16="http://schemas.microsoft.com/office/drawing/2014/main" id="{8793EA83-6FF3-4516-9D3B-1050F355FD82}"/>
              </a:ext>
            </a:extLst>
          </p:cNvPr>
          <p:cNvSpPr>
            <a:spLocks noChangeArrowheads="1"/>
          </p:cNvSpPr>
          <p:nvPr/>
        </p:nvSpPr>
        <p:spPr bwMode="auto">
          <a:xfrm>
            <a:off x="1179513" y="4037519"/>
            <a:ext cx="7552730"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pPr>
            <a:r>
              <a:rPr kumimoji="0" lang="zh-CN" altLang="en-US" sz="2000" dirty="0">
                <a:latin typeface="+mn-ea"/>
                <a:ea typeface="+mn-ea"/>
              </a:rPr>
              <a:t>因为子网规模不同，</a:t>
            </a:r>
            <a:r>
              <a:rPr kumimoji="0" lang="en-US" altLang="zh-CN" sz="2000" dirty="0">
                <a:latin typeface="+mn-ea"/>
                <a:ea typeface="+mn-ea"/>
              </a:rPr>
              <a:t>VLSM</a:t>
            </a:r>
            <a:r>
              <a:rPr kumimoji="0" lang="zh-CN" altLang="en-US" sz="2000" dirty="0">
                <a:latin typeface="+mn-ea"/>
                <a:ea typeface="+mn-ea"/>
              </a:rPr>
              <a:t>中子网掩码的长度也不相同。</a:t>
            </a:r>
          </a:p>
        </p:txBody>
      </p:sp>
      <p:sp>
        <p:nvSpPr>
          <p:cNvPr id="8" name="矩形 8">
            <a:extLst>
              <a:ext uri="{FF2B5EF4-FFF2-40B4-BE49-F238E27FC236}">
                <a16:creationId xmlns:a16="http://schemas.microsoft.com/office/drawing/2014/main" id="{F7C8BC22-94BD-45B2-BE3B-F99F8146B233}"/>
              </a:ext>
            </a:extLst>
          </p:cNvPr>
          <p:cNvSpPr>
            <a:spLocks noChangeArrowheads="1"/>
          </p:cNvSpPr>
          <p:nvPr/>
        </p:nvSpPr>
        <p:spPr bwMode="auto">
          <a:xfrm>
            <a:off x="1179513" y="4506551"/>
            <a:ext cx="7552730" cy="707886"/>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pPr>
            <a:r>
              <a:rPr kumimoji="0" lang="zh-CN" altLang="en-US" sz="2000" dirty="0">
                <a:latin typeface="+mn-ea"/>
                <a:ea typeface="+mn-ea"/>
              </a:rPr>
              <a:t>在</a:t>
            </a:r>
            <a:r>
              <a:rPr kumimoji="0" lang="en-US" altLang="zh-CN" sz="2000" dirty="0">
                <a:latin typeface="+mn-ea"/>
                <a:ea typeface="+mn-ea"/>
              </a:rPr>
              <a:t>VLSM</a:t>
            </a:r>
            <a:r>
              <a:rPr kumimoji="0" lang="zh-CN" altLang="en-US" sz="2000" dirty="0">
                <a:latin typeface="+mn-ea"/>
                <a:ea typeface="+mn-ea"/>
              </a:rPr>
              <a:t>中，一个</a:t>
            </a:r>
            <a:r>
              <a:rPr kumimoji="0" lang="en-US" altLang="zh-CN" sz="2000" dirty="0">
                <a:latin typeface="+mn-ea"/>
                <a:ea typeface="+mn-ea"/>
              </a:rPr>
              <a:t>IP</a:t>
            </a:r>
            <a:r>
              <a:rPr kumimoji="0" lang="zh-CN" altLang="en-US" sz="2000" dirty="0">
                <a:latin typeface="+mn-ea"/>
                <a:ea typeface="+mn-ea"/>
              </a:rPr>
              <a:t>地址所属子网由子网掩码决定，并用“斜线记法”</a:t>
            </a:r>
            <a:r>
              <a:rPr kumimoji="0" lang="en-US" altLang="zh-CN" sz="2000" dirty="0">
                <a:latin typeface="+mn-ea"/>
                <a:ea typeface="+mn-ea"/>
              </a:rPr>
              <a:t> </a:t>
            </a:r>
            <a:r>
              <a:rPr kumimoji="0" lang="zh-CN" altLang="en-US" sz="2000" dirty="0">
                <a:latin typeface="+mn-ea"/>
                <a:ea typeface="+mn-ea"/>
              </a:rPr>
              <a:t>表示。</a:t>
            </a:r>
          </a:p>
        </p:txBody>
      </p:sp>
      <p:sp>
        <p:nvSpPr>
          <p:cNvPr id="9" name="矩形 8">
            <a:extLst>
              <a:ext uri="{FF2B5EF4-FFF2-40B4-BE49-F238E27FC236}">
                <a16:creationId xmlns:a16="http://schemas.microsoft.com/office/drawing/2014/main" id="{ABCBD0A4-DC7D-47D6-89A8-5E552973D1A4}"/>
              </a:ext>
            </a:extLst>
          </p:cNvPr>
          <p:cNvSpPr>
            <a:spLocks noChangeArrowheads="1"/>
          </p:cNvSpPr>
          <p:nvPr/>
        </p:nvSpPr>
        <p:spPr bwMode="auto">
          <a:xfrm>
            <a:off x="1183132" y="5281115"/>
            <a:ext cx="7552730"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pPr>
            <a:r>
              <a:rPr kumimoji="0" lang="zh-CN" altLang="en-US" sz="2000" dirty="0">
                <a:latin typeface="+mn-ea"/>
                <a:ea typeface="+mn-ea"/>
              </a:rPr>
              <a:t>在</a:t>
            </a:r>
            <a:r>
              <a:rPr kumimoji="0" lang="en-US" altLang="zh-CN" sz="2000" dirty="0">
                <a:latin typeface="+mn-ea"/>
                <a:ea typeface="+mn-ea"/>
              </a:rPr>
              <a:t>VLSM</a:t>
            </a:r>
            <a:r>
              <a:rPr kumimoji="0" lang="zh-CN" altLang="en-US" sz="2000" dirty="0">
                <a:latin typeface="+mn-ea"/>
                <a:ea typeface="+mn-ea"/>
              </a:rPr>
              <a:t>中，子网号码可以为全“</a:t>
            </a:r>
            <a:r>
              <a:rPr kumimoji="0" lang="en-US" altLang="zh-CN" sz="2000" dirty="0">
                <a:latin typeface="+mn-ea"/>
                <a:ea typeface="+mn-ea"/>
              </a:rPr>
              <a:t>0</a:t>
            </a:r>
            <a:r>
              <a:rPr kumimoji="0" lang="zh-CN" altLang="en-US" sz="2000" dirty="0">
                <a:latin typeface="+mn-ea"/>
                <a:ea typeface="+mn-ea"/>
              </a:rPr>
              <a:t>”和全“</a:t>
            </a:r>
            <a:r>
              <a:rPr kumimoji="0" lang="en-US" altLang="zh-CN" sz="2000" dirty="0">
                <a:latin typeface="+mn-ea"/>
                <a:ea typeface="+mn-ea"/>
              </a:rPr>
              <a:t>1</a:t>
            </a:r>
            <a:r>
              <a:rPr kumimoji="0" lang="zh-CN" altLang="en-US" sz="2000" dirty="0">
                <a:latin typeface="+mn-ea"/>
                <a:ea typeface="+mn-ea"/>
              </a:rPr>
              <a:t>”。</a:t>
            </a:r>
          </a:p>
        </p:txBody>
      </p:sp>
      <p:sp>
        <p:nvSpPr>
          <p:cNvPr id="10" name="矩形 9">
            <a:extLst>
              <a:ext uri="{FF2B5EF4-FFF2-40B4-BE49-F238E27FC236}">
                <a16:creationId xmlns:a16="http://schemas.microsoft.com/office/drawing/2014/main" id="{377EEEE8-F2C3-466C-AF0C-A385745805F1}"/>
              </a:ext>
            </a:extLst>
          </p:cNvPr>
          <p:cNvSpPr>
            <a:spLocks noChangeArrowheads="1"/>
          </p:cNvSpPr>
          <p:nvPr/>
        </p:nvSpPr>
        <p:spPr bwMode="auto">
          <a:xfrm>
            <a:off x="1183132" y="5745292"/>
            <a:ext cx="7552730" cy="40011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285750" indent="-285750" eaLnBrk="1" hangingPunct="1">
              <a:buClr>
                <a:srgbClr val="C00000"/>
              </a:buClr>
              <a:buFont typeface="Wingdings" panose="05000000000000000000" pitchFamily="2" charset="2"/>
              <a:buChar char="q"/>
            </a:pPr>
            <a:r>
              <a:rPr kumimoji="0" lang="en-US" altLang="zh-CN" sz="2000" dirty="0">
                <a:latin typeface="+mn-ea"/>
                <a:ea typeface="+mn-ea"/>
              </a:rPr>
              <a:t>VLSM</a:t>
            </a:r>
            <a:r>
              <a:rPr kumimoji="0" lang="zh-CN" altLang="en-US" sz="2000" dirty="0">
                <a:latin typeface="+mn-ea"/>
                <a:ea typeface="+mn-ea"/>
              </a:rPr>
              <a:t>只支持更新的路由协议，不支持</a:t>
            </a:r>
            <a:r>
              <a:rPr kumimoji="0" lang="en-US" altLang="zh-CN" sz="2000" dirty="0">
                <a:latin typeface="+mn-ea"/>
                <a:ea typeface="+mn-ea"/>
              </a:rPr>
              <a:t>RIP/1</a:t>
            </a:r>
            <a:r>
              <a:rPr kumimoji="0" lang="zh-CN" altLang="en-US" sz="2000" dirty="0">
                <a:latin typeface="+mn-ea"/>
                <a:ea typeface="+mn-ea"/>
              </a:rPr>
              <a:t>等早期的路由协议。</a:t>
            </a:r>
          </a:p>
        </p:txBody>
      </p:sp>
      <p:sp>
        <p:nvSpPr>
          <p:cNvPr id="11" name="Rectangle 2">
            <a:extLst>
              <a:ext uri="{FF2B5EF4-FFF2-40B4-BE49-F238E27FC236}">
                <a16:creationId xmlns:a16="http://schemas.microsoft.com/office/drawing/2014/main" id="{6FADC5FB-72BA-4A64-84EB-056E4D79AFF9}"/>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5C10CE-E917-4949-8B29-617D5E8F5816}"/>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a:t>
            </a:r>
            <a:r>
              <a:rPr lang="en-US" altLang="zh-CN" b="0" kern="0" dirty="0"/>
              <a:t>VLSM</a:t>
            </a:r>
            <a:r>
              <a:rPr lang="zh-CN" altLang="en-US" b="0" kern="0" dirty="0"/>
              <a:t>规划举例</a:t>
            </a:r>
          </a:p>
        </p:txBody>
      </p:sp>
      <p:sp>
        <p:nvSpPr>
          <p:cNvPr id="4" name="文本框 3">
            <a:extLst>
              <a:ext uri="{FF2B5EF4-FFF2-40B4-BE49-F238E27FC236}">
                <a16:creationId xmlns:a16="http://schemas.microsoft.com/office/drawing/2014/main" id="{B2396A3F-576C-417B-A784-BE87C6B0F497}"/>
              </a:ext>
            </a:extLst>
          </p:cNvPr>
          <p:cNvSpPr txBox="1"/>
          <p:nvPr/>
        </p:nvSpPr>
        <p:spPr>
          <a:xfrm>
            <a:off x="962416" y="1196752"/>
            <a:ext cx="7714040" cy="1200329"/>
          </a:xfrm>
          <a:prstGeom prst="rect">
            <a:avLst/>
          </a:prstGeom>
          <a:noFill/>
        </p:spPr>
        <p:txBody>
          <a:bodyPr wrap="square">
            <a:spAutoFit/>
          </a:bodyPr>
          <a:lstStyle/>
          <a:p>
            <a:r>
              <a:rPr lang="zh-CN" altLang="en-US" dirty="0"/>
              <a:t>某单位有四个部门，分布有工作人员为</a:t>
            </a:r>
            <a:r>
              <a:rPr lang="en-US" altLang="zh-CN" dirty="0"/>
              <a:t>80</a:t>
            </a:r>
            <a:r>
              <a:rPr lang="zh-CN" altLang="en-US" dirty="0"/>
              <a:t>、</a:t>
            </a:r>
            <a:r>
              <a:rPr lang="en-US" altLang="zh-CN" dirty="0"/>
              <a:t>50</a:t>
            </a:r>
            <a:r>
              <a:rPr lang="zh-CN" altLang="en-US" dirty="0"/>
              <a:t>、</a:t>
            </a:r>
            <a:r>
              <a:rPr lang="en-US" altLang="zh-CN" dirty="0"/>
              <a:t>25</a:t>
            </a:r>
            <a:r>
              <a:rPr lang="zh-CN" altLang="en-US" dirty="0"/>
              <a:t>和</a:t>
            </a:r>
            <a:r>
              <a:rPr lang="en-US" altLang="zh-CN" dirty="0"/>
              <a:t>10</a:t>
            </a:r>
            <a:r>
              <a:rPr lang="zh-CN" altLang="en-US" dirty="0"/>
              <a:t>人。现希望对</a:t>
            </a:r>
            <a:r>
              <a:rPr lang="en-US" altLang="zh-CN" dirty="0"/>
              <a:t>C</a:t>
            </a:r>
            <a:r>
              <a:rPr lang="zh-CN" altLang="en-US" dirty="0"/>
              <a:t>类地址</a:t>
            </a:r>
            <a:r>
              <a:rPr lang="en-US" altLang="zh-CN" dirty="0"/>
              <a:t>192.168.1.0</a:t>
            </a:r>
            <a:r>
              <a:rPr lang="zh-CN" altLang="en-US" dirty="0"/>
              <a:t>进行划分，四个规模不同的子网，分布满足这些部门的要求。</a:t>
            </a:r>
          </a:p>
        </p:txBody>
      </p:sp>
      <p:sp>
        <p:nvSpPr>
          <p:cNvPr id="6" name="文本框 5">
            <a:extLst>
              <a:ext uri="{FF2B5EF4-FFF2-40B4-BE49-F238E27FC236}">
                <a16:creationId xmlns:a16="http://schemas.microsoft.com/office/drawing/2014/main" id="{429BDF9B-9F37-421B-B042-AB89E93BCBCF}"/>
              </a:ext>
            </a:extLst>
          </p:cNvPr>
          <p:cNvSpPr txBox="1"/>
          <p:nvPr/>
        </p:nvSpPr>
        <p:spPr>
          <a:xfrm>
            <a:off x="971550" y="2459504"/>
            <a:ext cx="7704906" cy="830997"/>
          </a:xfrm>
          <a:prstGeom prst="rect">
            <a:avLst/>
          </a:prstGeom>
          <a:noFill/>
        </p:spPr>
        <p:txBody>
          <a:bodyPr wrap="square">
            <a:spAutoFit/>
          </a:bodyPr>
          <a:lstStyle/>
          <a:p>
            <a:r>
              <a:rPr lang="en-US" altLang="zh-CN" dirty="0"/>
              <a:t>80+50+25+10=165</a:t>
            </a:r>
            <a:r>
              <a:rPr lang="zh-CN" altLang="en-US" dirty="0"/>
              <a:t>，小于一个</a:t>
            </a:r>
            <a:r>
              <a:rPr lang="en-US" altLang="zh-CN" dirty="0"/>
              <a:t>C</a:t>
            </a:r>
            <a:r>
              <a:rPr lang="zh-CN" altLang="en-US" dirty="0"/>
              <a:t>类的地址空间，整体需求小于</a:t>
            </a:r>
            <a:r>
              <a:rPr lang="en-US" altLang="zh-CN" dirty="0"/>
              <a:t>IP</a:t>
            </a:r>
            <a:r>
              <a:rPr lang="zh-CN" altLang="en-US" dirty="0"/>
              <a:t>地址数量。</a:t>
            </a:r>
          </a:p>
        </p:txBody>
      </p:sp>
      <p:sp>
        <p:nvSpPr>
          <p:cNvPr id="7" name="文本框 6">
            <a:extLst>
              <a:ext uri="{FF2B5EF4-FFF2-40B4-BE49-F238E27FC236}">
                <a16:creationId xmlns:a16="http://schemas.microsoft.com/office/drawing/2014/main" id="{BDC8C62F-0EA1-4AF6-8D1F-1358A2857A42}"/>
              </a:ext>
            </a:extLst>
          </p:cNvPr>
          <p:cNvSpPr txBox="1"/>
          <p:nvPr/>
        </p:nvSpPr>
        <p:spPr>
          <a:xfrm>
            <a:off x="962416" y="3352924"/>
            <a:ext cx="7704906" cy="1200329"/>
          </a:xfrm>
          <a:prstGeom prst="rect">
            <a:avLst/>
          </a:prstGeom>
          <a:noFill/>
        </p:spPr>
        <p:txBody>
          <a:bodyPr wrap="square">
            <a:spAutoFit/>
          </a:bodyPr>
          <a:lstStyle/>
          <a:p>
            <a:r>
              <a:rPr lang="zh-CN" altLang="en-US" dirty="0"/>
              <a:t>若将此网络划分为四个子网，则每个子网最多接入的主机数量为：</a:t>
            </a:r>
            <a:r>
              <a:rPr lang="en-US" altLang="zh-CN" dirty="0"/>
              <a:t>2</a:t>
            </a:r>
            <a:r>
              <a:rPr lang="en-US" altLang="zh-CN" baseline="30000" dirty="0"/>
              <a:t>6</a:t>
            </a:r>
            <a:r>
              <a:rPr lang="en-US" altLang="zh-CN" dirty="0"/>
              <a:t>-2=64-2=60</a:t>
            </a:r>
            <a:r>
              <a:rPr lang="zh-CN" altLang="en-US" dirty="0"/>
              <a:t>，无法满足需求。</a:t>
            </a:r>
            <a:endParaRPr lang="en-US" altLang="zh-CN" dirty="0"/>
          </a:p>
          <a:p>
            <a:r>
              <a:rPr lang="zh-CN" altLang="en-US" dirty="0"/>
              <a:t>因此，采用子网划分的方法无法满足要求。</a:t>
            </a:r>
          </a:p>
        </p:txBody>
      </p:sp>
      <p:sp>
        <p:nvSpPr>
          <p:cNvPr id="8" name="文本框 7">
            <a:extLst>
              <a:ext uri="{FF2B5EF4-FFF2-40B4-BE49-F238E27FC236}">
                <a16:creationId xmlns:a16="http://schemas.microsoft.com/office/drawing/2014/main" id="{2ECC97F1-DF5B-43AD-A161-71F17E532EF7}"/>
              </a:ext>
            </a:extLst>
          </p:cNvPr>
          <p:cNvSpPr txBox="1"/>
          <p:nvPr/>
        </p:nvSpPr>
        <p:spPr>
          <a:xfrm>
            <a:off x="971550" y="4823043"/>
            <a:ext cx="7704906" cy="830997"/>
          </a:xfrm>
          <a:prstGeom prst="rect">
            <a:avLst/>
          </a:prstGeom>
          <a:noFill/>
        </p:spPr>
        <p:txBody>
          <a:bodyPr wrap="square">
            <a:spAutoFit/>
          </a:bodyPr>
          <a:lstStyle/>
          <a:p>
            <a:r>
              <a:rPr lang="zh-CN" altLang="en-US" dirty="0"/>
              <a:t>但是：</a:t>
            </a:r>
            <a:r>
              <a:rPr lang="en-US" altLang="zh-CN" dirty="0"/>
              <a:t>50+25+10=85&lt;128</a:t>
            </a:r>
          </a:p>
          <a:p>
            <a:r>
              <a:rPr lang="zh-CN" altLang="en-US" dirty="0"/>
              <a:t>因此，可采用</a:t>
            </a:r>
            <a:r>
              <a:rPr lang="en-US" altLang="zh-CN" dirty="0"/>
              <a:t>VLSM</a:t>
            </a:r>
            <a:r>
              <a:rPr lang="zh-CN" altLang="en-US" dirty="0"/>
              <a:t>方法进行规划。</a:t>
            </a:r>
          </a:p>
        </p:txBody>
      </p:sp>
    </p:spTree>
    <p:extLst>
      <p:ext uri="{BB962C8B-B14F-4D97-AF65-F5344CB8AC3E}">
        <p14:creationId xmlns:p14="http://schemas.microsoft.com/office/powerpoint/2010/main" val="104750463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FB64CCD-A09E-41CE-B0BC-AA2174BBCAD4}"/>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a:t>
            </a:r>
            <a:r>
              <a:rPr lang="en-US" altLang="zh-CN" b="0" kern="0" dirty="0"/>
              <a:t>VLSM</a:t>
            </a:r>
            <a:r>
              <a:rPr lang="zh-CN" altLang="en-US" b="0" kern="0" dirty="0"/>
              <a:t>规划举例</a:t>
            </a:r>
          </a:p>
        </p:txBody>
      </p:sp>
      <p:sp>
        <p:nvSpPr>
          <p:cNvPr id="3" name="文本框 2">
            <a:extLst>
              <a:ext uri="{FF2B5EF4-FFF2-40B4-BE49-F238E27FC236}">
                <a16:creationId xmlns:a16="http://schemas.microsoft.com/office/drawing/2014/main" id="{EDD8358B-519E-4B9E-8689-122ED8F0FEF8}"/>
              </a:ext>
            </a:extLst>
          </p:cNvPr>
          <p:cNvSpPr txBox="1"/>
          <p:nvPr/>
        </p:nvSpPr>
        <p:spPr>
          <a:xfrm>
            <a:off x="1255483" y="1252202"/>
            <a:ext cx="7200800" cy="830997"/>
          </a:xfrm>
          <a:prstGeom prst="rect">
            <a:avLst/>
          </a:prstGeom>
          <a:noFill/>
        </p:spPr>
        <p:txBody>
          <a:bodyPr wrap="square" rtlCol="0">
            <a:spAutoFit/>
          </a:bodyPr>
          <a:lstStyle/>
          <a:p>
            <a:r>
              <a:rPr lang="zh-CN" altLang="en-US" dirty="0"/>
              <a:t>首先，将网络一分为二，形成两个各有</a:t>
            </a:r>
            <a:r>
              <a:rPr lang="en-US" altLang="zh-CN" dirty="0"/>
              <a:t>128-2</a:t>
            </a:r>
            <a:r>
              <a:rPr lang="zh-CN" altLang="en-US" dirty="0"/>
              <a:t>个有效</a:t>
            </a:r>
            <a:r>
              <a:rPr lang="en-US" altLang="zh-CN" dirty="0"/>
              <a:t>IP</a:t>
            </a:r>
            <a:r>
              <a:rPr lang="zh-CN" altLang="en-US" dirty="0"/>
              <a:t>地址的子网。得到一级子网，掩码长度</a:t>
            </a:r>
            <a:r>
              <a:rPr lang="en-US" altLang="zh-CN" dirty="0"/>
              <a:t>25.</a:t>
            </a:r>
            <a:endParaRPr lang="zh-CN" altLang="en-US" dirty="0"/>
          </a:p>
        </p:txBody>
      </p:sp>
      <p:sp>
        <p:nvSpPr>
          <p:cNvPr id="4" name="文本框 3">
            <a:extLst>
              <a:ext uri="{FF2B5EF4-FFF2-40B4-BE49-F238E27FC236}">
                <a16:creationId xmlns:a16="http://schemas.microsoft.com/office/drawing/2014/main" id="{8D5B7DAE-ABE6-4C78-84AC-7AFEF8C755B3}"/>
              </a:ext>
            </a:extLst>
          </p:cNvPr>
          <p:cNvSpPr txBox="1"/>
          <p:nvPr/>
        </p:nvSpPr>
        <p:spPr>
          <a:xfrm>
            <a:off x="1255483" y="2260314"/>
            <a:ext cx="7200800" cy="1200329"/>
          </a:xfrm>
          <a:prstGeom prst="rect">
            <a:avLst/>
          </a:prstGeom>
          <a:noFill/>
        </p:spPr>
        <p:txBody>
          <a:bodyPr wrap="square" rtlCol="0">
            <a:spAutoFit/>
          </a:bodyPr>
          <a:lstStyle/>
          <a:p>
            <a:r>
              <a:rPr lang="zh-CN" altLang="en-US" dirty="0"/>
              <a:t>其次，将两个一级子网中的一个用于有</a:t>
            </a:r>
            <a:r>
              <a:rPr lang="en-US" altLang="zh-CN" dirty="0"/>
              <a:t>80</a:t>
            </a:r>
            <a:r>
              <a:rPr lang="zh-CN" altLang="en-US" dirty="0"/>
              <a:t>人规模的部门；对另一个子网继续划分，成为两个各有</a:t>
            </a:r>
            <a:r>
              <a:rPr lang="en-US" altLang="zh-CN" dirty="0"/>
              <a:t>64-2</a:t>
            </a:r>
            <a:r>
              <a:rPr lang="zh-CN" altLang="en-US" dirty="0"/>
              <a:t>个有效</a:t>
            </a:r>
            <a:r>
              <a:rPr lang="en-US" altLang="zh-CN" dirty="0"/>
              <a:t>IP</a:t>
            </a:r>
            <a:r>
              <a:rPr lang="zh-CN" altLang="en-US" dirty="0"/>
              <a:t>地址的子网。得到二级子网，掩码长度</a:t>
            </a:r>
            <a:r>
              <a:rPr lang="en-US" altLang="zh-CN" dirty="0"/>
              <a:t>26.</a:t>
            </a:r>
            <a:endParaRPr lang="zh-CN" altLang="en-US" dirty="0"/>
          </a:p>
        </p:txBody>
      </p:sp>
      <p:sp>
        <p:nvSpPr>
          <p:cNvPr id="5" name="文本框 4">
            <a:extLst>
              <a:ext uri="{FF2B5EF4-FFF2-40B4-BE49-F238E27FC236}">
                <a16:creationId xmlns:a16="http://schemas.microsoft.com/office/drawing/2014/main" id="{B8B41BA2-3BA1-4708-B867-38CC59A0FCF7}"/>
              </a:ext>
            </a:extLst>
          </p:cNvPr>
          <p:cNvSpPr txBox="1"/>
          <p:nvPr/>
        </p:nvSpPr>
        <p:spPr>
          <a:xfrm>
            <a:off x="1255483" y="3636745"/>
            <a:ext cx="7200800" cy="1200329"/>
          </a:xfrm>
          <a:prstGeom prst="rect">
            <a:avLst/>
          </a:prstGeom>
          <a:noFill/>
        </p:spPr>
        <p:txBody>
          <a:bodyPr wrap="square" rtlCol="0">
            <a:spAutoFit/>
          </a:bodyPr>
          <a:lstStyle/>
          <a:p>
            <a:r>
              <a:rPr lang="zh-CN" altLang="en-US" dirty="0"/>
              <a:t>再次，将两个二级子网中的一个用于有</a:t>
            </a:r>
            <a:r>
              <a:rPr lang="en-US" altLang="zh-CN" dirty="0"/>
              <a:t>50</a:t>
            </a:r>
            <a:r>
              <a:rPr lang="zh-CN" altLang="en-US" dirty="0"/>
              <a:t>人规模的部门；对另一个子网继续划分，成为两个各有</a:t>
            </a:r>
            <a:r>
              <a:rPr lang="en-US" altLang="zh-CN" dirty="0"/>
              <a:t>32-2</a:t>
            </a:r>
            <a:r>
              <a:rPr lang="zh-CN" altLang="en-US" dirty="0"/>
              <a:t>个有效</a:t>
            </a:r>
            <a:r>
              <a:rPr lang="en-US" altLang="zh-CN" dirty="0"/>
              <a:t>IP</a:t>
            </a:r>
            <a:r>
              <a:rPr lang="zh-CN" altLang="en-US" dirty="0"/>
              <a:t>地址的子网。得到三级子网，掩码长度</a:t>
            </a:r>
            <a:r>
              <a:rPr lang="en-US" altLang="zh-CN" dirty="0"/>
              <a:t>27.</a:t>
            </a:r>
            <a:endParaRPr lang="zh-CN" altLang="en-US" dirty="0"/>
          </a:p>
        </p:txBody>
      </p:sp>
      <p:sp>
        <p:nvSpPr>
          <p:cNvPr id="6" name="文本框 5">
            <a:extLst>
              <a:ext uri="{FF2B5EF4-FFF2-40B4-BE49-F238E27FC236}">
                <a16:creationId xmlns:a16="http://schemas.microsoft.com/office/drawing/2014/main" id="{1CB25D0A-45D4-4E82-9F4D-9F95EAE19914}"/>
              </a:ext>
            </a:extLst>
          </p:cNvPr>
          <p:cNvSpPr txBox="1"/>
          <p:nvPr/>
        </p:nvSpPr>
        <p:spPr>
          <a:xfrm>
            <a:off x="1259632" y="5013176"/>
            <a:ext cx="7200800" cy="830997"/>
          </a:xfrm>
          <a:prstGeom prst="rect">
            <a:avLst/>
          </a:prstGeom>
          <a:noFill/>
        </p:spPr>
        <p:txBody>
          <a:bodyPr wrap="square" rtlCol="0">
            <a:spAutoFit/>
          </a:bodyPr>
          <a:lstStyle/>
          <a:p>
            <a:r>
              <a:rPr lang="zh-CN" altLang="en-US" dirty="0"/>
              <a:t>第四，将两个三级子网中的一个用于有</a:t>
            </a:r>
            <a:r>
              <a:rPr lang="en-US" altLang="zh-CN" dirty="0"/>
              <a:t>25</a:t>
            </a:r>
            <a:r>
              <a:rPr lang="zh-CN" altLang="en-US" dirty="0"/>
              <a:t>人规模的部门；将另一个子网用于有</a:t>
            </a:r>
            <a:r>
              <a:rPr lang="en-US" altLang="zh-CN" dirty="0"/>
              <a:t>10</a:t>
            </a:r>
            <a:r>
              <a:rPr lang="zh-CN" altLang="en-US" dirty="0"/>
              <a:t>人规模的单位。</a:t>
            </a:r>
          </a:p>
        </p:txBody>
      </p:sp>
    </p:spTree>
    <p:extLst>
      <p:ext uri="{BB962C8B-B14F-4D97-AF65-F5344CB8AC3E}">
        <p14:creationId xmlns:p14="http://schemas.microsoft.com/office/powerpoint/2010/main" val="3491424311"/>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C13591-A8A0-4A69-A034-2E653306AD59}"/>
              </a:ext>
            </a:extLst>
          </p:cNvPr>
          <p:cNvSpPr txBox="1"/>
          <p:nvPr/>
        </p:nvSpPr>
        <p:spPr>
          <a:xfrm>
            <a:off x="2483768" y="1340768"/>
            <a:ext cx="2304256" cy="461665"/>
          </a:xfrm>
          <a:prstGeom prst="rect">
            <a:avLst/>
          </a:prstGeom>
          <a:noFill/>
          <a:ln>
            <a:solidFill>
              <a:schemeClr val="tx2"/>
            </a:solidFill>
          </a:ln>
        </p:spPr>
        <p:txBody>
          <a:bodyPr wrap="square" rtlCol="0">
            <a:spAutoFit/>
          </a:bodyPr>
          <a:lstStyle/>
          <a:p>
            <a:r>
              <a:rPr lang="en-US" altLang="zh-CN" dirty="0"/>
              <a:t>192.168.1.0/24</a:t>
            </a:r>
            <a:endParaRPr lang="zh-CN" altLang="en-US" dirty="0"/>
          </a:p>
        </p:txBody>
      </p:sp>
      <p:sp>
        <p:nvSpPr>
          <p:cNvPr id="3" name="文本框 2">
            <a:extLst>
              <a:ext uri="{FF2B5EF4-FFF2-40B4-BE49-F238E27FC236}">
                <a16:creationId xmlns:a16="http://schemas.microsoft.com/office/drawing/2014/main" id="{637811A5-8A22-42A0-834B-FB92BB1F3E5D}"/>
              </a:ext>
            </a:extLst>
          </p:cNvPr>
          <p:cNvSpPr txBox="1"/>
          <p:nvPr/>
        </p:nvSpPr>
        <p:spPr>
          <a:xfrm>
            <a:off x="539552" y="2636912"/>
            <a:ext cx="2304256" cy="461665"/>
          </a:xfrm>
          <a:prstGeom prst="rect">
            <a:avLst/>
          </a:prstGeom>
          <a:noFill/>
          <a:ln>
            <a:solidFill>
              <a:schemeClr val="tx2"/>
            </a:solidFill>
          </a:ln>
        </p:spPr>
        <p:txBody>
          <a:bodyPr wrap="square" rtlCol="0">
            <a:spAutoFit/>
          </a:bodyPr>
          <a:lstStyle/>
          <a:p>
            <a:r>
              <a:rPr lang="en-US" altLang="zh-CN" dirty="0"/>
              <a:t>192.168.1.0/25</a:t>
            </a:r>
            <a:endParaRPr lang="zh-CN" altLang="en-US" dirty="0"/>
          </a:p>
        </p:txBody>
      </p:sp>
      <p:sp>
        <p:nvSpPr>
          <p:cNvPr id="4" name="文本框 3">
            <a:extLst>
              <a:ext uri="{FF2B5EF4-FFF2-40B4-BE49-F238E27FC236}">
                <a16:creationId xmlns:a16="http://schemas.microsoft.com/office/drawing/2014/main" id="{CEF6E990-3365-4873-A8A5-609EA185126A}"/>
              </a:ext>
            </a:extLst>
          </p:cNvPr>
          <p:cNvSpPr txBox="1"/>
          <p:nvPr/>
        </p:nvSpPr>
        <p:spPr>
          <a:xfrm>
            <a:off x="4716016" y="2636911"/>
            <a:ext cx="2736304" cy="461665"/>
          </a:xfrm>
          <a:prstGeom prst="rect">
            <a:avLst/>
          </a:prstGeom>
          <a:noFill/>
          <a:ln>
            <a:solidFill>
              <a:schemeClr val="tx2"/>
            </a:solidFill>
          </a:ln>
        </p:spPr>
        <p:txBody>
          <a:bodyPr wrap="square" rtlCol="0">
            <a:spAutoFit/>
          </a:bodyPr>
          <a:lstStyle/>
          <a:p>
            <a:r>
              <a:rPr lang="en-US" altLang="zh-CN" dirty="0"/>
              <a:t>192.168.1.128/25</a:t>
            </a:r>
            <a:endParaRPr lang="zh-CN" altLang="en-US" dirty="0"/>
          </a:p>
        </p:txBody>
      </p:sp>
      <p:sp>
        <p:nvSpPr>
          <p:cNvPr id="5" name="文本框 4">
            <a:extLst>
              <a:ext uri="{FF2B5EF4-FFF2-40B4-BE49-F238E27FC236}">
                <a16:creationId xmlns:a16="http://schemas.microsoft.com/office/drawing/2014/main" id="{A680A8BE-B990-46A1-B0E7-E3363BEEFA21}"/>
              </a:ext>
            </a:extLst>
          </p:cNvPr>
          <p:cNvSpPr txBox="1"/>
          <p:nvPr/>
        </p:nvSpPr>
        <p:spPr>
          <a:xfrm>
            <a:off x="2051720" y="3717032"/>
            <a:ext cx="2736304" cy="461665"/>
          </a:xfrm>
          <a:prstGeom prst="rect">
            <a:avLst/>
          </a:prstGeom>
          <a:noFill/>
          <a:ln>
            <a:solidFill>
              <a:schemeClr val="tx2"/>
            </a:solidFill>
          </a:ln>
        </p:spPr>
        <p:txBody>
          <a:bodyPr wrap="square" rtlCol="0">
            <a:spAutoFit/>
          </a:bodyPr>
          <a:lstStyle/>
          <a:p>
            <a:r>
              <a:rPr lang="en-US" altLang="zh-CN" dirty="0"/>
              <a:t>192.168.1.128/26</a:t>
            </a:r>
            <a:endParaRPr lang="zh-CN" altLang="en-US" dirty="0"/>
          </a:p>
        </p:txBody>
      </p:sp>
      <p:sp>
        <p:nvSpPr>
          <p:cNvPr id="6" name="文本框 5">
            <a:extLst>
              <a:ext uri="{FF2B5EF4-FFF2-40B4-BE49-F238E27FC236}">
                <a16:creationId xmlns:a16="http://schemas.microsoft.com/office/drawing/2014/main" id="{CA22360B-A6C5-489C-A72D-F24D8B4ED6F9}"/>
              </a:ext>
            </a:extLst>
          </p:cNvPr>
          <p:cNvSpPr txBox="1"/>
          <p:nvPr/>
        </p:nvSpPr>
        <p:spPr>
          <a:xfrm>
            <a:off x="5796136" y="3717032"/>
            <a:ext cx="2736304" cy="461665"/>
          </a:xfrm>
          <a:prstGeom prst="rect">
            <a:avLst/>
          </a:prstGeom>
          <a:noFill/>
          <a:ln>
            <a:solidFill>
              <a:schemeClr val="tx2"/>
            </a:solidFill>
          </a:ln>
        </p:spPr>
        <p:txBody>
          <a:bodyPr wrap="square" rtlCol="0">
            <a:spAutoFit/>
          </a:bodyPr>
          <a:lstStyle/>
          <a:p>
            <a:r>
              <a:rPr lang="en-US" altLang="zh-CN" dirty="0"/>
              <a:t>192.168.1.192/26</a:t>
            </a:r>
            <a:endParaRPr lang="zh-CN" altLang="en-US" dirty="0"/>
          </a:p>
        </p:txBody>
      </p:sp>
      <p:sp>
        <p:nvSpPr>
          <p:cNvPr id="7" name="文本框 6">
            <a:extLst>
              <a:ext uri="{FF2B5EF4-FFF2-40B4-BE49-F238E27FC236}">
                <a16:creationId xmlns:a16="http://schemas.microsoft.com/office/drawing/2014/main" id="{38369C73-C221-4CD0-B09A-A8ED93D28A7D}"/>
              </a:ext>
            </a:extLst>
          </p:cNvPr>
          <p:cNvSpPr txBox="1"/>
          <p:nvPr/>
        </p:nvSpPr>
        <p:spPr>
          <a:xfrm>
            <a:off x="3275856" y="4869160"/>
            <a:ext cx="2736304" cy="461665"/>
          </a:xfrm>
          <a:prstGeom prst="rect">
            <a:avLst/>
          </a:prstGeom>
          <a:noFill/>
          <a:ln>
            <a:solidFill>
              <a:schemeClr val="tx2"/>
            </a:solidFill>
          </a:ln>
        </p:spPr>
        <p:txBody>
          <a:bodyPr wrap="square" rtlCol="0">
            <a:spAutoFit/>
          </a:bodyPr>
          <a:lstStyle/>
          <a:p>
            <a:r>
              <a:rPr lang="en-US" altLang="zh-CN" dirty="0"/>
              <a:t>192.168.1.192/27</a:t>
            </a:r>
            <a:endParaRPr lang="zh-CN" altLang="en-US" dirty="0"/>
          </a:p>
        </p:txBody>
      </p:sp>
      <p:sp>
        <p:nvSpPr>
          <p:cNvPr id="8" name="文本框 7">
            <a:extLst>
              <a:ext uri="{FF2B5EF4-FFF2-40B4-BE49-F238E27FC236}">
                <a16:creationId xmlns:a16="http://schemas.microsoft.com/office/drawing/2014/main" id="{936FDF30-03E0-4572-A388-614534EA571F}"/>
              </a:ext>
            </a:extLst>
          </p:cNvPr>
          <p:cNvSpPr txBox="1"/>
          <p:nvPr/>
        </p:nvSpPr>
        <p:spPr>
          <a:xfrm>
            <a:off x="6300192" y="4869160"/>
            <a:ext cx="2736304" cy="461665"/>
          </a:xfrm>
          <a:prstGeom prst="rect">
            <a:avLst/>
          </a:prstGeom>
          <a:noFill/>
          <a:ln>
            <a:solidFill>
              <a:schemeClr val="tx2"/>
            </a:solidFill>
          </a:ln>
        </p:spPr>
        <p:txBody>
          <a:bodyPr wrap="square" rtlCol="0">
            <a:spAutoFit/>
          </a:bodyPr>
          <a:lstStyle/>
          <a:p>
            <a:r>
              <a:rPr lang="en-US" altLang="zh-CN" dirty="0"/>
              <a:t>192.168.1.224/27</a:t>
            </a:r>
            <a:endParaRPr lang="zh-CN" altLang="en-US" dirty="0"/>
          </a:p>
        </p:txBody>
      </p:sp>
      <p:cxnSp>
        <p:nvCxnSpPr>
          <p:cNvPr id="10" name="直接箭头连接符 9">
            <a:extLst>
              <a:ext uri="{FF2B5EF4-FFF2-40B4-BE49-F238E27FC236}">
                <a16:creationId xmlns:a16="http://schemas.microsoft.com/office/drawing/2014/main" id="{D11C9551-253F-46F1-81DB-3D872B455A33}"/>
              </a:ext>
            </a:extLst>
          </p:cNvPr>
          <p:cNvCxnSpPr>
            <a:stCxn id="2" idx="2"/>
            <a:endCxn id="3" idx="0"/>
          </p:cNvCxnSpPr>
          <p:nvPr/>
        </p:nvCxnSpPr>
        <p:spPr bwMode="auto">
          <a:xfrm flipH="1">
            <a:off x="1691680" y="1802433"/>
            <a:ext cx="1944216" cy="834479"/>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11" name="直接箭头连接符 10">
            <a:extLst>
              <a:ext uri="{FF2B5EF4-FFF2-40B4-BE49-F238E27FC236}">
                <a16:creationId xmlns:a16="http://schemas.microsoft.com/office/drawing/2014/main" id="{E4B46190-1889-4565-805D-34DB6795DF5A}"/>
              </a:ext>
            </a:extLst>
          </p:cNvPr>
          <p:cNvCxnSpPr>
            <a:cxnSpLocks/>
            <a:stCxn id="2" idx="2"/>
            <a:endCxn id="4" idx="0"/>
          </p:cNvCxnSpPr>
          <p:nvPr/>
        </p:nvCxnSpPr>
        <p:spPr bwMode="auto">
          <a:xfrm>
            <a:off x="3635896" y="1802433"/>
            <a:ext cx="2448272" cy="834478"/>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14" name="直接箭头连接符 13">
            <a:extLst>
              <a:ext uri="{FF2B5EF4-FFF2-40B4-BE49-F238E27FC236}">
                <a16:creationId xmlns:a16="http://schemas.microsoft.com/office/drawing/2014/main" id="{9F779EC2-B705-4226-A988-D155D9C254C5}"/>
              </a:ext>
            </a:extLst>
          </p:cNvPr>
          <p:cNvCxnSpPr>
            <a:cxnSpLocks/>
            <a:endCxn id="5" idx="0"/>
          </p:cNvCxnSpPr>
          <p:nvPr/>
        </p:nvCxnSpPr>
        <p:spPr bwMode="auto">
          <a:xfrm flipH="1">
            <a:off x="3419872" y="3092609"/>
            <a:ext cx="2592288" cy="624423"/>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16" name="直接箭头连接符 15">
            <a:extLst>
              <a:ext uri="{FF2B5EF4-FFF2-40B4-BE49-F238E27FC236}">
                <a16:creationId xmlns:a16="http://schemas.microsoft.com/office/drawing/2014/main" id="{EAD21465-87CE-49A8-90AD-A94FF6C6F895}"/>
              </a:ext>
            </a:extLst>
          </p:cNvPr>
          <p:cNvCxnSpPr>
            <a:cxnSpLocks/>
          </p:cNvCxnSpPr>
          <p:nvPr/>
        </p:nvCxnSpPr>
        <p:spPr bwMode="auto">
          <a:xfrm>
            <a:off x="6005002" y="3105989"/>
            <a:ext cx="1152128" cy="611043"/>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18" name="直接箭头连接符 17">
            <a:extLst>
              <a:ext uri="{FF2B5EF4-FFF2-40B4-BE49-F238E27FC236}">
                <a16:creationId xmlns:a16="http://schemas.microsoft.com/office/drawing/2014/main" id="{64296A23-EE8B-495A-97F2-8F08419DC036}"/>
              </a:ext>
            </a:extLst>
          </p:cNvPr>
          <p:cNvCxnSpPr>
            <a:cxnSpLocks/>
            <a:stCxn id="6" idx="2"/>
            <a:endCxn id="8" idx="0"/>
          </p:cNvCxnSpPr>
          <p:nvPr/>
        </p:nvCxnSpPr>
        <p:spPr bwMode="auto">
          <a:xfrm>
            <a:off x="7164288" y="4178697"/>
            <a:ext cx="504056" cy="690463"/>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7F949F42-45A3-4B5A-B4C1-B0EA01C7E152}"/>
              </a:ext>
            </a:extLst>
          </p:cNvPr>
          <p:cNvCxnSpPr>
            <a:cxnSpLocks/>
            <a:endCxn id="7" idx="0"/>
          </p:cNvCxnSpPr>
          <p:nvPr/>
        </p:nvCxnSpPr>
        <p:spPr bwMode="auto">
          <a:xfrm flipH="1">
            <a:off x="4644008" y="4178697"/>
            <a:ext cx="2516630" cy="690463"/>
          </a:xfrm>
          <a:prstGeom prst="straightConnector1">
            <a:avLst/>
          </a:prstGeom>
          <a:ln w="28575">
            <a:solidFill>
              <a:schemeClr val="tx2"/>
            </a:solidFill>
            <a:tailEnd type="triangle"/>
          </a:ln>
        </p:spPr>
        <p:style>
          <a:lnRef idx="1">
            <a:schemeClr val="accent6"/>
          </a:lnRef>
          <a:fillRef idx="0">
            <a:schemeClr val="accent6"/>
          </a:fillRef>
          <a:effectRef idx="0">
            <a:schemeClr val="accent6"/>
          </a:effectRef>
          <a:fontRef idx="minor">
            <a:schemeClr val="tx1"/>
          </a:fontRef>
        </p:style>
      </p:cxnSp>
      <p:sp>
        <p:nvSpPr>
          <p:cNvPr id="23" name="文本框 22">
            <a:extLst>
              <a:ext uri="{FF2B5EF4-FFF2-40B4-BE49-F238E27FC236}">
                <a16:creationId xmlns:a16="http://schemas.microsoft.com/office/drawing/2014/main" id="{3220267A-B37C-4746-8EE5-904F6C976707}"/>
              </a:ext>
            </a:extLst>
          </p:cNvPr>
          <p:cNvSpPr txBox="1"/>
          <p:nvPr/>
        </p:nvSpPr>
        <p:spPr>
          <a:xfrm>
            <a:off x="7668344" y="2692499"/>
            <a:ext cx="1217000" cy="400110"/>
          </a:xfrm>
          <a:prstGeom prst="rect">
            <a:avLst/>
          </a:prstGeom>
          <a:noFill/>
        </p:spPr>
        <p:txBody>
          <a:bodyPr wrap="none" rtlCol="0">
            <a:spAutoFit/>
          </a:bodyPr>
          <a:lstStyle/>
          <a:p>
            <a:r>
              <a:rPr lang="zh-CN" altLang="en-US" sz="2000" dirty="0">
                <a:solidFill>
                  <a:srgbClr val="FF0000"/>
                </a:solidFill>
              </a:rPr>
              <a:t>一级子网</a:t>
            </a:r>
            <a:endParaRPr lang="en-US" altLang="zh-CN" sz="2000" dirty="0">
              <a:solidFill>
                <a:srgbClr val="FF0000"/>
              </a:solidFill>
            </a:endParaRPr>
          </a:p>
        </p:txBody>
      </p:sp>
      <p:sp>
        <p:nvSpPr>
          <p:cNvPr id="24" name="文本框 23">
            <a:extLst>
              <a:ext uri="{FF2B5EF4-FFF2-40B4-BE49-F238E27FC236}">
                <a16:creationId xmlns:a16="http://schemas.microsoft.com/office/drawing/2014/main" id="{A85AEA55-0D01-492C-BF24-D23A9DD8E718}"/>
              </a:ext>
            </a:extLst>
          </p:cNvPr>
          <p:cNvSpPr txBox="1"/>
          <p:nvPr/>
        </p:nvSpPr>
        <p:spPr>
          <a:xfrm>
            <a:off x="539552" y="3997669"/>
            <a:ext cx="1217000" cy="400110"/>
          </a:xfrm>
          <a:prstGeom prst="rect">
            <a:avLst/>
          </a:prstGeom>
          <a:noFill/>
        </p:spPr>
        <p:txBody>
          <a:bodyPr wrap="none" rtlCol="0">
            <a:spAutoFit/>
          </a:bodyPr>
          <a:lstStyle/>
          <a:p>
            <a:r>
              <a:rPr lang="zh-CN" altLang="en-US" sz="2000" dirty="0">
                <a:solidFill>
                  <a:srgbClr val="FF0000"/>
                </a:solidFill>
              </a:rPr>
              <a:t>二级子网</a:t>
            </a:r>
          </a:p>
        </p:txBody>
      </p:sp>
      <p:sp>
        <p:nvSpPr>
          <p:cNvPr id="25" name="文本框 24">
            <a:extLst>
              <a:ext uri="{FF2B5EF4-FFF2-40B4-BE49-F238E27FC236}">
                <a16:creationId xmlns:a16="http://schemas.microsoft.com/office/drawing/2014/main" id="{F78B0367-E8C6-4A78-A73E-6D04C25D4D0D}"/>
              </a:ext>
            </a:extLst>
          </p:cNvPr>
          <p:cNvSpPr txBox="1"/>
          <p:nvPr/>
        </p:nvSpPr>
        <p:spPr>
          <a:xfrm>
            <a:off x="1148052" y="5445224"/>
            <a:ext cx="1217000" cy="400110"/>
          </a:xfrm>
          <a:prstGeom prst="rect">
            <a:avLst/>
          </a:prstGeom>
          <a:noFill/>
        </p:spPr>
        <p:txBody>
          <a:bodyPr wrap="none" rtlCol="0">
            <a:spAutoFit/>
          </a:bodyPr>
          <a:lstStyle/>
          <a:p>
            <a:r>
              <a:rPr lang="zh-CN" altLang="en-US" sz="2000" dirty="0">
                <a:solidFill>
                  <a:srgbClr val="FF0000"/>
                </a:solidFill>
              </a:rPr>
              <a:t>三级子网</a:t>
            </a:r>
          </a:p>
        </p:txBody>
      </p:sp>
      <p:sp>
        <p:nvSpPr>
          <p:cNvPr id="26" name="文本框 25">
            <a:extLst>
              <a:ext uri="{FF2B5EF4-FFF2-40B4-BE49-F238E27FC236}">
                <a16:creationId xmlns:a16="http://schemas.microsoft.com/office/drawing/2014/main" id="{894AAAE2-2451-46AF-929B-5D940A2D6F40}"/>
              </a:ext>
            </a:extLst>
          </p:cNvPr>
          <p:cNvSpPr txBox="1"/>
          <p:nvPr/>
        </p:nvSpPr>
        <p:spPr>
          <a:xfrm>
            <a:off x="6929621" y="2204212"/>
            <a:ext cx="2191626" cy="400110"/>
          </a:xfrm>
          <a:prstGeom prst="rect">
            <a:avLst/>
          </a:prstGeom>
          <a:noFill/>
        </p:spPr>
        <p:txBody>
          <a:bodyPr wrap="none" rtlCol="0">
            <a:spAutoFit/>
          </a:bodyPr>
          <a:lstStyle/>
          <a:p>
            <a:r>
              <a:rPr lang="en-US" altLang="zh-CN" sz="2000" dirty="0">
                <a:solidFill>
                  <a:schemeClr val="accent1"/>
                </a:solidFill>
              </a:rPr>
              <a:t>128-2=126</a:t>
            </a:r>
            <a:r>
              <a:rPr lang="zh-CN" altLang="en-US" sz="2000" dirty="0">
                <a:solidFill>
                  <a:schemeClr val="accent1"/>
                </a:solidFill>
              </a:rPr>
              <a:t>台主机</a:t>
            </a:r>
          </a:p>
        </p:txBody>
      </p:sp>
      <p:sp>
        <p:nvSpPr>
          <p:cNvPr id="27" name="文本框 26">
            <a:extLst>
              <a:ext uri="{FF2B5EF4-FFF2-40B4-BE49-F238E27FC236}">
                <a16:creationId xmlns:a16="http://schemas.microsoft.com/office/drawing/2014/main" id="{FDC3FAC1-718F-42AE-9AB8-4E16AC5D1CFC}"/>
              </a:ext>
            </a:extLst>
          </p:cNvPr>
          <p:cNvSpPr txBox="1"/>
          <p:nvPr/>
        </p:nvSpPr>
        <p:spPr>
          <a:xfrm>
            <a:off x="110968" y="3668332"/>
            <a:ext cx="1906291" cy="400110"/>
          </a:xfrm>
          <a:prstGeom prst="rect">
            <a:avLst/>
          </a:prstGeom>
          <a:noFill/>
        </p:spPr>
        <p:txBody>
          <a:bodyPr wrap="none" rtlCol="0">
            <a:spAutoFit/>
          </a:bodyPr>
          <a:lstStyle/>
          <a:p>
            <a:r>
              <a:rPr lang="en-US" altLang="zh-CN" sz="2000" dirty="0">
                <a:solidFill>
                  <a:schemeClr val="accent1"/>
                </a:solidFill>
              </a:rPr>
              <a:t>64-2=62</a:t>
            </a:r>
            <a:r>
              <a:rPr lang="zh-CN" altLang="en-US" sz="2000" dirty="0">
                <a:solidFill>
                  <a:schemeClr val="accent1"/>
                </a:solidFill>
              </a:rPr>
              <a:t>台主机</a:t>
            </a:r>
          </a:p>
        </p:txBody>
      </p:sp>
      <p:sp>
        <p:nvSpPr>
          <p:cNvPr id="28" name="文本框 27">
            <a:extLst>
              <a:ext uri="{FF2B5EF4-FFF2-40B4-BE49-F238E27FC236}">
                <a16:creationId xmlns:a16="http://schemas.microsoft.com/office/drawing/2014/main" id="{FB2B1262-E777-4FE0-9F52-ABC1E8014D59}"/>
              </a:ext>
            </a:extLst>
          </p:cNvPr>
          <p:cNvSpPr txBox="1"/>
          <p:nvPr/>
        </p:nvSpPr>
        <p:spPr>
          <a:xfrm>
            <a:off x="803406" y="5074032"/>
            <a:ext cx="1906291" cy="400110"/>
          </a:xfrm>
          <a:prstGeom prst="rect">
            <a:avLst/>
          </a:prstGeom>
          <a:noFill/>
        </p:spPr>
        <p:txBody>
          <a:bodyPr wrap="none" rtlCol="0">
            <a:spAutoFit/>
          </a:bodyPr>
          <a:lstStyle/>
          <a:p>
            <a:r>
              <a:rPr lang="en-US" altLang="zh-CN" sz="2000" dirty="0">
                <a:solidFill>
                  <a:schemeClr val="accent1"/>
                </a:solidFill>
              </a:rPr>
              <a:t>32-2=30</a:t>
            </a:r>
            <a:r>
              <a:rPr lang="zh-CN" altLang="en-US" sz="2000" dirty="0">
                <a:solidFill>
                  <a:schemeClr val="accent1"/>
                </a:solidFill>
              </a:rPr>
              <a:t>台主机</a:t>
            </a:r>
          </a:p>
        </p:txBody>
      </p:sp>
      <p:sp>
        <p:nvSpPr>
          <p:cNvPr id="22" name="Rectangle 2">
            <a:extLst>
              <a:ext uri="{FF2B5EF4-FFF2-40B4-BE49-F238E27FC236}">
                <a16:creationId xmlns:a16="http://schemas.microsoft.com/office/drawing/2014/main" id="{93F1DA6A-7359-460E-B239-B6D67D9B677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
        <p:nvSpPr>
          <p:cNvPr id="29" name="文本框 28">
            <a:extLst>
              <a:ext uri="{FF2B5EF4-FFF2-40B4-BE49-F238E27FC236}">
                <a16:creationId xmlns:a16="http://schemas.microsoft.com/office/drawing/2014/main" id="{2A17528C-699B-47B4-8DBE-8261E2FDFABE}"/>
              </a:ext>
            </a:extLst>
          </p:cNvPr>
          <p:cNvSpPr txBox="1"/>
          <p:nvPr/>
        </p:nvSpPr>
        <p:spPr>
          <a:xfrm>
            <a:off x="6876256" y="1498581"/>
            <a:ext cx="2132315" cy="707886"/>
          </a:xfrm>
          <a:prstGeom prst="rect">
            <a:avLst/>
          </a:prstGeom>
          <a:noFill/>
        </p:spPr>
        <p:txBody>
          <a:bodyPr wrap="none" rtlCol="0">
            <a:spAutoFit/>
          </a:bodyPr>
          <a:lstStyle/>
          <a:p>
            <a:r>
              <a:rPr lang="zh-CN" altLang="en-US" sz="2000" dirty="0">
                <a:solidFill>
                  <a:schemeClr val="accent2">
                    <a:lumMod val="75000"/>
                  </a:schemeClr>
                </a:solidFill>
                <a:latin typeface="+mn-ea"/>
                <a:ea typeface="+mn-ea"/>
              </a:rPr>
              <a:t>掩码：</a:t>
            </a:r>
            <a:endParaRPr lang="en-US" altLang="zh-CN" sz="2000" dirty="0">
              <a:solidFill>
                <a:schemeClr val="accent2">
                  <a:lumMod val="75000"/>
                </a:schemeClr>
              </a:solidFill>
              <a:latin typeface="+mn-ea"/>
              <a:ea typeface="+mn-ea"/>
            </a:endParaRPr>
          </a:p>
          <a:p>
            <a:r>
              <a:rPr lang="en-US" altLang="zh-CN" sz="2000" dirty="0">
                <a:solidFill>
                  <a:schemeClr val="accent2">
                    <a:lumMod val="75000"/>
                  </a:schemeClr>
                </a:solidFill>
                <a:latin typeface="+mn-ea"/>
                <a:ea typeface="+mn-ea"/>
              </a:rPr>
              <a:t>255.255.255.128</a:t>
            </a:r>
            <a:endParaRPr lang="zh-CN" altLang="en-US" sz="2000" dirty="0">
              <a:solidFill>
                <a:schemeClr val="accent2">
                  <a:lumMod val="75000"/>
                </a:schemeClr>
              </a:solidFill>
              <a:latin typeface="+mn-ea"/>
              <a:ea typeface="+mn-ea"/>
            </a:endParaRPr>
          </a:p>
        </p:txBody>
      </p:sp>
      <p:sp>
        <p:nvSpPr>
          <p:cNvPr id="30" name="文本框 29">
            <a:extLst>
              <a:ext uri="{FF2B5EF4-FFF2-40B4-BE49-F238E27FC236}">
                <a16:creationId xmlns:a16="http://schemas.microsoft.com/office/drawing/2014/main" id="{61F10F6C-4C5D-46B9-9A79-EF2F8ACDD287}"/>
              </a:ext>
            </a:extLst>
          </p:cNvPr>
          <p:cNvSpPr txBox="1"/>
          <p:nvPr/>
        </p:nvSpPr>
        <p:spPr>
          <a:xfrm>
            <a:off x="149392" y="3050877"/>
            <a:ext cx="2132315" cy="707886"/>
          </a:xfrm>
          <a:prstGeom prst="rect">
            <a:avLst/>
          </a:prstGeom>
          <a:noFill/>
        </p:spPr>
        <p:txBody>
          <a:bodyPr wrap="none" rtlCol="0">
            <a:spAutoFit/>
          </a:bodyPr>
          <a:lstStyle/>
          <a:p>
            <a:r>
              <a:rPr lang="zh-CN" altLang="en-US" sz="2000" dirty="0">
                <a:solidFill>
                  <a:schemeClr val="accent6">
                    <a:lumMod val="75000"/>
                  </a:schemeClr>
                </a:solidFill>
                <a:latin typeface="+mn-ea"/>
                <a:ea typeface="+mn-ea"/>
              </a:rPr>
              <a:t>掩码：</a:t>
            </a:r>
            <a:endParaRPr lang="en-US" altLang="zh-CN" sz="2000" dirty="0">
              <a:solidFill>
                <a:schemeClr val="accent6">
                  <a:lumMod val="75000"/>
                </a:schemeClr>
              </a:solidFill>
              <a:latin typeface="+mn-ea"/>
              <a:ea typeface="+mn-ea"/>
            </a:endParaRPr>
          </a:p>
          <a:p>
            <a:r>
              <a:rPr lang="en-US" altLang="zh-CN" sz="2000" dirty="0">
                <a:solidFill>
                  <a:schemeClr val="accent6">
                    <a:lumMod val="75000"/>
                  </a:schemeClr>
                </a:solidFill>
                <a:latin typeface="+mn-ea"/>
                <a:ea typeface="+mn-ea"/>
              </a:rPr>
              <a:t>255.255.255.192</a:t>
            </a:r>
            <a:endParaRPr lang="zh-CN" altLang="en-US" sz="2000" dirty="0">
              <a:solidFill>
                <a:schemeClr val="accent6">
                  <a:lumMod val="75000"/>
                </a:schemeClr>
              </a:solidFill>
              <a:latin typeface="+mn-ea"/>
              <a:ea typeface="+mn-ea"/>
            </a:endParaRPr>
          </a:p>
        </p:txBody>
      </p:sp>
      <p:sp>
        <p:nvSpPr>
          <p:cNvPr id="31" name="文本框 30">
            <a:extLst>
              <a:ext uri="{FF2B5EF4-FFF2-40B4-BE49-F238E27FC236}">
                <a16:creationId xmlns:a16="http://schemas.microsoft.com/office/drawing/2014/main" id="{047C338A-5715-42C0-8265-F1783A1B18F3}"/>
              </a:ext>
            </a:extLst>
          </p:cNvPr>
          <p:cNvSpPr txBox="1"/>
          <p:nvPr/>
        </p:nvSpPr>
        <p:spPr>
          <a:xfrm>
            <a:off x="797529" y="4505666"/>
            <a:ext cx="2108269" cy="707886"/>
          </a:xfrm>
          <a:prstGeom prst="rect">
            <a:avLst/>
          </a:prstGeom>
          <a:noFill/>
        </p:spPr>
        <p:txBody>
          <a:bodyPr wrap="none" rtlCol="0">
            <a:spAutoFit/>
          </a:bodyPr>
          <a:lstStyle/>
          <a:p>
            <a:r>
              <a:rPr lang="zh-CN" altLang="en-US" sz="2000" dirty="0">
                <a:solidFill>
                  <a:schemeClr val="accent6">
                    <a:lumMod val="75000"/>
                  </a:schemeClr>
                </a:solidFill>
              </a:rPr>
              <a:t>掩码：</a:t>
            </a:r>
            <a:endParaRPr lang="en-US" altLang="zh-CN" sz="2000" dirty="0">
              <a:solidFill>
                <a:schemeClr val="accent6">
                  <a:lumMod val="75000"/>
                </a:schemeClr>
              </a:solidFill>
            </a:endParaRPr>
          </a:p>
          <a:p>
            <a:r>
              <a:rPr lang="en-US" altLang="zh-CN" sz="2000" dirty="0">
                <a:solidFill>
                  <a:schemeClr val="accent6">
                    <a:lumMod val="75000"/>
                  </a:schemeClr>
                </a:solidFill>
              </a:rPr>
              <a:t>255.255.255.224</a:t>
            </a:r>
            <a:endParaRPr lang="zh-CN" altLang="en-US" sz="2000" dirty="0">
              <a:solidFill>
                <a:schemeClr val="accent6">
                  <a:lumMod val="75000"/>
                </a:schemeClr>
              </a:solidFill>
            </a:endParaRPr>
          </a:p>
        </p:txBody>
      </p:sp>
    </p:spTree>
    <p:extLst>
      <p:ext uri="{BB962C8B-B14F-4D97-AF65-F5344CB8AC3E}">
        <p14:creationId xmlns:p14="http://schemas.microsoft.com/office/powerpoint/2010/main" val="94453166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7">
            <a:extLst>
              <a:ext uri="{FF2B5EF4-FFF2-40B4-BE49-F238E27FC236}">
                <a16:creationId xmlns:a16="http://schemas.microsoft.com/office/drawing/2014/main" id="{E6B00CE3-D860-40F3-85F9-53C93A011156}"/>
              </a:ext>
            </a:extLst>
          </p:cNvPr>
          <p:cNvSpPr>
            <a:spLocks noChangeArrowheads="1"/>
          </p:cNvSpPr>
          <p:nvPr/>
        </p:nvSpPr>
        <p:spPr bwMode="auto">
          <a:xfrm>
            <a:off x="1179513" y="1160463"/>
            <a:ext cx="1995487" cy="400050"/>
          </a:xfrm>
          <a:prstGeom prst="rect">
            <a:avLst/>
          </a:prstGeom>
          <a:noFill/>
          <a:ln>
            <a:noFill/>
          </a:ln>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latin typeface="+mn-ea"/>
                <a:ea typeface="+mn-ea"/>
              </a:rPr>
              <a:t>4.</a:t>
            </a:r>
            <a:r>
              <a:rPr kumimoji="0" lang="zh-CN" altLang="en-US" sz="2000" dirty="0">
                <a:latin typeface="+mn-ea"/>
                <a:ea typeface="+mn-ea"/>
              </a:rPr>
              <a:t>超网</a:t>
            </a:r>
            <a:r>
              <a:rPr kumimoji="0" lang="en-US" altLang="zh-CN" sz="2000" dirty="0">
                <a:latin typeface="+mn-ea"/>
                <a:ea typeface="+mn-ea"/>
              </a:rPr>
              <a:t>IP</a:t>
            </a:r>
            <a:r>
              <a:rPr kumimoji="0" lang="zh-CN" altLang="en-US" sz="2000" dirty="0">
                <a:latin typeface="+mn-ea"/>
                <a:ea typeface="+mn-ea"/>
              </a:rPr>
              <a:t>地址</a:t>
            </a:r>
          </a:p>
        </p:txBody>
      </p:sp>
      <p:sp>
        <p:nvSpPr>
          <p:cNvPr id="49155" name="矩形 1">
            <a:extLst>
              <a:ext uri="{FF2B5EF4-FFF2-40B4-BE49-F238E27FC236}">
                <a16:creationId xmlns:a16="http://schemas.microsoft.com/office/drawing/2014/main" id="{1D8D8650-931B-4E23-9328-BEC0EBBA0720}"/>
              </a:ext>
            </a:extLst>
          </p:cNvPr>
          <p:cNvSpPr>
            <a:spLocks noChangeArrowheads="1"/>
          </p:cNvSpPr>
          <p:nvPr/>
        </p:nvSpPr>
        <p:spPr bwMode="auto">
          <a:xfrm>
            <a:off x="1179513" y="1703388"/>
            <a:ext cx="77851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zh-CN" altLang="en-US" sz="2000" dirty="0">
                <a:solidFill>
                  <a:srgbClr val="000000"/>
                </a:solidFill>
                <a:latin typeface="+mn-ea"/>
                <a:ea typeface="+mn-ea"/>
              </a:rPr>
              <a:t>超网也称为无分类域间路由（</a:t>
            </a:r>
            <a:r>
              <a:rPr kumimoji="0" lang="en-US" altLang="zh-CN" sz="2000" dirty="0">
                <a:solidFill>
                  <a:srgbClr val="000000"/>
                </a:solidFill>
                <a:latin typeface="+mn-ea"/>
                <a:ea typeface="+mn-ea"/>
              </a:rPr>
              <a:t>Classless Inter-Domain Routing</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）编址方法，是在变长子网掩码 （</a:t>
            </a:r>
            <a:r>
              <a:rPr kumimoji="0" lang="en-US" altLang="zh-CN" sz="2000" dirty="0">
                <a:solidFill>
                  <a:srgbClr val="000000"/>
                </a:solidFill>
                <a:latin typeface="+mn-ea"/>
                <a:ea typeface="+mn-ea"/>
              </a:rPr>
              <a:t>Variable Length Subnet Mask</a:t>
            </a:r>
            <a:r>
              <a:rPr kumimoji="0" lang="zh-CN" altLang="en-US" sz="2000" dirty="0">
                <a:solidFill>
                  <a:srgbClr val="000000"/>
                </a:solidFill>
                <a:latin typeface="+mn-ea"/>
                <a:ea typeface="+mn-ea"/>
              </a:rPr>
              <a:t>，</a:t>
            </a:r>
            <a:r>
              <a:rPr kumimoji="0" lang="en-US" altLang="zh-CN" sz="2000" dirty="0">
                <a:solidFill>
                  <a:srgbClr val="000000"/>
                </a:solidFill>
                <a:latin typeface="+mn-ea"/>
                <a:ea typeface="+mn-ea"/>
              </a:rPr>
              <a:t>VLSM </a:t>
            </a:r>
            <a:r>
              <a:rPr kumimoji="0" lang="zh-CN" altLang="en-US" sz="2000" dirty="0">
                <a:solidFill>
                  <a:srgbClr val="000000"/>
                </a:solidFill>
                <a:latin typeface="+mn-ea"/>
                <a:ea typeface="+mn-ea"/>
              </a:rPr>
              <a:t>）基础上发展出来的一种</a:t>
            </a:r>
            <a:r>
              <a:rPr kumimoji="0" lang="en-US" altLang="zh-CN" sz="2000" dirty="0">
                <a:solidFill>
                  <a:srgbClr val="000000"/>
                </a:solidFill>
                <a:latin typeface="+mn-ea"/>
                <a:ea typeface="+mn-ea"/>
              </a:rPr>
              <a:t>IP</a:t>
            </a:r>
            <a:r>
              <a:rPr kumimoji="0" lang="zh-CN" altLang="en-US" sz="2000" dirty="0">
                <a:solidFill>
                  <a:srgbClr val="000000"/>
                </a:solidFill>
                <a:latin typeface="+mn-ea"/>
                <a:ea typeface="+mn-ea"/>
              </a:rPr>
              <a:t>地址编址方法</a:t>
            </a:r>
          </a:p>
        </p:txBody>
      </p:sp>
      <p:sp>
        <p:nvSpPr>
          <p:cNvPr id="49156" name="矩形 8">
            <a:extLst>
              <a:ext uri="{FF2B5EF4-FFF2-40B4-BE49-F238E27FC236}">
                <a16:creationId xmlns:a16="http://schemas.microsoft.com/office/drawing/2014/main" id="{64777406-1914-4FB2-8623-EAB77A80CA40}"/>
              </a:ext>
            </a:extLst>
          </p:cNvPr>
          <p:cNvSpPr>
            <a:spLocks noChangeArrowheads="1"/>
          </p:cNvSpPr>
          <p:nvPr/>
        </p:nvSpPr>
        <p:spPr bwMode="auto">
          <a:xfrm>
            <a:off x="1179513" y="2801938"/>
            <a:ext cx="78565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中，不再有传统的</a:t>
            </a:r>
            <a:r>
              <a:rPr kumimoji="0" lang="en-US" altLang="zh-CN" sz="2000" dirty="0">
                <a:solidFill>
                  <a:srgbClr val="000000"/>
                </a:solidFill>
                <a:latin typeface="+mn-ea"/>
                <a:ea typeface="+mn-ea"/>
              </a:rPr>
              <a:t>A</a:t>
            </a:r>
            <a:r>
              <a:rPr kumimoji="0" lang="zh-CN" altLang="en-US" sz="2000" dirty="0">
                <a:solidFill>
                  <a:srgbClr val="000000"/>
                </a:solidFill>
                <a:latin typeface="+mn-ea"/>
                <a:ea typeface="+mn-ea"/>
              </a:rPr>
              <a:t>类、</a:t>
            </a:r>
            <a:r>
              <a:rPr kumimoji="0" lang="en-US" altLang="zh-CN" sz="2000" dirty="0">
                <a:solidFill>
                  <a:srgbClr val="000000"/>
                </a:solidFill>
                <a:latin typeface="+mn-ea"/>
                <a:ea typeface="+mn-ea"/>
              </a:rPr>
              <a:t>B</a:t>
            </a:r>
            <a:r>
              <a:rPr kumimoji="0" lang="zh-CN" altLang="en-US" sz="2000" dirty="0">
                <a:solidFill>
                  <a:srgbClr val="000000"/>
                </a:solidFill>
                <a:latin typeface="+mn-ea"/>
                <a:ea typeface="+mn-ea"/>
              </a:rPr>
              <a:t>类和</a:t>
            </a:r>
            <a:r>
              <a:rPr kumimoji="0" lang="en-US" altLang="zh-CN" sz="2000" dirty="0">
                <a:solidFill>
                  <a:srgbClr val="000000"/>
                </a:solidFill>
                <a:latin typeface="+mn-ea"/>
                <a:ea typeface="+mn-ea"/>
              </a:rPr>
              <a:t>C</a:t>
            </a:r>
            <a:r>
              <a:rPr kumimoji="0" lang="zh-CN" altLang="en-US" sz="2000" dirty="0">
                <a:solidFill>
                  <a:srgbClr val="000000"/>
                </a:solidFill>
                <a:latin typeface="+mn-ea"/>
                <a:ea typeface="+mn-ea"/>
              </a:rPr>
              <a:t>类等地址以及划分子网的概念，因而可以更加有效地分配</a:t>
            </a:r>
            <a:r>
              <a:rPr kumimoji="0" lang="en-US" altLang="zh-CN" sz="2000" dirty="0">
                <a:solidFill>
                  <a:srgbClr val="000000"/>
                </a:solidFill>
                <a:latin typeface="+mn-ea"/>
                <a:ea typeface="+mn-ea"/>
              </a:rPr>
              <a:t>IPv4 </a:t>
            </a:r>
            <a:r>
              <a:rPr kumimoji="0" lang="zh-CN" altLang="en-US" sz="2000" dirty="0">
                <a:solidFill>
                  <a:srgbClr val="000000"/>
                </a:solidFill>
                <a:latin typeface="+mn-ea"/>
                <a:ea typeface="+mn-ea"/>
              </a:rPr>
              <a:t>的地址空间。</a:t>
            </a:r>
          </a:p>
          <a:p>
            <a:pPr>
              <a:spcBef>
                <a:spcPct val="0"/>
              </a:spcBef>
              <a:buFontTx/>
              <a:buNone/>
              <a:defRPr/>
            </a:pPr>
            <a:r>
              <a:rPr kumimoji="0" lang="en-US" altLang="zh-CN" sz="2000" dirty="0">
                <a:solidFill>
                  <a:srgbClr val="000000"/>
                </a:solidFill>
                <a:latin typeface="+mn-ea"/>
                <a:ea typeface="+mn-ea"/>
              </a:rPr>
              <a:t>CIDR</a:t>
            </a:r>
            <a:r>
              <a:rPr kumimoji="0" lang="zh-CN" altLang="en-US" sz="2000" dirty="0">
                <a:solidFill>
                  <a:srgbClr val="000000"/>
                </a:solidFill>
                <a:latin typeface="+mn-ea"/>
                <a:ea typeface="+mn-ea"/>
              </a:rPr>
              <a:t>使用各种长度的“网络前缀”</a:t>
            </a:r>
            <a:r>
              <a:rPr kumimoji="0" lang="en-US" altLang="zh-CN" sz="2000" dirty="0">
                <a:solidFill>
                  <a:srgbClr val="000000"/>
                </a:solidFill>
                <a:latin typeface="+mn-ea"/>
                <a:ea typeface="+mn-ea"/>
              </a:rPr>
              <a:t>(network-prefix)</a:t>
            </a:r>
            <a:r>
              <a:rPr kumimoji="0" lang="zh-CN" altLang="en-US" sz="2000" dirty="0">
                <a:solidFill>
                  <a:srgbClr val="000000"/>
                </a:solidFill>
                <a:latin typeface="+mn-ea"/>
                <a:ea typeface="+mn-ea"/>
              </a:rPr>
              <a:t>来代替分类地址中的网络号和子网号。</a:t>
            </a:r>
          </a:p>
        </p:txBody>
      </p:sp>
      <p:sp>
        <p:nvSpPr>
          <p:cNvPr id="49157" name="矩形 9">
            <a:extLst>
              <a:ext uri="{FF2B5EF4-FFF2-40B4-BE49-F238E27FC236}">
                <a16:creationId xmlns:a16="http://schemas.microsoft.com/office/drawing/2014/main" id="{A2EC4E79-A6B7-47B3-8903-84634396BDA3}"/>
              </a:ext>
            </a:extLst>
          </p:cNvPr>
          <p:cNvSpPr>
            <a:spLocks noChangeArrowheads="1"/>
          </p:cNvSpPr>
          <p:nvPr/>
        </p:nvSpPr>
        <p:spPr bwMode="auto">
          <a:xfrm>
            <a:off x="1116013" y="4422775"/>
            <a:ext cx="677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dirty="0">
                <a:solidFill>
                  <a:srgbClr val="000000"/>
                </a:solidFill>
                <a:latin typeface="+mn-ea"/>
                <a:ea typeface="+mn-ea"/>
              </a:rPr>
              <a:t>IP </a:t>
            </a:r>
            <a:r>
              <a:rPr kumimoji="0" lang="zh-CN" altLang="en-US" sz="2000" dirty="0">
                <a:solidFill>
                  <a:srgbClr val="000000"/>
                </a:solidFill>
                <a:latin typeface="+mn-ea"/>
                <a:ea typeface="+mn-ea"/>
              </a:rPr>
              <a:t>地址从三级编址（使用子网掩码）又回到了两级编址：  </a:t>
            </a:r>
          </a:p>
        </p:txBody>
      </p:sp>
      <p:sp>
        <p:nvSpPr>
          <p:cNvPr id="49158" name="Rectangle 2">
            <a:extLst>
              <a:ext uri="{FF2B5EF4-FFF2-40B4-BE49-F238E27FC236}">
                <a16:creationId xmlns:a16="http://schemas.microsoft.com/office/drawing/2014/main" id="{42425F0C-93E2-4CFE-A432-94ED68301F4F}"/>
              </a:ext>
            </a:extLst>
          </p:cNvPr>
          <p:cNvSpPr>
            <a:spLocks noChangeArrowheads="1"/>
          </p:cNvSpPr>
          <p:nvPr/>
        </p:nvSpPr>
        <p:spPr bwMode="auto">
          <a:xfrm>
            <a:off x="1179513" y="5084763"/>
            <a:ext cx="7104062" cy="425450"/>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anchor="ct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defRPr/>
            </a:pPr>
            <a:r>
              <a:rPr kumimoji="0" lang="en-US" altLang="zh-CN" sz="2000">
                <a:solidFill>
                  <a:srgbClr val="000000"/>
                </a:solidFill>
                <a:latin typeface="+mn-ea"/>
                <a:ea typeface="+mn-ea"/>
              </a:rPr>
              <a:t>IP</a:t>
            </a:r>
            <a:r>
              <a:rPr kumimoji="0" lang="zh-CN" altLang="en-US" sz="2000">
                <a:solidFill>
                  <a:srgbClr val="000000"/>
                </a:solidFill>
                <a:latin typeface="+mn-ea"/>
                <a:ea typeface="+mn-ea"/>
              </a:rPr>
              <a:t>地址 </a:t>
            </a:r>
            <a:r>
              <a:rPr kumimoji="0" lang="en-US" altLang="zh-CN" sz="2000">
                <a:solidFill>
                  <a:srgbClr val="000000"/>
                </a:solidFill>
                <a:latin typeface="+mn-ea"/>
                <a:ea typeface="+mn-ea"/>
              </a:rPr>
              <a:t>::= {&lt;</a:t>
            </a:r>
            <a:r>
              <a:rPr kumimoji="0" lang="zh-CN" altLang="en-US" sz="2000">
                <a:solidFill>
                  <a:srgbClr val="000000"/>
                </a:solidFill>
                <a:latin typeface="+mn-ea"/>
                <a:ea typeface="+mn-ea"/>
              </a:rPr>
              <a:t>网络前缀</a:t>
            </a:r>
            <a:r>
              <a:rPr kumimoji="0" lang="en-US" altLang="zh-CN" sz="2000">
                <a:solidFill>
                  <a:srgbClr val="000000"/>
                </a:solidFill>
                <a:latin typeface="+mn-ea"/>
                <a:ea typeface="+mn-ea"/>
              </a:rPr>
              <a:t>&gt;, &lt;</a:t>
            </a:r>
            <a:r>
              <a:rPr kumimoji="0" lang="zh-CN" altLang="en-US" sz="2000">
                <a:solidFill>
                  <a:srgbClr val="000000"/>
                </a:solidFill>
                <a:latin typeface="+mn-ea"/>
                <a:ea typeface="+mn-ea"/>
              </a:rPr>
              <a:t>主机号</a:t>
            </a:r>
            <a:r>
              <a:rPr kumimoji="0" lang="en-US" altLang="zh-CN" sz="2000">
                <a:solidFill>
                  <a:srgbClr val="000000"/>
                </a:solidFill>
                <a:latin typeface="+mn-ea"/>
                <a:ea typeface="+mn-ea"/>
              </a:rPr>
              <a:t>&gt;} </a:t>
            </a:r>
            <a:endParaRPr kumimoji="0" lang="zh-CN" altLang="en-US" sz="2000">
              <a:solidFill>
                <a:srgbClr val="000000"/>
              </a:solidFill>
              <a:latin typeface="+mn-ea"/>
              <a:ea typeface="+mn-ea"/>
            </a:endParaRPr>
          </a:p>
        </p:txBody>
      </p:sp>
      <p:sp>
        <p:nvSpPr>
          <p:cNvPr id="7" name="Rectangle 2">
            <a:extLst>
              <a:ext uri="{FF2B5EF4-FFF2-40B4-BE49-F238E27FC236}">
                <a16:creationId xmlns:a16="http://schemas.microsoft.com/office/drawing/2014/main" id="{48A63E33-AF28-44C8-AEC8-C00AAF6D6935}"/>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extLst>
      <p:ext uri="{BB962C8B-B14F-4D97-AF65-F5344CB8AC3E}">
        <p14:creationId xmlns:p14="http://schemas.microsoft.com/office/powerpoint/2010/main" val="1435722110"/>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4">
            <a:extLst>
              <a:ext uri="{FF2B5EF4-FFF2-40B4-BE49-F238E27FC236}">
                <a16:creationId xmlns:a16="http://schemas.microsoft.com/office/drawing/2014/main" id="{58528DAC-DC8D-483C-8CD3-7D78BC5191D8}"/>
              </a:ext>
            </a:extLst>
          </p:cNvPr>
          <p:cNvSpPr>
            <a:spLocks noChangeArrowheads="1"/>
          </p:cNvSpPr>
          <p:nvPr/>
        </p:nvSpPr>
        <p:spPr bwMode="auto">
          <a:xfrm>
            <a:off x="827088" y="1381125"/>
            <a:ext cx="7932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4572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4572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4572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4572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285750" indent="-285750" eaLnBrk="1" hangingPunct="1">
              <a:spcBef>
                <a:spcPct val="0"/>
              </a:spcBef>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也使用“斜线记法”</a:t>
            </a:r>
            <a:r>
              <a:rPr kumimoji="0" lang="en-US" altLang="zh-CN" sz="2000" dirty="0">
                <a:latin typeface="+mn-ea"/>
                <a:ea typeface="+mn-ea"/>
              </a:rPr>
              <a:t>(Slash notation)</a:t>
            </a:r>
            <a:r>
              <a:rPr kumimoji="0" lang="zh-CN" altLang="en-US" sz="2000" dirty="0">
                <a:latin typeface="+mn-ea"/>
                <a:ea typeface="+mn-ea"/>
              </a:rPr>
              <a:t>，即在</a:t>
            </a:r>
            <a:r>
              <a:rPr kumimoji="0" lang="en-US" altLang="zh-CN" sz="2000" dirty="0">
                <a:latin typeface="+mn-ea"/>
                <a:ea typeface="+mn-ea"/>
              </a:rPr>
              <a:t>IP</a:t>
            </a:r>
            <a:r>
              <a:rPr kumimoji="0" lang="zh-CN" altLang="en-US" sz="2000" dirty="0">
                <a:latin typeface="+mn-ea"/>
                <a:ea typeface="+mn-ea"/>
              </a:rPr>
              <a:t>地址后面加上一个斜线“</a:t>
            </a:r>
            <a:r>
              <a:rPr kumimoji="0" lang="en-US" altLang="zh-CN" sz="2000" dirty="0">
                <a:latin typeface="+mn-ea"/>
                <a:ea typeface="+mn-ea"/>
              </a:rPr>
              <a:t>/”</a:t>
            </a:r>
            <a:r>
              <a:rPr kumimoji="0" lang="zh-CN" altLang="en-US" sz="2000" dirty="0">
                <a:latin typeface="+mn-ea"/>
                <a:ea typeface="+mn-ea"/>
              </a:rPr>
              <a:t>和一个代表网络前缀所占位数的数字，如</a:t>
            </a:r>
            <a:r>
              <a:rPr kumimoji="0" lang="en-US" altLang="zh-CN" sz="2000" dirty="0">
                <a:latin typeface="+mn-ea"/>
                <a:ea typeface="+mn-ea"/>
              </a:rPr>
              <a:t>/20</a:t>
            </a:r>
            <a:r>
              <a:rPr kumimoji="0" lang="zh-CN" altLang="en-US" sz="2000" dirty="0">
                <a:latin typeface="+mn-ea"/>
                <a:ea typeface="+mn-ea"/>
              </a:rPr>
              <a:t>。</a:t>
            </a:r>
          </a:p>
        </p:txBody>
      </p:sp>
      <p:sp>
        <p:nvSpPr>
          <p:cNvPr id="6" name="矩形 5">
            <a:extLst>
              <a:ext uri="{FF2B5EF4-FFF2-40B4-BE49-F238E27FC236}">
                <a16:creationId xmlns:a16="http://schemas.microsoft.com/office/drawing/2014/main" id="{C228CA64-7ABA-4646-9341-B77A57398E95}"/>
              </a:ext>
            </a:extLst>
          </p:cNvPr>
          <p:cNvSpPr/>
          <p:nvPr/>
        </p:nvSpPr>
        <p:spPr>
          <a:xfrm>
            <a:off x="827088" y="2214563"/>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将网络前缀都相同的连续的</a:t>
            </a:r>
            <a:r>
              <a:rPr kumimoji="0" lang="en-US" altLang="zh-CN" sz="2000" dirty="0">
                <a:latin typeface="+mn-ea"/>
                <a:ea typeface="+mn-ea"/>
              </a:rPr>
              <a:t>IP</a:t>
            </a:r>
            <a:r>
              <a:rPr kumimoji="0" lang="zh-CN" altLang="en-US" sz="2000" dirty="0">
                <a:latin typeface="+mn-ea"/>
                <a:ea typeface="+mn-ea"/>
              </a:rPr>
              <a:t>地址称为“</a:t>
            </a:r>
            <a:r>
              <a:rPr kumimoji="0" lang="en-US" altLang="zh-CN" sz="2000" dirty="0">
                <a:latin typeface="+mn-ea"/>
                <a:ea typeface="+mn-ea"/>
              </a:rPr>
              <a:t>CIDR</a:t>
            </a:r>
            <a:r>
              <a:rPr kumimoji="0" lang="zh-CN" altLang="en-US" sz="2000" dirty="0">
                <a:latin typeface="+mn-ea"/>
                <a:ea typeface="+mn-ea"/>
              </a:rPr>
              <a:t>地址块”  </a:t>
            </a:r>
          </a:p>
        </p:txBody>
      </p:sp>
      <p:sp>
        <p:nvSpPr>
          <p:cNvPr id="7" name="矩形 6">
            <a:extLst>
              <a:ext uri="{FF2B5EF4-FFF2-40B4-BE49-F238E27FC236}">
                <a16:creationId xmlns:a16="http://schemas.microsoft.com/office/drawing/2014/main" id="{B98995CB-1D0E-4895-9B7D-6F92568459BD}"/>
              </a:ext>
            </a:extLst>
          </p:cNvPr>
          <p:cNvSpPr/>
          <p:nvPr/>
        </p:nvSpPr>
        <p:spPr>
          <a:xfrm>
            <a:off x="827088" y="2740025"/>
            <a:ext cx="8040687" cy="132238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一个</a:t>
            </a:r>
            <a:r>
              <a:rPr kumimoji="0" lang="en-US" altLang="zh-CN" sz="2000" dirty="0">
                <a:latin typeface="+mn-ea"/>
                <a:ea typeface="+mn-ea"/>
              </a:rPr>
              <a:t>CIDR</a:t>
            </a:r>
            <a:r>
              <a:rPr kumimoji="0" lang="zh-CN" altLang="en-US" sz="2000" dirty="0">
                <a:latin typeface="+mn-ea"/>
                <a:ea typeface="+mn-ea"/>
              </a:rPr>
              <a:t>地址块可以表示很多地址，因此这种地址的聚合被称为路由聚合</a:t>
            </a:r>
            <a:r>
              <a:rPr kumimoji="0" lang="en-US" altLang="zh-CN" sz="2000" dirty="0">
                <a:latin typeface="+mn-ea"/>
                <a:ea typeface="+mn-ea"/>
              </a:rPr>
              <a:t>(route aggregation) </a:t>
            </a:r>
            <a:r>
              <a:rPr kumimoji="0" lang="zh-CN" altLang="en-US" sz="2000" dirty="0">
                <a:latin typeface="+mn-ea"/>
                <a:ea typeface="+mn-ea"/>
              </a:rPr>
              <a:t>。利用路由聚合可以在路由表中用一个项目代表很多个传统分类地址的路由项目，从而大大缓解了路由表的臃肿现象。</a:t>
            </a:r>
          </a:p>
        </p:txBody>
      </p:sp>
      <p:sp>
        <p:nvSpPr>
          <p:cNvPr id="8" name="矩形 7">
            <a:extLst>
              <a:ext uri="{FF2B5EF4-FFF2-40B4-BE49-F238E27FC236}">
                <a16:creationId xmlns:a16="http://schemas.microsoft.com/office/drawing/2014/main" id="{FDDAC657-AF93-43AD-8D09-E35937508B96}"/>
              </a:ext>
            </a:extLst>
          </p:cNvPr>
          <p:cNvSpPr/>
          <p:nvPr/>
        </p:nvSpPr>
        <p:spPr>
          <a:xfrm>
            <a:off x="827088" y="5022850"/>
            <a:ext cx="7932737" cy="706438"/>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虽然不使用子网，但仍然使用“掩码”这一名词（但不叫子网掩码）。</a:t>
            </a:r>
            <a:endParaRPr lang="zh-CN" altLang="en-US" sz="2000" dirty="0">
              <a:latin typeface="+mn-ea"/>
              <a:ea typeface="+mn-ea"/>
            </a:endParaRPr>
          </a:p>
        </p:txBody>
      </p:sp>
      <p:sp>
        <p:nvSpPr>
          <p:cNvPr id="9" name="矩形 8">
            <a:extLst>
              <a:ext uri="{FF2B5EF4-FFF2-40B4-BE49-F238E27FC236}">
                <a16:creationId xmlns:a16="http://schemas.microsoft.com/office/drawing/2014/main" id="{5F5E9EDE-C41E-4EF8-B39E-FC4ED23D3737}"/>
              </a:ext>
            </a:extLst>
          </p:cNvPr>
          <p:cNvSpPr/>
          <p:nvPr/>
        </p:nvSpPr>
        <p:spPr>
          <a:xfrm>
            <a:off x="827088" y="4189413"/>
            <a:ext cx="8040687" cy="706437"/>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zh-CN" altLang="en-US" sz="2000" dirty="0">
                <a:latin typeface="+mn-ea"/>
                <a:ea typeface="+mn-ea"/>
              </a:rPr>
              <a:t>因为路由聚合相当于把原来的多个子网聚合成为一个网络，所以也称为超网</a:t>
            </a:r>
            <a:r>
              <a:rPr kumimoji="0" lang="en-US" altLang="zh-CN" sz="2000" dirty="0">
                <a:latin typeface="+mn-ea"/>
                <a:ea typeface="+mn-ea"/>
              </a:rPr>
              <a:t>(</a:t>
            </a:r>
            <a:r>
              <a:rPr kumimoji="0" lang="en-US" altLang="zh-CN" sz="2000" dirty="0" err="1">
                <a:latin typeface="+mn-ea"/>
                <a:ea typeface="+mn-ea"/>
              </a:rPr>
              <a:t>Supernetting</a:t>
            </a:r>
            <a:r>
              <a:rPr kumimoji="0" lang="en-US" altLang="zh-CN" sz="2000" dirty="0">
                <a:latin typeface="+mn-ea"/>
                <a:ea typeface="+mn-ea"/>
              </a:rPr>
              <a:t>)</a:t>
            </a:r>
            <a:r>
              <a:rPr kumimoji="0" lang="zh-CN" altLang="en-US" sz="2000" dirty="0">
                <a:latin typeface="+mn-ea"/>
                <a:ea typeface="+mn-ea"/>
              </a:rPr>
              <a:t>。</a:t>
            </a:r>
          </a:p>
        </p:txBody>
      </p:sp>
      <p:sp>
        <p:nvSpPr>
          <p:cNvPr id="10" name="矩形 9">
            <a:extLst>
              <a:ext uri="{FF2B5EF4-FFF2-40B4-BE49-F238E27FC236}">
                <a16:creationId xmlns:a16="http://schemas.microsoft.com/office/drawing/2014/main" id="{51784B2E-4ACA-4F28-A5FE-F445351E5549}"/>
              </a:ext>
            </a:extLst>
          </p:cNvPr>
          <p:cNvSpPr/>
          <p:nvPr/>
        </p:nvSpPr>
        <p:spPr>
          <a:xfrm>
            <a:off x="827088" y="5856288"/>
            <a:ext cx="7932737" cy="400050"/>
          </a:xfrm>
          <a:prstGeom prst="rect">
            <a:avLst/>
          </a:prstGeom>
        </p:spPr>
        <p:txBody>
          <a:bodyPr>
            <a:spAutoFit/>
          </a:bodyPr>
          <a:lstStyle/>
          <a:p>
            <a:pPr marL="285750" indent="-285750" eaLnBrk="1" hangingPunct="1">
              <a:buClr>
                <a:srgbClr val="C00000"/>
              </a:buClr>
              <a:buSzPct val="100000"/>
              <a:buFont typeface="Wingdings" panose="05000000000000000000" pitchFamily="2" charset="2"/>
              <a:buChar char="q"/>
              <a:defRPr/>
            </a:pPr>
            <a:r>
              <a:rPr kumimoji="0" lang="en-US" altLang="zh-CN" sz="2000" dirty="0">
                <a:latin typeface="+mn-ea"/>
                <a:ea typeface="+mn-ea"/>
              </a:rPr>
              <a:t>CIDR</a:t>
            </a:r>
            <a:r>
              <a:rPr kumimoji="0" lang="zh-CN" altLang="en-US" sz="2000" dirty="0">
                <a:latin typeface="+mn-ea"/>
                <a:ea typeface="+mn-ea"/>
              </a:rPr>
              <a:t>地址块中的</a:t>
            </a:r>
            <a:r>
              <a:rPr kumimoji="0" lang="en-US" altLang="zh-CN" sz="2000" dirty="0">
                <a:latin typeface="+mn-ea"/>
                <a:ea typeface="+mn-ea"/>
              </a:rPr>
              <a:t>IP</a:t>
            </a:r>
            <a:r>
              <a:rPr kumimoji="0" lang="zh-CN" altLang="en-US" sz="2000" dirty="0">
                <a:latin typeface="+mn-ea"/>
                <a:ea typeface="+mn-ea"/>
              </a:rPr>
              <a:t>地址数量一定是</a:t>
            </a:r>
            <a:r>
              <a:rPr kumimoji="0" lang="en-US" altLang="zh-CN" sz="2000" dirty="0">
                <a:latin typeface="+mn-ea"/>
                <a:ea typeface="+mn-ea"/>
              </a:rPr>
              <a:t>2</a:t>
            </a:r>
            <a:r>
              <a:rPr kumimoji="0" lang="zh-CN" altLang="en-US" sz="2000" dirty="0">
                <a:latin typeface="+mn-ea"/>
                <a:ea typeface="+mn-ea"/>
              </a:rPr>
              <a:t>的整数次幂。</a:t>
            </a:r>
            <a:endParaRPr lang="zh-CN" altLang="en-US" sz="2000" dirty="0">
              <a:latin typeface="+mn-ea"/>
              <a:ea typeface="+mn-ea"/>
            </a:endParaRPr>
          </a:p>
        </p:txBody>
      </p:sp>
      <p:sp>
        <p:nvSpPr>
          <p:cNvPr id="11" name="Rectangle 2">
            <a:extLst>
              <a:ext uri="{FF2B5EF4-FFF2-40B4-BE49-F238E27FC236}">
                <a16:creationId xmlns:a16="http://schemas.microsoft.com/office/drawing/2014/main" id="{8275162B-34E7-4F57-A28F-363F85D60D8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1E678D6-FF91-45BA-AE71-C0257B30D211}"/>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zh-CN" altLang="en-US" b="0" kern="0" dirty="0"/>
              <a:t>附：超网</a:t>
            </a:r>
            <a:r>
              <a:rPr lang="en-US" altLang="zh-CN" b="0" kern="0" dirty="0"/>
              <a:t>IP</a:t>
            </a:r>
            <a:r>
              <a:rPr lang="zh-CN" altLang="en-US" b="0" kern="0" dirty="0"/>
              <a:t>地址计算</a:t>
            </a:r>
          </a:p>
        </p:txBody>
      </p:sp>
      <p:sp>
        <p:nvSpPr>
          <p:cNvPr id="90115" name="矩形 2">
            <a:extLst>
              <a:ext uri="{FF2B5EF4-FFF2-40B4-BE49-F238E27FC236}">
                <a16:creationId xmlns:a16="http://schemas.microsoft.com/office/drawing/2014/main" id="{FADEF384-9389-4D3D-92AD-1170A361BC0F}"/>
              </a:ext>
            </a:extLst>
          </p:cNvPr>
          <p:cNvSpPr>
            <a:spLocks noChangeArrowheads="1"/>
          </p:cNvSpPr>
          <p:nvPr/>
        </p:nvSpPr>
        <p:spPr bwMode="auto">
          <a:xfrm>
            <a:off x="1028700" y="1189038"/>
            <a:ext cx="7513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dirty="0"/>
              <a:t>若已知</a:t>
            </a:r>
            <a:r>
              <a:rPr lang="en-US" altLang="zh-CN" sz="2400" dirty="0"/>
              <a:t>IP</a:t>
            </a:r>
            <a:r>
              <a:rPr lang="zh-CN" altLang="en-US" sz="2400" dirty="0"/>
              <a:t>地址为：</a:t>
            </a:r>
            <a:r>
              <a:rPr lang="en-US" altLang="zh-CN" sz="2400" dirty="0"/>
              <a:t>192.168.23.35/21</a:t>
            </a:r>
            <a:r>
              <a:rPr lang="zh-CN" altLang="en-US" sz="2400" dirty="0"/>
              <a:t>，计算其子网号：</a:t>
            </a:r>
          </a:p>
        </p:txBody>
      </p:sp>
      <p:sp>
        <p:nvSpPr>
          <p:cNvPr id="5" name="矩形 4">
            <a:extLst>
              <a:ext uri="{FF2B5EF4-FFF2-40B4-BE49-F238E27FC236}">
                <a16:creationId xmlns:a16="http://schemas.microsoft.com/office/drawing/2014/main" id="{399EF82C-2BD8-4667-A64E-7572CB49A635}"/>
              </a:ext>
            </a:extLst>
          </p:cNvPr>
          <p:cNvSpPr>
            <a:spLocks noChangeArrowheads="1"/>
          </p:cNvSpPr>
          <p:nvPr/>
        </p:nvSpPr>
        <p:spPr bwMode="auto">
          <a:xfrm>
            <a:off x="971550" y="1839913"/>
            <a:ext cx="462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192.168.23.35</a:t>
            </a:r>
            <a:r>
              <a:rPr lang="zh-CN" altLang="en-US" sz="2400"/>
              <a:t>的二进制表示为：</a:t>
            </a:r>
          </a:p>
        </p:txBody>
      </p:sp>
      <p:sp>
        <p:nvSpPr>
          <p:cNvPr id="6" name="矩形 5">
            <a:extLst>
              <a:ext uri="{FF2B5EF4-FFF2-40B4-BE49-F238E27FC236}">
                <a16:creationId xmlns:a16="http://schemas.microsoft.com/office/drawing/2014/main" id="{63310B9D-9B1B-4825-8DBB-AB044205C29B}"/>
              </a:ext>
            </a:extLst>
          </p:cNvPr>
          <p:cNvSpPr>
            <a:spLocks noChangeArrowheads="1"/>
          </p:cNvSpPr>
          <p:nvPr/>
        </p:nvSpPr>
        <p:spPr bwMode="auto">
          <a:xfrm>
            <a:off x="1042988" y="2560638"/>
            <a:ext cx="7415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‭00010111‬ ‭00100011         </a:t>
            </a:r>
            <a:r>
              <a:rPr lang="zh-CN" altLang="en-US" sz="2400"/>
              <a:t>（</a:t>
            </a:r>
            <a:r>
              <a:rPr lang="en-US" altLang="zh-CN" sz="2400"/>
              <a:t>1</a:t>
            </a:r>
            <a:r>
              <a:rPr lang="zh-CN" altLang="en-US" sz="2400"/>
              <a:t>）</a:t>
            </a:r>
            <a:r>
              <a:rPr lang="en-US" altLang="zh-CN" sz="2400"/>
              <a:t>‬</a:t>
            </a:r>
            <a:endParaRPr lang="zh-CN" altLang="en-US" sz="2400"/>
          </a:p>
        </p:txBody>
      </p:sp>
      <p:sp>
        <p:nvSpPr>
          <p:cNvPr id="7" name="矩形 6">
            <a:extLst>
              <a:ext uri="{FF2B5EF4-FFF2-40B4-BE49-F238E27FC236}">
                <a16:creationId xmlns:a16="http://schemas.microsoft.com/office/drawing/2014/main" id="{7F146A78-0680-4C3B-ACDA-89583E7AA2EC}"/>
              </a:ext>
            </a:extLst>
          </p:cNvPr>
          <p:cNvSpPr>
            <a:spLocks noChangeArrowheads="1"/>
          </p:cNvSpPr>
          <p:nvPr/>
        </p:nvSpPr>
        <p:spPr bwMode="auto">
          <a:xfrm>
            <a:off x="1042988" y="3136900"/>
            <a:ext cx="5195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/21</a:t>
            </a:r>
            <a:r>
              <a:rPr lang="zh-CN" altLang="en-US" sz="2400"/>
              <a:t>表示前</a:t>
            </a:r>
            <a:r>
              <a:rPr lang="en-US" altLang="zh-CN" sz="2400"/>
              <a:t>21</a:t>
            </a:r>
            <a:r>
              <a:rPr lang="zh-CN" altLang="en-US" sz="2400"/>
              <a:t>位为</a:t>
            </a:r>
            <a:r>
              <a:rPr lang="en-US" altLang="zh-CN" sz="2400"/>
              <a:t>net-id</a:t>
            </a:r>
            <a:r>
              <a:rPr lang="zh-CN" altLang="en-US" sz="2400"/>
              <a:t>，即掩码为：</a:t>
            </a:r>
          </a:p>
        </p:txBody>
      </p:sp>
      <p:sp>
        <p:nvSpPr>
          <p:cNvPr id="8" name="矩形 7">
            <a:extLst>
              <a:ext uri="{FF2B5EF4-FFF2-40B4-BE49-F238E27FC236}">
                <a16:creationId xmlns:a16="http://schemas.microsoft.com/office/drawing/2014/main" id="{D04315E5-AD55-4CEF-9A63-AB3C93FCDBE5}"/>
              </a:ext>
            </a:extLst>
          </p:cNvPr>
          <p:cNvSpPr>
            <a:spLocks noChangeArrowheads="1"/>
          </p:cNvSpPr>
          <p:nvPr/>
        </p:nvSpPr>
        <p:spPr bwMode="auto">
          <a:xfrm>
            <a:off x="1042988" y="3786188"/>
            <a:ext cx="7602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11111111 ‭11111111 ‭11111000‬ ‭00000000             </a:t>
            </a:r>
            <a:r>
              <a:rPr lang="zh-CN" altLang="en-US" sz="2400"/>
              <a:t>（</a:t>
            </a:r>
            <a:r>
              <a:rPr lang="en-US" altLang="zh-CN" sz="2400"/>
              <a:t>2</a:t>
            </a:r>
            <a:r>
              <a:rPr lang="zh-CN" altLang="en-US" sz="2400"/>
              <a:t>）</a:t>
            </a:r>
            <a:r>
              <a:rPr lang="en-US" altLang="zh-CN" sz="2400"/>
              <a:t>‬</a:t>
            </a:r>
            <a:endParaRPr lang="zh-CN" altLang="en-US" sz="2400"/>
          </a:p>
        </p:txBody>
      </p:sp>
      <p:sp>
        <p:nvSpPr>
          <p:cNvPr id="9" name="矩形 8">
            <a:extLst>
              <a:ext uri="{FF2B5EF4-FFF2-40B4-BE49-F238E27FC236}">
                <a16:creationId xmlns:a16="http://schemas.microsoft.com/office/drawing/2014/main" id="{C7D335D6-1BD2-48F5-A52A-7A68BC98C0AD}"/>
              </a:ext>
            </a:extLst>
          </p:cNvPr>
          <p:cNvSpPr>
            <a:spLocks noChangeArrowheads="1"/>
          </p:cNvSpPr>
          <p:nvPr/>
        </p:nvSpPr>
        <p:spPr bwMode="auto">
          <a:xfrm>
            <a:off x="985838" y="4279900"/>
            <a:ext cx="33258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a:t>
            </a:r>
            <a:r>
              <a:rPr lang="zh-CN" altLang="en-US" sz="2400"/>
              <a:t>）</a:t>
            </a:r>
            <a:r>
              <a:rPr lang="en-US" altLang="zh-CN" sz="2400"/>
              <a:t>and </a:t>
            </a:r>
            <a:r>
              <a:rPr lang="zh-CN" altLang="en-US" sz="2400"/>
              <a:t>（</a:t>
            </a:r>
            <a:r>
              <a:rPr lang="en-US" altLang="zh-CN" sz="2400"/>
              <a:t>2</a:t>
            </a:r>
            <a:r>
              <a:rPr lang="zh-CN" altLang="en-US" sz="2400"/>
              <a:t>）得到：</a:t>
            </a:r>
          </a:p>
        </p:txBody>
      </p:sp>
      <p:sp>
        <p:nvSpPr>
          <p:cNvPr id="10" name="矩形 9">
            <a:extLst>
              <a:ext uri="{FF2B5EF4-FFF2-40B4-BE49-F238E27FC236}">
                <a16:creationId xmlns:a16="http://schemas.microsoft.com/office/drawing/2014/main" id="{23BE7987-BE45-4413-B42B-255749657F6B}"/>
              </a:ext>
            </a:extLst>
          </p:cNvPr>
          <p:cNvSpPr>
            <a:spLocks noChangeArrowheads="1"/>
          </p:cNvSpPr>
          <p:nvPr/>
        </p:nvSpPr>
        <p:spPr bwMode="auto">
          <a:xfrm>
            <a:off x="971550" y="4802188"/>
            <a:ext cx="6867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a:t>
            </a:r>
            <a:r>
              <a:rPr lang="en-US" altLang="zh-CN" sz="2400"/>
              <a:t>11000000 10101000 00010000 00000000‬</a:t>
            </a:r>
            <a:endParaRPr lang="zh-CN" altLang="en-US" sz="2400"/>
          </a:p>
        </p:txBody>
      </p:sp>
      <p:sp>
        <p:nvSpPr>
          <p:cNvPr id="12" name="文本框 11">
            <a:extLst>
              <a:ext uri="{FF2B5EF4-FFF2-40B4-BE49-F238E27FC236}">
                <a16:creationId xmlns:a16="http://schemas.microsoft.com/office/drawing/2014/main" id="{71834A79-B362-4648-A29C-F5456817C9E6}"/>
              </a:ext>
            </a:extLst>
          </p:cNvPr>
          <p:cNvSpPr txBox="1">
            <a:spLocks noChangeArrowheads="1"/>
          </p:cNvSpPr>
          <p:nvPr/>
        </p:nvSpPr>
        <p:spPr bwMode="auto">
          <a:xfrm>
            <a:off x="971550" y="5543550"/>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So</a:t>
            </a:r>
            <a:r>
              <a:rPr lang="zh-CN" altLang="en-US" sz="2400"/>
              <a:t>，子网号为：</a:t>
            </a:r>
          </a:p>
        </p:txBody>
      </p:sp>
      <p:sp>
        <p:nvSpPr>
          <p:cNvPr id="13" name="矩形 12">
            <a:extLst>
              <a:ext uri="{FF2B5EF4-FFF2-40B4-BE49-F238E27FC236}">
                <a16:creationId xmlns:a16="http://schemas.microsoft.com/office/drawing/2014/main" id="{1A9A404A-5AC0-4571-818B-4E072A641EEA}"/>
              </a:ext>
            </a:extLst>
          </p:cNvPr>
          <p:cNvSpPr>
            <a:spLocks noChangeArrowheads="1"/>
          </p:cNvSpPr>
          <p:nvPr/>
        </p:nvSpPr>
        <p:spPr bwMode="auto">
          <a:xfrm>
            <a:off x="3446463" y="5543550"/>
            <a:ext cx="1982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2" grpId="0"/>
      <p:bldP spid="1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61975AC-41A9-4972-A0BB-2364A955E2F0}"/>
              </a:ext>
            </a:extLst>
          </p:cNvPr>
          <p:cNvSpPr/>
          <p:nvPr/>
        </p:nvSpPr>
        <p:spPr>
          <a:xfrm>
            <a:off x="1028700" y="1189038"/>
            <a:ext cx="7864475" cy="400050"/>
          </a:xfrm>
          <a:prstGeom prst="rect">
            <a:avLst/>
          </a:prstGeom>
        </p:spPr>
        <p:txBody>
          <a:bodyPr>
            <a:spAutoFit/>
          </a:bodyPr>
          <a:lstStyle/>
          <a:p>
            <a:pPr>
              <a:defRPr/>
            </a:pPr>
            <a:r>
              <a:rPr lang="zh-CN" altLang="en-US" sz="2000" dirty="0">
                <a:latin typeface="+mn-ea"/>
                <a:ea typeface="+mn-ea"/>
              </a:rPr>
              <a:t>若已知一个</a:t>
            </a:r>
            <a:r>
              <a:rPr kumimoji="0" lang="en-US" altLang="zh-CN" sz="2000" dirty="0">
                <a:solidFill>
                  <a:srgbClr val="000000"/>
                </a:solidFill>
                <a:latin typeface="+mn-ea"/>
                <a:ea typeface="+mn-ea"/>
              </a:rPr>
              <a:t>CIDR </a:t>
            </a:r>
            <a:r>
              <a:rPr kumimoji="0" lang="zh-CN" altLang="en-US" sz="2000" dirty="0">
                <a:solidFill>
                  <a:srgbClr val="000000"/>
                </a:solidFill>
                <a:latin typeface="+mn-ea"/>
                <a:ea typeface="+mn-ea"/>
              </a:rPr>
              <a:t>地址块为：</a:t>
            </a:r>
            <a:r>
              <a:rPr lang="en-US" altLang="zh-CN" sz="2000" dirty="0">
                <a:latin typeface="+mn-ea"/>
                <a:ea typeface="+mn-ea"/>
              </a:rPr>
              <a:t>192.168.16.0/21</a:t>
            </a:r>
            <a:r>
              <a:rPr lang="zh-CN" altLang="en-US" sz="2000" dirty="0">
                <a:latin typeface="+mn-ea"/>
                <a:ea typeface="+mn-ea"/>
              </a:rPr>
              <a:t>，给出其地址范围：</a:t>
            </a:r>
          </a:p>
        </p:txBody>
      </p:sp>
      <p:sp>
        <p:nvSpPr>
          <p:cNvPr id="3" name="矩形 2">
            <a:extLst>
              <a:ext uri="{FF2B5EF4-FFF2-40B4-BE49-F238E27FC236}">
                <a16:creationId xmlns:a16="http://schemas.microsoft.com/office/drawing/2014/main" id="{FE0FF208-F957-4216-85FF-70DF85289F0F}"/>
              </a:ext>
            </a:extLst>
          </p:cNvPr>
          <p:cNvSpPr/>
          <p:nvPr/>
        </p:nvSpPr>
        <p:spPr>
          <a:xfrm>
            <a:off x="1036638" y="1827213"/>
            <a:ext cx="3806825" cy="400050"/>
          </a:xfrm>
          <a:prstGeom prst="rect">
            <a:avLst/>
          </a:prstGeom>
        </p:spPr>
        <p:txBody>
          <a:bodyPr wrap="none">
            <a:spAutoFit/>
          </a:bodyPr>
          <a:lstStyle/>
          <a:p>
            <a:pPr>
              <a:defRPr/>
            </a:pPr>
            <a:r>
              <a:rPr lang="en-US" altLang="zh-CN" sz="2000" dirty="0">
                <a:latin typeface="+mn-ea"/>
                <a:ea typeface="+mn-ea"/>
              </a:rPr>
              <a:t>192.168.16.0</a:t>
            </a:r>
            <a:r>
              <a:rPr lang="zh-CN" altLang="en-US" sz="2000" dirty="0">
                <a:latin typeface="+mn-ea"/>
                <a:ea typeface="+mn-ea"/>
              </a:rPr>
              <a:t>的二进制表示为：</a:t>
            </a:r>
          </a:p>
        </p:txBody>
      </p:sp>
      <p:sp>
        <p:nvSpPr>
          <p:cNvPr id="4" name="矩形 3">
            <a:extLst>
              <a:ext uri="{FF2B5EF4-FFF2-40B4-BE49-F238E27FC236}">
                <a16:creationId xmlns:a16="http://schemas.microsoft.com/office/drawing/2014/main" id="{9A6E9D6A-2559-4E12-8EA4-1AD06131FB9C}"/>
              </a:ext>
            </a:extLst>
          </p:cNvPr>
          <p:cNvSpPr/>
          <p:nvPr/>
        </p:nvSpPr>
        <p:spPr>
          <a:xfrm>
            <a:off x="1028700" y="2363788"/>
            <a:ext cx="6867525" cy="400050"/>
          </a:xfrm>
          <a:prstGeom prst="rect">
            <a:avLst/>
          </a:prstGeom>
        </p:spPr>
        <p:txBody>
          <a:bodyPr>
            <a:spAutoFit/>
          </a:bodyPr>
          <a:lstStyle/>
          <a:p>
            <a:pPr>
              <a:defRPr/>
            </a:pPr>
            <a:r>
              <a:rPr lang="zh-CN" altLang="en-US" sz="2000" dirty="0">
                <a:latin typeface="+mn-ea"/>
                <a:ea typeface="+mn-ea"/>
              </a:rPr>
              <a:t>‭</a:t>
            </a:r>
            <a:r>
              <a:rPr lang="en-US" altLang="zh-CN" sz="2000" dirty="0">
                <a:latin typeface="+mn-ea"/>
                <a:ea typeface="+mn-ea"/>
              </a:rPr>
              <a:t>11000000 10101000 00010000 00000000‬</a:t>
            </a:r>
            <a:endParaRPr lang="zh-CN" altLang="en-US" sz="2000" dirty="0">
              <a:latin typeface="+mn-ea"/>
              <a:ea typeface="+mn-ea"/>
            </a:endParaRPr>
          </a:p>
        </p:txBody>
      </p:sp>
      <p:sp>
        <p:nvSpPr>
          <p:cNvPr id="5" name="矩形 4">
            <a:extLst>
              <a:ext uri="{FF2B5EF4-FFF2-40B4-BE49-F238E27FC236}">
                <a16:creationId xmlns:a16="http://schemas.microsoft.com/office/drawing/2014/main" id="{A2140F5E-8E5F-43DD-8C26-718627E2CDCE}"/>
              </a:ext>
            </a:extLst>
          </p:cNvPr>
          <p:cNvSpPr/>
          <p:nvPr/>
        </p:nvSpPr>
        <p:spPr>
          <a:xfrm>
            <a:off x="1038225" y="2913063"/>
            <a:ext cx="3935413" cy="400050"/>
          </a:xfrm>
          <a:prstGeom prst="rect">
            <a:avLst/>
          </a:prstGeom>
        </p:spPr>
        <p:txBody>
          <a:bodyPr wrap="none">
            <a:spAutoFit/>
          </a:bodyPr>
          <a:lstStyle/>
          <a:p>
            <a:pPr>
              <a:defRPr/>
            </a:pPr>
            <a:r>
              <a:rPr lang="en-US" altLang="zh-CN" sz="2000" dirty="0">
                <a:latin typeface="+mn-ea"/>
                <a:ea typeface="+mn-ea"/>
              </a:rPr>
              <a:t>/21</a:t>
            </a:r>
            <a:r>
              <a:rPr lang="zh-CN" altLang="en-US" sz="2000" dirty="0">
                <a:latin typeface="+mn-ea"/>
                <a:ea typeface="+mn-ea"/>
              </a:rPr>
              <a:t>表示其前</a:t>
            </a:r>
            <a:r>
              <a:rPr lang="en-US" altLang="zh-CN" sz="2000" dirty="0">
                <a:latin typeface="+mn-ea"/>
                <a:ea typeface="+mn-ea"/>
              </a:rPr>
              <a:t>21</a:t>
            </a:r>
            <a:r>
              <a:rPr lang="zh-CN" altLang="en-US" sz="2000" dirty="0">
                <a:latin typeface="+mn-ea"/>
                <a:ea typeface="+mn-ea"/>
              </a:rPr>
              <a:t>位是</a:t>
            </a:r>
            <a:r>
              <a:rPr lang="en-US" altLang="zh-CN" sz="2000" dirty="0">
                <a:latin typeface="+mn-ea"/>
                <a:ea typeface="+mn-ea"/>
              </a:rPr>
              <a:t>net-id</a:t>
            </a:r>
            <a:r>
              <a:rPr lang="zh-CN" altLang="en-US" sz="2000" dirty="0">
                <a:latin typeface="+mn-ea"/>
                <a:ea typeface="+mn-ea"/>
              </a:rPr>
              <a:t>，即：</a:t>
            </a:r>
          </a:p>
        </p:txBody>
      </p:sp>
      <p:sp>
        <p:nvSpPr>
          <p:cNvPr id="6" name="矩形 5">
            <a:extLst>
              <a:ext uri="{FF2B5EF4-FFF2-40B4-BE49-F238E27FC236}">
                <a16:creationId xmlns:a16="http://schemas.microsoft.com/office/drawing/2014/main" id="{C528811F-4596-4408-8DC6-F840C059863B}"/>
              </a:ext>
            </a:extLst>
          </p:cNvPr>
          <p:cNvSpPr/>
          <p:nvPr/>
        </p:nvSpPr>
        <p:spPr>
          <a:xfrm>
            <a:off x="2041525" y="3684588"/>
            <a:ext cx="3903663" cy="400050"/>
          </a:xfrm>
          <a:prstGeom prst="rect">
            <a:avLst/>
          </a:prstGeom>
        </p:spPr>
        <p:txBody>
          <a:bodyPr>
            <a:spAutoFit/>
          </a:bodyPr>
          <a:lstStyle/>
          <a:p>
            <a:pPr>
              <a:defRPr/>
            </a:pPr>
            <a:r>
              <a:rPr lang="zh-CN" altLang="en-US" sz="2000" dirty="0">
                <a:latin typeface="+mn-ea"/>
                <a:ea typeface="+mn-ea"/>
              </a:rPr>
              <a:t>‭</a:t>
            </a:r>
            <a:r>
              <a:rPr lang="en-US" altLang="zh-CN" sz="2000" dirty="0">
                <a:solidFill>
                  <a:srgbClr val="FF0000"/>
                </a:solidFill>
                <a:latin typeface="+mn-ea"/>
                <a:ea typeface="+mn-ea"/>
              </a:rPr>
              <a:t>11000000 10101000 00010</a:t>
            </a:r>
            <a:r>
              <a:rPr lang="en-US" altLang="zh-CN" sz="2000" dirty="0">
                <a:latin typeface="+mn-ea"/>
                <a:ea typeface="+mn-ea"/>
              </a:rPr>
              <a:t>‬</a:t>
            </a:r>
            <a:endParaRPr lang="zh-CN" altLang="en-US" sz="2000" dirty="0">
              <a:latin typeface="+mn-ea"/>
              <a:ea typeface="+mn-ea"/>
            </a:endParaRPr>
          </a:p>
        </p:txBody>
      </p:sp>
      <p:sp>
        <p:nvSpPr>
          <p:cNvPr id="8" name="左大括号 7">
            <a:extLst>
              <a:ext uri="{FF2B5EF4-FFF2-40B4-BE49-F238E27FC236}">
                <a16:creationId xmlns:a16="http://schemas.microsoft.com/office/drawing/2014/main" id="{5721DE28-53CF-407E-8A94-0AB00D78C338}"/>
              </a:ext>
            </a:extLst>
          </p:cNvPr>
          <p:cNvSpPr/>
          <p:nvPr/>
        </p:nvSpPr>
        <p:spPr bwMode="auto">
          <a:xfrm rot="16200000">
            <a:off x="3394075" y="2855913"/>
            <a:ext cx="400050" cy="2844800"/>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9" name="文本框 8">
            <a:extLst>
              <a:ext uri="{FF2B5EF4-FFF2-40B4-BE49-F238E27FC236}">
                <a16:creationId xmlns:a16="http://schemas.microsoft.com/office/drawing/2014/main" id="{7B2BB85D-3722-4306-BD86-B82697212283}"/>
              </a:ext>
            </a:extLst>
          </p:cNvPr>
          <p:cNvSpPr txBox="1"/>
          <p:nvPr/>
        </p:nvSpPr>
        <p:spPr>
          <a:xfrm>
            <a:off x="2982913" y="4478338"/>
            <a:ext cx="1223962" cy="401637"/>
          </a:xfrm>
          <a:prstGeom prst="rect">
            <a:avLst/>
          </a:prstGeom>
          <a:noFill/>
        </p:spPr>
        <p:txBody>
          <a:bodyPr>
            <a:spAutoFit/>
          </a:bodyPr>
          <a:lstStyle/>
          <a:p>
            <a:pPr>
              <a:defRPr/>
            </a:pPr>
            <a:r>
              <a:rPr lang="en-US" altLang="zh-CN" sz="2000" dirty="0">
                <a:latin typeface="+mn-ea"/>
                <a:ea typeface="+mn-ea"/>
              </a:rPr>
              <a:t>Net-id</a:t>
            </a:r>
            <a:endParaRPr lang="zh-CN" altLang="en-US" sz="2000" dirty="0">
              <a:latin typeface="+mn-ea"/>
              <a:ea typeface="+mn-ea"/>
            </a:endParaRPr>
          </a:p>
        </p:txBody>
      </p:sp>
      <p:sp>
        <p:nvSpPr>
          <p:cNvPr id="10" name="矩形 9">
            <a:extLst>
              <a:ext uri="{FF2B5EF4-FFF2-40B4-BE49-F238E27FC236}">
                <a16:creationId xmlns:a16="http://schemas.microsoft.com/office/drawing/2014/main" id="{DC9AA379-6C8E-43E5-90B2-AEA896A73CAB}"/>
              </a:ext>
            </a:extLst>
          </p:cNvPr>
          <p:cNvSpPr/>
          <p:nvPr/>
        </p:nvSpPr>
        <p:spPr>
          <a:xfrm>
            <a:off x="5003800" y="3694113"/>
            <a:ext cx="1743075" cy="400050"/>
          </a:xfrm>
          <a:prstGeom prst="rect">
            <a:avLst/>
          </a:prstGeom>
        </p:spPr>
        <p:txBody>
          <a:bodyPr wrap="none">
            <a:spAutoFit/>
          </a:bodyPr>
          <a:lstStyle/>
          <a:p>
            <a:pPr>
              <a:defRPr/>
            </a:pPr>
            <a:r>
              <a:rPr lang="en-US" altLang="zh-CN" sz="2000" dirty="0">
                <a:latin typeface="+mn-ea"/>
                <a:ea typeface="+mn-ea"/>
              </a:rPr>
              <a:t>000 00000000</a:t>
            </a:r>
            <a:endParaRPr lang="zh-CN" altLang="en-US" sz="2000" dirty="0">
              <a:latin typeface="+mn-ea"/>
              <a:ea typeface="+mn-ea"/>
            </a:endParaRPr>
          </a:p>
        </p:txBody>
      </p:sp>
      <p:sp>
        <p:nvSpPr>
          <p:cNvPr id="11" name="左大括号 10">
            <a:extLst>
              <a:ext uri="{FF2B5EF4-FFF2-40B4-BE49-F238E27FC236}">
                <a16:creationId xmlns:a16="http://schemas.microsoft.com/office/drawing/2014/main" id="{8BEA0771-A714-4F68-8BCC-93F83F105D84}"/>
              </a:ext>
            </a:extLst>
          </p:cNvPr>
          <p:cNvSpPr/>
          <p:nvPr/>
        </p:nvSpPr>
        <p:spPr bwMode="auto">
          <a:xfrm rot="5400000">
            <a:off x="5661026" y="2895600"/>
            <a:ext cx="400050" cy="1406525"/>
          </a:xfrm>
          <a:prstGeom prst="leftBrace">
            <a:avLst>
              <a:gd name="adj1" fmla="val 0"/>
              <a:gd name="adj2" fmla="val 45859"/>
            </a:avLst>
          </a:prstGeom>
          <a:noFill/>
          <a:ln w="28575">
            <a:solidFill>
              <a:schemeClr val="accent1"/>
            </a:solidFill>
          </a:ln>
          <a:effectLst/>
        </p:spPr>
        <p:txBody>
          <a:bodyPr>
            <a:spAutoFit/>
          </a:bodyPr>
          <a:lstStyle/>
          <a:p>
            <a:pPr algn="ctr" eaLnBrk="1" hangingPunct="1">
              <a:lnSpc>
                <a:spcPct val="130000"/>
              </a:lnSpc>
              <a:spcBef>
                <a:spcPct val="20000"/>
              </a:spcBef>
              <a:buClr>
                <a:schemeClr val="accent2"/>
              </a:buClr>
              <a:buSzPct val="70000"/>
              <a:buFont typeface="Wingdings" pitchFamily="2" charset="2"/>
              <a:buNone/>
              <a:defRPr/>
            </a:pPr>
            <a:endParaRPr lang="zh-CN" altLang="en-US" sz="2000">
              <a:latin typeface="+mn-ea"/>
              <a:ea typeface="+mn-ea"/>
            </a:endParaRPr>
          </a:p>
        </p:txBody>
      </p:sp>
      <p:sp>
        <p:nvSpPr>
          <p:cNvPr id="12" name="文本框 11">
            <a:extLst>
              <a:ext uri="{FF2B5EF4-FFF2-40B4-BE49-F238E27FC236}">
                <a16:creationId xmlns:a16="http://schemas.microsoft.com/office/drawing/2014/main" id="{640FE8D0-5784-40C9-B412-F54A8EAEA327}"/>
              </a:ext>
            </a:extLst>
          </p:cNvPr>
          <p:cNvSpPr txBox="1"/>
          <p:nvPr/>
        </p:nvSpPr>
        <p:spPr>
          <a:xfrm>
            <a:off x="5435600" y="2898775"/>
            <a:ext cx="1223963" cy="400050"/>
          </a:xfrm>
          <a:prstGeom prst="rect">
            <a:avLst/>
          </a:prstGeom>
          <a:noFill/>
        </p:spPr>
        <p:txBody>
          <a:bodyPr>
            <a:spAutoFit/>
          </a:bodyPr>
          <a:lstStyle/>
          <a:p>
            <a:pPr>
              <a:defRPr/>
            </a:pPr>
            <a:r>
              <a:rPr lang="en-US" altLang="zh-CN" sz="2000" dirty="0">
                <a:latin typeface="+mn-ea"/>
                <a:ea typeface="+mn-ea"/>
              </a:rPr>
              <a:t>Host-id</a:t>
            </a:r>
            <a:endParaRPr lang="zh-CN" altLang="en-US" sz="2000" dirty="0">
              <a:latin typeface="+mn-ea"/>
              <a:ea typeface="+mn-ea"/>
            </a:endParaRPr>
          </a:p>
        </p:txBody>
      </p:sp>
      <p:sp>
        <p:nvSpPr>
          <p:cNvPr id="13" name="文本框 12">
            <a:extLst>
              <a:ext uri="{FF2B5EF4-FFF2-40B4-BE49-F238E27FC236}">
                <a16:creationId xmlns:a16="http://schemas.microsoft.com/office/drawing/2014/main" id="{2E650472-9757-44A4-9035-08FFA0936DEC}"/>
              </a:ext>
            </a:extLst>
          </p:cNvPr>
          <p:cNvSpPr txBox="1"/>
          <p:nvPr/>
        </p:nvSpPr>
        <p:spPr>
          <a:xfrm>
            <a:off x="1036638" y="4899025"/>
            <a:ext cx="2447925" cy="400050"/>
          </a:xfrm>
          <a:prstGeom prst="rect">
            <a:avLst/>
          </a:prstGeom>
          <a:noFill/>
        </p:spPr>
        <p:txBody>
          <a:bodyPr>
            <a:spAutoFit/>
          </a:bodyPr>
          <a:lstStyle/>
          <a:p>
            <a:pPr>
              <a:defRPr/>
            </a:pPr>
            <a:r>
              <a:rPr lang="en-US" altLang="zh-CN" sz="2000" dirty="0">
                <a:latin typeface="+mn-ea"/>
                <a:ea typeface="+mn-ea"/>
              </a:rPr>
              <a:t>So</a:t>
            </a:r>
            <a:r>
              <a:rPr lang="zh-CN" altLang="en-US" sz="2000" dirty="0">
                <a:latin typeface="+mn-ea"/>
                <a:ea typeface="+mn-ea"/>
              </a:rPr>
              <a:t>，地址范围为：</a:t>
            </a:r>
          </a:p>
        </p:txBody>
      </p:sp>
      <p:sp>
        <p:nvSpPr>
          <p:cNvPr id="14" name="矩形 13">
            <a:extLst>
              <a:ext uri="{FF2B5EF4-FFF2-40B4-BE49-F238E27FC236}">
                <a16:creationId xmlns:a16="http://schemas.microsoft.com/office/drawing/2014/main" id="{647F6FCE-8256-4B24-AC4C-F32A448D391B}"/>
              </a:ext>
            </a:extLst>
          </p:cNvPr>
          <p:cNvSpPr>
            <a:spLocks noChangeArrowheads="1"/>
          </p:cNvSpPr>
          <p:nvPr/>
        </p:nvSpPr>
        <p:spPr bwMode="auto">
          <a:xfrm>
            <a:off x="3095625" y="4906963"/>
            <a:ext cx="19827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t>192.168.16.0</a:t>
            </a:r>
            <a:endParaRPr lang="zh-CN" altLang="en-US" sz="2400"/>
          </a:p>
        </p:txBody>
      </p:sp>
      <p:sp>
        <p:nvSpPr>
          <p:cNvPr id="15" name="文本框 14">
            <a:extLst>
              <a:ext uri="{FF2B5EF4-FFF2-40B4-BE49-F238E27FC236}">
                <a16:creationId xmlns:a16="http://schemas.microsoft.com/office/drawing/2014/main" id="{158127DB-A0AA-40BA-B714-F503390F45E6}"/>
              </a:ext>
            </a:extLst>
          </p:cNvPr>
          <p:cNvSpPr txBox="1">
            <a:spLocks noChangeArrowheads="1"/>
          </p:cNvSpPr>
          <p:nvPr/>
        </p:nvSpPr>
        <p:spPr bwMode="auto">
          <a:xfrm>
            <a:off x="5284788" y="4779963"/>
            <a:ext cx="863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4000"/>
              <a:t>~</a:t>
            </a:r>
            <a:endParaRPr lang="zh-CN" altLang="en-US" sz="4000"/>
          </a:p>
        </p:txBody>
      </p:sp>
      <p:sp>
        <p:nvSpPr>
          <p:cNvPr id="16" name="矩形 15">
            <a:extLst>
              <a:ext uri="{FF2B5EF4-FFF2-40B4-BE49-F238E27FC236}">
                <a16:creationId xmlns:a16="http://schemas.microsoft.com/office/drawing/2014/main" id="{60C63EF1-FC0B-4F07-8497-263525D2EBD2}"/>
              </a:ext>
            </a:extLst>
          </p:cNvPr>
          <p:cNvSpPr>
            <a:spLocks noChangeArrowheads="1"/>
          </p:cNvSpPr>
          <p:nvPr/>
        </p:nvSpPr>
        <p:spPr bwMode="auto">
          <a:xfrm>
            <a:off x="5926138" y="4906963"/>
            <a:ext cx="2326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dirty="0"/>
              <a:t>192.168.23.255</a:t>
            </a:r>
            <a:endParaRPr lang="zh-CN" altLang="en-US" sz="2400" dirty="0"/>
          </a:p>
        </p:txBody>
      </p:sp>
      <p:sp>
        <p:nvSpPr>
          <p:cNvPr id="17" name="矩形 16">
            <a:extLst>
              <a:ext uri="{FF2B5EF4-FFF2-40B4-BE49-F238E27FC236}">
                <a16:creationId xmlns:a16="http://schemas.microsoft.com/office/drawing/2014/main" id="{25D0FF41-A11A-42A0-A2B5-D388C1F3779D}"/>
              </a:ext>
            </a:extLst>
          </p:cNvPr>
          <p:cNvSpPr/>
          <p:nvPr/>
        </p:nvSpPr>
        <p:spPr bwMode="auto">
          <a:xfrm>
            <a:off x="1333500" y="5607050"/>
            <a:ext cx="5773738" cy="504825"/>
          </a:xfrm>
          <a:prstGeom prst="rect">
            <a:avLst/>
          </a:pr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lnSpc>
                <a:spcPct val="130000"/>
              </a:lnSpc>
              <a:spcBef>
                <a:spcPct val="20000"/>
              </a:spcBef>
              <a:buClr>
                <a:schemeClr val="accent2"/>
              </a:buClr>
              <a:buSzPct val="70000"/>
              <a:buFont typeface="Wingdings" pitchFamily="2" charset="2"/>
              <a:buNone/>
              <a:defRPr/>
            </a:pPr>
            <a:r>
              <a:rPr lang="en-US" altLang="zh-CN" dirty="0">
                <a:solidFill>
                  <a:schemeClr val="bg1"/>
                </a:solidFill>
                <a:latin typeface="+mj-ea"/>
                <a:ea typeface="+mj-ea"/>
              </a:rPr>
              <a:t>192.168.16.0</a:t>
            </a:r>
            <a:r>
              <a:rPr lang="zh-CN" altLang="en-US" dirty="0">
                <a:solidFill>
                  <a:schemeClr val="bg1"/>
                </a:solidFill>
                <a:latin typeface="+mj-ea"/>
                <a:ea typeface="+mj-ea"/>
              </a:rPr>
              <a:t>和</a:t>
            </a:r>
            <a:r>
              <a:rPr lang="en-US" altLang="zh-CN" dirty="0">
                <a:solidFill>
                  <a:schemeClr val="bg1"/>
                </a:solidFill>
                <a:latin typeface="+mj-ea"/>
                <a:ea typeface="+mj-ea"/>
              </a:rPr>
              <a:t>192.168.23.255</a:t>
            </a:r>
            <a:r>
              <a:rPr lang="zh-CN" altLang="en-US" dirty="0">
                <a:solidFill>
                  <a:schemeClr val="bg1"/>
                </a:solidFill>
                <a:latin typeface="+mj-ea"/>
                <a:ea typeface="+mj-ea"/>
              </a:rPr>
              <a:t>分别是？</a:t>
            </a:r>
          </a:p>
        </p:txBody>
      </p:sp>
      <p:sp>
        <p:nvSpPr>
          <p:cNvPr id="18" name="Rectangle 2">
            <a:extLst>
              <a:ext uri="{FF2B5EF4-FFF2-40B4-BE49-F238E27FC236}">
                <a16:creationId xmlns:a16="http://schemas.microsoft.com/office/drawing/2014/main" id="{6F5EBF08-117B-4B20-A66B-C4A4DB59112B}"/>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nodeType="afterGroup">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nodeType="afterGroup">
                            <p:stCondLst>
                              <p:cond delay="1000"/>
                            </p:stCondLst>
                            <p:childTnLst>
                              <p:par>
                                <p:cTn id="28" presetID="22" presetClass="entr" presetSubtype="4"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nodeType="afterGroup">
                            <p:stCondLst>
                              <p:cond delay="500"/>
                            </p:stCondLst>
                            <p:childTnLst>
                              <p:par>
                                <p:cTn id="37" presetID="22" presetClass="entr" presetSubtype="4"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par>
                          <p:cTn id="40" fill="hold" nodeType="afterGroup">
                            <p:stCondLst>
                              <p:cond delay="1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par>
                          <p:cTn id="58" fill="hold" nodeType="afterGroup">
                            <p:stCondLst>
                              <p:cond delay="10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down)">
                                      <p:cBhvr>
                                        <p:cTn id="66" dur="580">
                                          <p:stCondLst>
                                            <p:cond delay="0"/>
                                          </p:stCondLst>
                                        </p:cTn>
                                        <p:tgtEl>
                                          <p:spTgt spid="17"/>
                                        </p:tgtEl>
                                      </p:cBhvr>
                                    </p:animEffect>
                                    <p:anim calcmode="lin" valueType="num">
                                      <p:cBhvr>
                                        <p:cTn id="67"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2" dur="26">
                                          <p:stCondLst>
                                            <p:cond delay="650"/>
                                          </p:stCondLst>
                                        </p:cTn>
                                        <p:tgtEl>
                                          <p:spTgt spid="17"/>
                                        </p:tgtEl>
                                      </p:cBhvr>
                                      <p:to x="100000" y="60000"/>
                                    </p:animScale>
                                    <p:animScale>
                                      <p:cBhvr>
                                        <p:cTn id="73" dur="166" decel="50000">
                                          <p:stCondLst>
                                            <p:cond delay="676"/>
                                          </p:stCondLst>
                                        </p:cTn>
                                        <p:tgtEl>
                                          <p:spTgt spid="17"/>
                                        </p:tgtEl>
                                      </p:cBhvr>
                                      <p:to x="100000" y="100000"/>
                                    </p:animScale>
                                    <p:animScale>
                                      <p:cBhvr>
                                        <p:cTn id="74" dur="26">
                                          <p:stCondLst>
                                            <p:cond delay="1312"/>
                                          </p:stCondLst>
                                        </p:cTn>
                                        <p:tgtEl>
                                          <p:spTgt spid="17"/>
                                        </p:tgtEl>
                                      </p:cBhvr>
                                      <p:to x="100000" y="80000"/>
                                    </p:animScale>
                                    <p:animScale>
                                      <p:cBhvr>
                                        <p:cTn id="75" dur="166" decel="50000">
                                          <p:stCondLst>
                                            <p:cond delay="1338"/>
                                          </p:stCondLst>
                                        </p:cTn>
                                        <p:tgtEl>
                                          <p:spTgt spid="17"/>
                                        </p:tgtEl>
                                      </p:cBhvr>
                                      <p:to x="100000" y="100000"/>
                                    </p:animScale>
                                    <p:animScale>
                                      <p:cBhvr>
                                        <p:cTn id="76" dur="26">
                                          <p:stCondLst>
                                            <p:cond delay="1642"/>
                                          </p:stCondLst>
                                        </p:cTn>
                                        <p:tgtEl>
                                          <p:spTgt spid="17"/>
                                        </p:tgtEl>
                                      </p:cBhvr>
                                      <p:to x="100000" y="90000"/>
                                    </p:animScale>
                                    <p:animScale>
                                      <p:cBhvr>
                                        <p:cTn id="77" dur="166" decel="50000">
                                          <p:stCondLst>
                                            <p:cond delay="1668"/>
                                          </p:stCondLst>
                                        </p:cTn>
                                        <p:tgtEl>
                                          <p:spTgt spid="17"/>
                                        </p:tgtEl>
                                      </p:cBhvr>
                                      <p:to x="100000" y="100000"/>
                                    </p:animScale>
                                    <p:animScale>
                                      <p:cBhvr>
                                        <p:cTn id="78" dur="26">
                                          <p:stCondLst>
                                            <p:cond delay="1808"/>
                                          </p:stCondLst>
                                        </p:cTn>
                                        <p:tgtEl>
                                          <p:spTgt spid="17"/>
                                        </p:tgtEl>
                                      </p:cBhvr>
                                      <p:to x="100000" y="95000"/>
                                    </p:animScale>
                                    <p:animScale>
                                      <p:cBhvr>
                                        <p:cTn id="79"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animBg="1"/>
      <p:bldP spid="9" grpId="0"/>
      <p:bldP spid="10" grpId="0"/>
      <p:bldP spid="11" grpId="0" animBg="1"/>
      <p:bldP spid="12" grpId="0"/>
      <p:bldP spid="13" grpId="0"/>
      <p:bldP spid="14" grpId="0"/>
      <p:bldP spid="15" grpId="0"/>
      <p:bldP spid="16" grpId="0"/>
      <p:bldP spid="1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矩形 1">
            <a:extLst>
              <a:ext uri="{FF2B5EF4-FFF2-40B4-BE49-F238E27FC236}">
                <a16:creationId xmlns:a16="http://schemas.microsoft.com/office/drawing/2014/main" id="{8C5AA18A-BCAA-4494-B265-53B74A882EBE}"/>
              </a:ext>
            </a:extLst>
          </p:cNvPr>
          <p:cNvSpPr>
            <a:spLocks noChangeArrowheads="1"/>
          </p:cNvSpPr>
          <p:nvPr/>
        </p:nvSpPr>
        <p:spPr bwMode="auto">
          <a:xfrm>
            <a:off x="1042988" y="1341438"/>
            <a:ext cx="3582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CIDR </a:t>
            </a:r>
            <a:r>
              <a:rPr lang="zh-CN" altLang="en-US"/>
              <a:t>记法的其他形式： </a:t>
            </a:r>
          </a:p>
        </p:txBody>
      </p:sp>
      <p:sp>
        <p:nvSpPr>
          <p:cNvPr id="3" name="Rectangle 3">
            <a:extLst>
              <a:ext uri="{FF2B5EF4-FFF2-40B4-BE49-F238E27FC236}">
                <a16:creationId xmlns:a16="http://schemas.microsoft.com/office/drawing/2014/main" id="{F8B20D2D-FB4D-44A9-B7AC-887C2C35F254}"/>
              </a:ext>
            </a:extLst>
          </p:cNvPr>
          <p:cNvSpPr txBox="1">
            <a:spLocks noChangeArrowheads="1"/>
          </p:cNvSpPr>
          <p:nvPr/>
        </p:nvSpPr>
        <p:spPr bwMode="auto">
          <a:xfrm>
            <a:off x="912812" y="1988840"/>
            <a:ext cx="7561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just" eaLnBrk="1" hangingPunct="1">
              <a:buClr>
                <a:srgbClr val="3333CC"/>
              </a:buClr>
              <a:defRPr/>
            </a:pPr>
            <a:r>
              <a:rPr kumimoji="0" lang="en-US" altLang="zh-CN" sz="2800" b="0" kern="0">
                <a:ea typeface="黑体"/>
              </a:rPr>
              <a:t>10.0.0.0/10 </a:t>
            </a:r>
            <a:r>
              <a:rPr kumimoji="0" lang="zh-CN" altLang="en-US" sz="2800" b="0" kern="0">
                <a:ea typeface="黑体"/>
              </a:rPr>
              <a:t>可简写为 </a:t>
            </a:r>
            <a:r>
              <a:rPr kumimoji="0" lang="en-US" altLang="zh-CN" sz="2800" b="0" kern="0">
                <a:ea typeface="黑体"/>
              </a:rPr>
              <a:t>10/10</a:t>
            </a:r>
            <a:r>
              <a:rPr kumimoji="0" lang="zh-CN" altLang="en-US" sz="2800" b="0" kern="0">
                <a:ea typeface="黑体"/>
              </a:rPr>
              <a:t>，也就是把点分十进制中低位连续的 </a:t>
            </a:r>
            <a:r>
              <a:rPr kumimoji="0" lang="en-US" altLang="zh-CN" sz="2800" b="0" kern="0">
                <a:ea typeface="黑体"/>
              </a:rPr>
              <a:t>0 </a:t>
            </a:r>
            <a:r>
              <a:rPr kumimoji="0" lang="zh-CN" altLang="en-US" sz="2800" b="0" kern="0">
                <a:ea typeface="黑体"/>
              </a:rPr>
              <a:t>省略。</a:t>
            </a:r>
          </a:p>
          <a:p>
            <a:pPr algn="just" eaLnBrk="1" hangingPunct="1">
              <a:buClr>
                <a:srgbClr val="3333CC"/>
              </a:buClr>
              <a:defRPr/>
            </a:pPr>
            <a:r>
              <a:rPr kumimoji="0" lang="en-US" altLang="zh-CN" sz="2800" b="0" kern="0">
                <a:ea typeface="黑体"/>
              </a:rPr>
              <a:t>10.0.0.0/10 </a:t>
            </a:r>
            <a:r>
              <a:rPr kumimoji="0" lang="zh-CN" altLang="en-US" sz="2800" b="0" kern="0">
                <a:ea typeface="黑体"/>
              </a:rPr>
              <a:t>隐含地指出 </a:t>
            </a:r>
            <a:r>
              <a:rPr kumimoji="0" lang="en-US" altLang="zh-CN" sz="2800" b="0" kern="0">
                <a:ea typeface="黑体"/>
              </a:rPr>
              <a:t>IP </a:t>
            </a:r>
            <a:r>
              <a:rPr kumimoji="0" lang="zh-CN" altLang="en-US" sz="2800" b="0" kern="0">
                <a:ea typeface="黑体"/>
              </a:rPr>
              <a:t>地址 </a:t>
            </a:r>
            <a:r>
              <a:rPr kumimoji="0" lang="en-US" altLang="zh-CN" sz="2800" b="0" kern="0">
                <a:ea typeface="黑体"/>
              </a:rPr>
              <a:t>10.0.0.0 </a:t>
            </a:r>
            <a:r>
              <a:rPr kumimoji="0" lang="zh-CN" altLang="en-US" sz="2800" b="0" kern="0">
                <a:ea typeface="黑体"/>
              </a:rPr>
              <a:t>的</a:t>
            </a:r>
            <a:r>
              <a:rPr kumimoji="0" lang="zh-CN" altLang="en-US" sz="2800" b="0" kern="0">
                <a:solidFill>
                  <a:srgbClr val="FF0000"/>
                </a:solidFill>
                <a:ea typeface="黑体"/>
              </a:rPr>
              <a:t>掩码</a:t>
            </a:r>
            <a:r>
              <a:rPr kumimoji="0" lang="zh-CN" altLang="en-US" sz="2800" b="0" kern="0">
                <a:ea typeface="黑体"/>
              </a:rPr>
              <a:t>是 </a:t>
            </a:r>
            <a:r>
              <a:rPr kumimoji="0" lang="en-US" altLang="zh-CN" sz="2800" b="0" kern="0">
                <a:ea typeface="黑体"/>
              </a:rPr>
              <a:t>255.192.0.0</a:t>
            </a:r>
            <a:r>
              <a:rPr kumimoji="0" lang="zh-CN" altLang="en-US" sz="2800" b="0" kern="0">
                <a:ea typeface="黑体"/>
              </a:rPr>
              <a:t>。此掩码可表示为</a:t>
            </a:r>
          </a:p>
          <a:p>
            <a:pPr algn="just" eaLnBrk="1" hangingPunct="1">
              <a:buClr>
                <a:srgbClr val="3333CC"/>
              </a:buClr>
              <a:buFont typeface="Wingdings" pitchFamily="2" charset="2"/>
              <a:buNone/>
              <a:defRPr/>
            </a:pPr>
            <a:r>
              <a:rPr kumimoji="0" lang="zh-CN" altLang="en-US" sz="2800" b="0" kern="0">
                <a:ea typeface="黑体"/>
              </a:rPr>
              <a:t>    </a:t>
            </a:r>
            <a:r>
              <a:rPr kumimoji="0" lang="en-US" altLang="zh-CN" sz="2800" b="0" kern="0">
                <a:ea typeface="黑体"/>
              </a:rPr>
              <a:t>11111111 11000000 00000000 00000000</a:t>
            </a:r>
            <a:endParaRPr kumimoji="0" lang="en-US" altLang="zh-CN" sz="2800" b="0" kern="0" dirty="0">
              <a:ea typeface="黑体"/>
            </a:endParaRPr>
          </a:p>
        </p:txBody>
      </p:sp>
      <p:grpSp>
        <p:nvGrpSpPr>
          <p:cNvPr id="4" name="Group 4">
            <a:extLst>
              <a:ext uri="{FF2B5EF4-FFF2-40B4-BE49-F238E27FC236}">
                <a16:creationId xmlns:a16="http://schemas.microsoft.com/office/drawing/2014/main" id="{3B0A3AE3-9D5C-457F-8B0A-A207ABD14E5E}"/>
              </a:ext>
            </a:extLst>
          </p:cNvPr>
          <p:cNvGrpSpPr>
            <a:grpSpLocks/>
          </p:cNvGrpSpPr>
          <p:nvPr/>
        </p:nvGrpSpPr>
        <p:grpSpPr bwMode="auto">
          <a:xfrm>
            <a:off x="1476375" y="4365625"/>
            <a:ext cx="6624638" cy="720725"/>
            <a:chOff x="975" y="2659"/>
            <a:chExt cx="4173" cy="454"/>
          </a:xfrm>
        </p:grpSpPr>
        <p:sp>
          <p:nvSpPr>
            <p:cNvPr id="5" name="AutoShape 5">
              <a:extLst>
                <a:ext uri="{FF2B5EF4-FFF2-40B4-BE49-F238E27FC236}">
                  <a16:creationId xmlns:a16="http://schemas.microsoft.com/office/drawing/2014/main" id="{717A42DE-B207-40B7-876E-BEA52E8AE7EB}"/>
                </a:ext>
              </a:extLst>
            </p:cNvPr>
            <p:cNvSpPr>
              <a:spLocks/>
            </p:cNvSpPr>
            <p:nvPr/>
          </p:nvSpPr>
          <p:spPr bwMode="auto">
            <a:xfrm rot="-5400000">
              <a:off x="1384"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6" name="AutoShape 6">
              <a:extLst>
                <a:ext uri="{FF2B5EF4-FFF2-40B4-BE49-F238E27FC236}">
                  <a16:creationId xmlns:a16="http://schemas.microsoft.com/office/drawing/2014/main" id="{6F820E4E-D163-4D86-A5FC-C426BA8039F2}"/>
                </a:ext>
              </a:extLst>
            </p:cNvPr>
            <p:cNvSpPr>
              <a:spLocks/>
            </p:cNvSpPr>
            <p:nvPr/>
          </p:nvSpPr>
          <p:spPr bwMode="auto">
            <a:xfrm rot="-5400000">
              <a:off x="2457"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AutoShape 7">
              <a:extLst>
                <a:ext uri="{FF2B5EF4-FFF2-40B4-BE49-F238E27FC236}">
                  <a16:creationId xmlns:a16="http://schemas.microsoft.com/office/drawing/2014/main" id="{54984538-19DA-4296-8D06-B8717F321317}"/>
                </a:ext>
              </a:extLst>
            </p:cNvPr>
            <p:cNvSpPr>
              <a:spLocks/>
            </p:cNvSpPr>
            <p:nvPr/>
          </p:nvSpPr>
          <p:spPr bwMode="auto">
            <a:xfrm rot="-5400000">
              <a:off x="3529"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AutoShape 8">
              <a:extLst>
                <a:ext uri="{FF2B5EF4-FFF2-40B4-BE49-F238E27FC236}">
                  <a16:creationId xmlns:a16="http://schemas.microsoft.com/office/drawing/2014/main" id="{E110E522-45B3-4786-B124-80DE1C58D08F}"/>
                </a:ext>
              </a:extLst>
            </p:cNvPr>
            <p:cNvSpPr>
              <a:spLocks/>
            </p:cNvSpPr>
            <p:nvPr/>
          </p:nvSpPr>
          <p:spPr bwMode="auto">
            <a:xfrm rot="-5400000">
              <a:off x="4603" y="2250"/>
              <a:ext cx="136" cy="953"/>
            </a:xfrm>
            <a:prstGeom prst="leftBrace">
              <a:avLst>
                <a:gd name="adj1" fmla="val 58395"/>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Text Box 9">
              <a:extLst>
                <a:ext uri="{FF2B5EF4-FFF2-40B4-BE49-F238E27FC236}">
                  <a16:creationId xmlns:a16="http://schemas.microsoft.com/office/drawing/2014/main" id="{058A1B50-9FE4-40B3-A488-4C59A5AB6F7E}"/>
                </a:ext>
              </a:extLst>
            </p:cNvPr>
            <p:cNvSpPr txBox="1">
              <a:spLocks noChangeArrowheads="1"/>
            </p:cNvSpPr>
            <p:nvPr/>
          </p:nvSpPr>
          <p:spPr bwMode="auto">
            <a:xfrm>
              <a:off x="1202"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255</a:t>
              </a:r>
            </a:p>
          </p:txBody>
        </p:sp>
        <p:sp>
          <p:nvSpPr>
            <p:cNvPr id="10" name="Text Box 10">
              <a:extLst>
                <a:ext uri="{FF2B5EF4-FFF2-40B4-BE49-F238E27FC236}">
                  <a16:creationId xmlns:a16="http://schemas.microsoft.com/office/drawing/2014/main" id="{C07D8D9D-1E97-4D31-9FD3-04C5F412A9BD}"/>
                </a:ext>
              </a:extLst>
            </p:cNvPr>
            <p:cNvSpPr txBox="1">
              <a:spLocks noChangeArrowheads="1"/>
            </p:cNvSpPr>
            <p:nvPr/>
          </p:nvSpPr>
          <p:spPr bwMode="auto">
            <a:xfrm>
              <a:off x="2298" y="2786"/>
              <a:ext cx="4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192</a:t>
              </a:r>
            </a:p>
          </p:txBody>
        </p:sp>
        <p:sp>
          <p:nvSpPr>
            <p:cNvPr id="11" name="Text Box 11">
              <a:extLst>
                <a:ext uri="{FF2B5EF4-FFF2-40B4-BE49-F238E27FC236}">
                  <a16:creationId xmlns:a16="http://schemas.microsoft.com/office/drawing/2014/main" id="{E5E12E42-A301-4003-9B9A-FF84371257A5}"/>
                </a:ext>
              </a:extLst>
            </p:cNvPr>
            <p:cNvSpPr txBox="1">
              <a:spLocks noChangeArrowheads="1"/>
            </p:cNvSpPr>
            <p:nvPr/>
          </p:nvSpPr>
          <p:spPr bwMode="auto">
            <a:xfrm>
              <a:off x="3470"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sp>
          <p:nvSpPr>
            <p:cNvPr id="12" name="Text Box 12">
              <a:extLst>
                <a:ext uri="{FF2B5EF4-FFF2-40B4-BE49-F238E27FC236}">
                  <a16:creationId xmlns:a16="http://schemas.microsoft.com/office/drawing/2014/main" id="{41930F7A-1A59-4C6A-A9DF-FEFB4615FEEC}"/>
                </a:ext>
              </a:extLst>
            </p:cNvPr>
            <p:cNvSpPr txBox="1">
              <a:spLocks noChangeArrowheads="1"/>
            </p:cNvSpPr>
            <p:nvPr/>
          </p:nvSpPr>
          <p:spPr bwMode="auto">
            <a:xfrm>
              <a:off x="4558" y="278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a:solidFill>
                    <a:srgbClr val="333399"/>
                  </a:solidFill>
                </a:rPr>
                <a:t>0</a:t>
              </a:r>
            </a:p>
          </p:txBody>
        </p:sp>
      </p:grpSp>
      <p:grpSp>
        <p:nvGrpSpPr>
          <p:cNvPr id="13" name="Group 13">
            <a:extLst>
              <a:ext uri="{FF2B5EF4-FFF2-40B4-BE49-F238E27FC236}">
                <a16:creationId xmlns:a16="http://schemas.microsoft.com/office/drawing/2014/main" id="{AAAEADA7-16E0-42B8-8D10-B8D9DC3E41B4}"/>
              </a:ext>
            </a:extLst>
          </p:cNvPr>
          <p:cNvGrpSpPr>
            <a:grpSpLocks/>
          </p:cNvGrpSpPr>
          <p:nvPr/>
        </p:nvGrpSpPr>
        <p:grpSpPr bwMode="auto">
          <a:xfrm>
            <a:off x="1270404" y="3429000"/>
            <a:ext cx="3957637" cy="2251075"/>
            <a:chOff x="872" y="2081"/>
            <a:chExt cx="2493" cy="1418"/>
          </a:xfrm>
        </p:grpSpPr>
        <p:grpSp>
          <p:nvGrpSpPr>
            <p:cNvPr id="92166" name="Group 14">
              <a:extLst>
                <a:ext uri="{FF2B5EF4-FFF2-40B4-BE49-F238E27FC236}">
                  <a16:creationId xmlns:a16="http://schemas.microsoft.com/office/drawing/2014/main" id="{20826D09-DC63-4A7F-A9D0-B0B8D0306628}"/>
                </a:ext>
              </a:extLst>
            </p:cNvPr>
            <p:cNvGrpSpPr>
              <a:grpSpLocks/>
            </p:cNvGrpSpPr>
            <p:nvPr/>
          </p:nvGrpSpPr>
          <p:grpSpPr bwMode="auto">
            <a:xfrm>
              <a:off x="930" y="2081"/>
              <a:ext cx="1360" cy="623"/>
              <a:chOff x="930" y="2081"/>
              <a:chExt cx="1360" cy="623"/>
            </a:xfrm>
          </p:grpSpPr>
          <p:sp>
            <p:nvSpPr>
              <p:cNvPr id="16" name="Rectangle 15">
                <a:extLst>
                  <a:ext uri="{FF2B5EF4-FFF2-40B4-BE49-F238E27FC236}">
                    <a16:creationId xmlns:a16="http://schemas.microsoft.com/office/drawing/2014/main" id="{E0DE42FF-17D5-4F80-BF88-08CD97107E56}"/>
                  </a:ext>
                </a:extLst>
              </p:cNvPr>
              <p:cNvSpPr>
                <a:spLocks noChangeArrowheads="1"/>
              </p:cNvSpPr>
              <p:nvPr/>
            </p:nvSpPr>
            <p:spPr bwMode="auto">
              <a:xfrm>
                <a:off x="930" y="2387"/>
                <a:ext cx="1360" cy="317"/>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7" name="Line 16">
                <a:extLst>
                  <a:ext uri="{FF2B5EF4-FFF2-40B4-BE49-F238E27FC236}">
                    <a16:creationId xmlns:a16="http://schemas.microsoft.com/office/drawing/2014/main" id="{0FABBF7E-8550-438B-A6B1-D22982F3CA90}"/>
                  </a:ext>
                </a:extLst>
              </p:cNvPr>
              <p:cNvSpPr>
                <a:spLocks noChangeShapeType="1"/>
              </p:cNvSpPr>
              <p:nvPr/>
            </p:nvSpPr>
            <p:spPr bwMode="auto">
              <a:xfrm>
                <a:off x="1791" y="2081"/>
                <a:ext cx="272"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grpSp>
        <p:sp>
          <p:nvSpPr>
            <p:cNvPr id="15" name="Text Box 17">
              <a:extLst>
                <a:ext uri="{FF2B5EF4-FFF2-40B4-BE49-F238E27FC236}">
                  <a16:creationId xmlns:a16="http://schemas.microsoft.com/office/drawing/2014/main" id="{41BCC181-85E3-417B-A956-9643BDDF3767}"/>
                </a:ext>
              </a:extLst>
            </p:cNvPr>
            <p:cNvSpPr txBox="1">
              <a:spLocks noChangeArrowheads="1"/>
            </p:cNvSpPr>
            <p:nvPr/>
          </p:nvSpPr>
          <p:spPr bwMode="auto">
            <a:xfrm>
              <a:off x="872" y="3148"/>
              <a:ext cx="2493" cy="351"/>
            </a:xfrm>
            <a:prstGeom prst="rect">
              <a:avLst/>
            </a:prstGeom>
            <a:solidFill>
              <a:srgbClr val="FFFF99"/>
            </a:solidFill>
            <a:ln w="38100">
              <a:solidFill>
                <a:srgbClr val="FF0000"/>
              </a:solidFill>
              <a:miter lim="800000"/>
              <a:headEnd/>
              <a:tailEnd/>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掩码中有 </a:t>
              </a:r>
              <a:r>
                <a:rPr kumimoji="0" lang="en-US" altLang="zh-CN" sz="1800" b="0" kern="0">
                  <a:solidFill>
                    <a:srgbClr val="333399"/>
                  </a:solidFill>
                </a:rPr>
                <a:t>10 </a:t>
              </a:r>
              <a:r>
                <a:rPr kumimoji="0" lang="zh-CN" altLang="en-US" sz="1800" b="0" kern="0">
                  <a:solidFill>
                    <a:srgbClr val="333399"/>
                  </a:solidFill>
                </a:rPr>
                <a:t>个连续的 </a:t>
              </a:r>
              <a:r>
                <a:rPr kumimoji="0" lang="en-US" altLang="zh-CN" sz="1800" b="0" kern="0">
                  <a:solidFill>
                    <a:srgbClr val="333399"/>
                  </a:solidFill>
                </a:rPr>
                <a:t>1</a:t>
              </a:r>
            </a:p>
          </p:txBody>
        </p:sp>
      </p:grpSp>
      <p:sp>
        <p:nvSpPr>
          <p:cNvPr id="18" name="Rectangle 2">
            <a:extLst>
              <a:ext uri="{FF2B5EF4-FFF2-40B4-BE49-F238E27FC236}">
                <a16:creationId xmlns:a16="http://schemas.microsoft.com/office/drawing/2014/main" id="{B446576D-B26B-4B5D-AA5D-9DD1BE4D3F2E}"/>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repeatCount="300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nodeType="afterGroup">
                            <p:stCondLst>
                              <p:cond delay="0"/>
                            </p:stCondLst>
                            <p:childTnLst>
                              <p:par>
                                <p:cTn id="18" presetID="35" presetClass="emph" presetSubtype="0" repeatCount="3000" fill="hold" nodeType="afterEffect">
                                  <p:stCondLst>
                                    <p:cond delay="500"/>
                                  </p:stCondLst>
                                  <p:childTnLst>
                                    <p:anim calcmode="discrete" valueType="str">
                                      <p:cBhvr>
                                        <p:cTn id="19"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A7027A2A-D550-489E-8741-27899CCA351F}"/>
              </a:ext>
            </a:extLst>
          </p:cNvPr>
          <p:cNvSpPr>
            <a:spLocks noGrp="1" noChangeArrowheads="1"/>
          </p:cNvSpPr>
          <p:nvPr>
            <p:ph type="title"/>
          </p:nvPr>
        </p:nvSpPr>
        <p:spPr/>
        <p:txBody>
          <a:bodyPr/>
          <a:lstStyle/>
          <a:p>
            <a:pPr eaLnBrk="1" hangingPunct="1"/>
            <a:r>
              <a:rPr lang="zh-CN" altLang="en-US"/>
              <a:t>电路交换优缺点</a:t>
            </a:r>
          </a:p>
        </p:txBody>
      </p:sp>
      <p:sp>
        <p:nvSpPr>
          <p:cNvPr id="25603" name="Rectangle 3">
            <a:extLst>
              <a:ext uri="{FF2B5EF4-FFF2-40B4-BE49-F238E27FC236}">
                <a16:creationId xmlns:a16="http://schemas.microsoft.com/office/drawing/2014/main" id="{26773BC3-BDF2-4FCB-B6FC-9065A7B8DCC3}"/>
              </a:ext>
            </a:extLst>
          </p:cNvPr>
          <p:cNvSpPr>
            <a:spLocks noGrp="1" noChangeArrowheads="1"/>
          </p:cNvSpPr>
          <p:nvPr>
            <p:ph type="body" idx="1"/>
          </p:nvPr>
        </p:nvSpPr>
        <p:spPr>
          <a:xfrm>
            <a:off x="1476375" y="1125538"/>
            <a:ext cx="6958013" cy="1908175"/>
          </a:xfrm>
        </p:spPr>
        <p:txBody>
          <a:bodyPr/>
          <a:lstStyle/>
          <a:p>
            <a:pPr eaLnBrk="1" hangingPunct="1"/>
            <a:r>
              <a:rPr lang="zh-CN" altLang="en-US"/>
              <a:t>优点</a:t>
            </a:r>
          </a:p>
          <a:p>
            <a:pPr lvl="1" eaLnBrk="1" hangingPunct="1"/>
            <a:r>
              <a:rPr lang="zh-CN" altLang="en-US"/>
              <a:t>实时性，可靠性好。</a:t>
            </a:r>
          </a:p>
          <a:p>
            <a:pPr eaLnBrk="1" hangingPunct="1"/>
            <a:r>
              <a:rPr lang="zh-CN" altLang="en-US"/>
              <a:t>缺点</a:t>
            </a:r>
          </a:p>
          <a:p>
            <a:pPr lvl="1" eaLnBrk="1" hangingPunct="1"/>
            <a:r>
              <a:rPr lang="zh-CN" altLang="en-US"/>
              <a:t>信道利用率低。</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ABCB79-0AD7-4769-82E2-BDD67249F846}"/>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b="0" kern="0" dirty="0"/>
              <a:t>VLSM</a:t>
            </a:r>
            <a:r>
              <a:rPr lang="zh-CN" altLang="en-US" b="0" kern="0" dirty="0"/>
              <a:t>和</a:t>
            </a:r>
            <a:r>
              <a:rPr lang="en-US" altLang="zh-CN" b="0" kern="0" dirty="0"/>
              <a:t>CIDR</a:t>
            </a:r>
            <a:r>
              <a:rPr lang="zh-CN" altLang="en-US" b="0" kern="0" dirty="0"/>
              <a:t>的不同</a:t>
            </a:r>
          </a:p>
        </p:txBody>
      </p:sp>
      <p:sp>
        <p:nvSpPr>
          <p:cNvPr id="4" name="文本框 3">
            <a:extLst>
              <a:ext uri="{FF2B5EF4-FFF2-40B4-BE49-F238E27FC236}">
                <a16:creationId xmlns:a16="http://schemas.microsoft.com/office/drawing/2014/main" id="{88E7200E-9CBA-4573-842D-C4C38B7C6B77}"/>
              </a:ext>
            </a:extLst>
          </p:cNvPr>
          <p:cNvSpPr txBox="1"/>
          <p:nvPr/>
        </p:nvSpPr>
        <p:spPr>
          <a:xfrm>
            <a:off x="1115536" y="1157523"/>
            <a:ext cx="1152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defTabSz="457200" eaLnBrk="1" hangingPunct="1">
              <a:buClr>
                <a:srgbClr val="C00000"/>
              </a:buClr>
              <a:buSzPct val="100000"/>
              <a:buFont typeface="Wingdings" panose="05000000000000000000" pitchFamily="2" charset="2"/>
              <a:buChar char="q"/>
              <a:defRPr kumimoji="0" sz="2000">
                <a:latin typeface="+mn-ea"/>
                <a:ea typeface="+mn-ea"/>
              </a:defRPr>
            </a:lvl1pPr>
            <a:lvl2pPr marL="742950" indent="-285750" defTabSz="457200">
              <a:spcBef>
                <a:spcPct val="20000"/>
              </a:spcBef>
              <a:buChar char="–"/>
              <a:defRPr sz="2800">
                <a:latin typeface="Times New Roman" panose="02020603050405020304" pitchFamily="18" charset="0"/>
              </a:defRPr>
            </a:lvl2pPr>
            <a:lvl3pPr marL="1143000" indent="-228600" defTabSz="457200">
              <a:spcBef>
                <a:spcPct val="20000"/>
              </a:spcBef>
              <a:buChar char="•"/>
              <a:defRPr>
                <a:latin typeface="Times New Roman" panose="02020603050405020304" pitchFamily="18" charset="0"/>
              </a:defRPr>
            </a:lvl3pPr>
            <a:lvl4pPr marL="1600200" indent="-228600" defTabSz="457200">
              <a:spcBef>
                <a:spcPct val="20000"/>
              </a:spcBef>
              <a:buChar char="–"/>
              <a:defRPr sz="2000">
                <a:latin typeface="Times New Roman" panose="02020603050405020304" pitchFamily="18" charset="0"/>
              </a:defRPr>
            </a:lvl4pPr>
            <a:lvl5pPr marL="2057400" indent="-228600" defTabSz="457200">
              <a:spcBef>
                <a:spcPct val="20000"/>
              </a:spcBef>
              <a:buChar char="»"/>
              <a:defRPr sz="2000">
                <a:latin typeface="Times New Roman" panose="02020603050405020304" pitchFamily="18" charset="0"/>
              </a:defRPr>
            </a:lvl5pPr>
            <a:lvl6pPr marL="2514600" indent="-228600" defTabSz="457200" eaLnBrk="0" fontAlgn="base" hangingPunct="0">
              <a:spcBef>
                <a:spcPct val="20000"/>
              </a:spcBef>
              <a:spcAft>
                <a:spcPct val="0"/>
              </a:spcAft>
              <a:buChar char="»"/>
              <a:defRPr sz="2000">
                <a:latin typeface="Times New Roman" panose="02020603050405020304" pitchFamily="18" charset="0"/>
              </a:defRPr>
            </a:lvl6pPr>
            <a:lvl7pPr marL="2971800" indent="-228600" defTabSz="457200" eaLnBrk="0" fontAlgn="base" hangingPunct="0">
              <a:spcBef>
                <a:spcPct val="20000"/>
              </a:spcBef>
              <a:spcAft>
                <a:spcPct val="0"/>
              </a:spcAft>
              <a:buChar char="»"/>
              <a:defRPr sz="2000">
                <a:latin typeface="Times New Roman" panose="02020603050405020304" pitchFamily="18" charset="0"/>
              </a:defRPr>
            </a:lvl7pPr>
            <a:lvl8pPr marL="3429000" indent="-228600" defTabSz="457200" eaLnBrk="0" fontAlgn="base" hangingPunct="0">
              <a:spcBef>
                <a:spcPct val="20000"/>
              </a:spcBef>
              <a:spcAft>
                <a:spcPct val="0"/>
              </a:spcAft>
              <a:buChar char="»"/>
              <a:defRPr sz="2000">
                <a:latin typeface="Times New Roman" panose="02020603050405020304" pitchFamily="18" charset="0"/>
              </a:defRPr>
            </a:lvl8pPr>
            <a:lvl9pPr marL="3886200" indent="-228600" defTabSz="457200" eaLnBrk="0" fontAlgn="base" hangingPunct="0">
              <a:spcBef>
                <a:spcPct val="20000"/>
              </a:spcBef>
              <a:spcAft>
                <a:spcPct val="0"/>
              </a:spcAft>
              <a:buChar char="»"/>
              <a:defRPr sz="2000">
                <a:latin typeface="Times New Roman" panose="02020603050405020304" pitchFamily="18" charset="0"/>
              </a:defRPr>
            </a:lvl9pPr>
          </a:lstStyle>
          <a:p>
            <a:r>
              <a:rPr lang="zh-CN" altLang="en-US" dirty="0"/>
              <a:t>目的：</a:t>
            </a:r>
          </a:p>
        </p:txBody>
      </p:sp>
      <p:sp>
        <p:nvSpPr>
          <p:cNvPr id="5" name="文本框 4">
            <a:extLst>
              <a:ext uri="{FF2B5EF4-FFF2-40B4-BE49-F238E27FC236}">
                <a16:creationId xmlns:a16="http://schemas.microsoft.com/office/drawing/2014/main" id="{06D8F5C0-8B21-426E-A425-90A2D03BE0C7}"/>
              </a:ext>
            </a:extLst>
          </p:cNvPr>
          <p:cNvSpPr txBox="1"/>
          <p:nvPr/>
        </p:nvSpPr>
        <p:spPr>
          <a:xfrm>
            <a:off x="1330370" y="1562998"/>
            <a:ext cx="6984776"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VLSM</a:t>
            </a:r>
            <a:r>
              <a:rPr lang="zh-CN" altLang="en-US" sz="2000" b="0" dirty="0">
                <a:latin typeface="+mn-ea"/>
                <a:ea typeface="+mn-ea"/>
              </a:rPr>
              <a:t>：形成不同层次的子网，满足不同规模要求的需求，减少</a:t>
            </a:r>
            <a:r>
              <a:rPr lang="en-US" altLang="zh-CN" sz="2000" b="0" dirty="0">
                <a:latin typeface="+mn-ea"/>
                <a:ea typeface="+mn-ea"/>
              </a:rPr>
              <a:t>IP</a:t>
            </a:r>
            <a:r>
              <a:rPr lang="zh-CN" altLang="en-US" sz="2000" b="0" dirty="0">
                <a:latin typeface="+mn-ea"/>
                <a:ea typeface="+mn-ea"/>
              </a:rPr>
              <a:t>地址浪费。</a:t>
            </a:r>
          </a:p>
        </p:txBody>
      </p:sp>
      <p:sp>
        <p:nvSpPr>
          <p:cNvPr id="6" name="文本框 5">
            <a:extLst>
              <a:ext uri="{FF2B5EF4-FFF2-40B4-BE49-F238E27FC236}">
                <a16:creationId xmlns:a16="http://schemas.microsoft.com/office/drawing/2014/main" id="{89238C7E-E98E-47DB-9A67-A37C0AAC51C6}"/>
              </a:ext>
            </a:extLst>
          </p:cNvPr>
          <p:cNvSpPr txBox="1"/>
          <p:nvPr/>
        </p:nvSpPr>
        <p:spPr>
          <a:xfrm>
            <a:off x="1330370" y="2270884"/>
            <a:ext cx="7200800"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CIDR</a:t>
            </a:r>
            <a:r>
              <a:rPr lang="zh-CN" altLang="en-US" sz="2000" b="0" dirty="0">
                <a:latin typeface="+mn-ea"/>
                <a:ea typeface="+mn-ea"/>
              </a:rPr>
              <a:t>：将多个子网合并成更大的网络，以满足大规模需求。</a:t>
            </a:r>
          </a:p>
        </p:txBody>
      </p:sp>
      <p:sp>
        <p:nvSpPr>
          <p:cNvPr id="7" name="文本框 6">
            <a:extLst>
              <a:ext uri="{FF2B5EF4-FFF2-40B4-BE49-F238E27FC236}">
                <a16:creationId xmlns:a16="http://schemas.microsoft.com/office/drawing/2014/main" id="{7011B4E6-C13D-484E-8F6A-358A7C4F99A1}"/>
              </a:ext>
            </a:extLst>
          </p:cNvPr>
          <p:cNvSpPr txBox="1"/>
          <p:nvPr/>
        </p:nvSpPr>
        <p:spPr>
          <a:xfrm>
            <a:off x="1115616" y="2744021"/>
            <a:ext cx="1152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defTabSz="457200" eaLnBrk="1" hangingPunct="1">
              <a:buClr>
                <a:srgbClr val="C00000"/>
              </a:buClr>
              <a:buSzPct val="100000"/>
              <a:buFont typeface="Wingdings" panose="05000000000000000000" pitchFamily="2" charset="2"/>
              <a:buChar char="q"/>
              <a:defRPr kumimoji="0" sz="2000">
                <a:latin typeface="+mn-ea"/>
                <a:ea typeface="+mn-ea"/>
              </a:defRPr>
            </a:lvl1pPr>
            <a:lvl2pPr marL="742950" indent="-285750" defTabSz="457200">
              <a:spcBef>
                <a:spcPct val="20000"/>
              </a:spcBef>
              <a:buChar char="–"/>
              <a:defRPr sz="2800">
                <a:latin typeface="Times New Roman" panose="02020603050405020304" pitchFamily="18" charset="0"/>
              </a:defRPr>
            </a:lvl2pPr>
            <a:lvl3pPr marL="1143000" indent="-228600" defTabSz="457200">
              <a:spcBef>
                <a:spcPct val="20000"/>
              </a:spcBef>
              <a:buChar char="•"/>
              <a:defRPr>
                <a:latin typeface="Times New Roman" panose="02020603050405020304" pitchFamily="18" charset="0"/>
              </a:defRPr>
            </a:lvl3pPr>
            <a:lvl4pPr marL="1600200" indent="-228600" defTabSz="457200">
              <a:spcBef>
                <a:spcPct val="20000"/>
              </a:spcBef>
              <a:buChar char="–"/>
              <a:defRPr sz="2000">
                <a:latin typeface="Times New Roman" panose="02020603050405020304" pitchFamily="18" charset="0"/>
              </a:defRPr>
            </a:lvl4pPr>
            <a:lvl5pPr marL="2057400" indent="-228600" defTabSz="457200">
              <a:spcBef>
                <a:spcPct val="20000"/>
              </a:spcBef>
              <a:buChar char="»"/>
              <a:defRPr sz="2000">
                <a:latin typeface="Times New Roman" panose="02020603050405020304" pitchFamily="18" charset="0"/>
              </a:defRPr>
            </a:lvl5pPr>
            <a:lvl6pPr marL="2514600" indent="-228600" defTabSz="457200" eaLnBrk="0" fontAlgn="base" hangingPunct="0">
              <a:spcBef>
                <a:spcPct val="20000"/>
              </a:spcBef>
              <a:spcAft>
                <a:spcPct val="0"/>
              </a:spcAft>
              <a:buChar char="»"/>
              <a:defRPr sz="2000">
                <a:latin typeface="Times New Roman" panose="02020603050405020304" pitchFamily="18" charset="0"/>
              </a:defRPr>
            </a:lvl6pPr>
            <a:lvl7pPr marL="2971800" indent="-228600" defTabSz="457200" eaLnBrk="0" fontAlgn="base" hangingPunct="0">
              <a:spcBef>
                <a:spcPct val="20000"/>
              </a:spcBef>
              <a:spcAft>
                <a:spcPct val="0"/>
              </a:spcAft>
              <a:buChar char="»"/>
              <a:defRPr sz="2000">
                <a:latin typeface="Times New Roman" panose="02020603050405020304" pitchFamily="18" charset="0"/>
              </a:defRPr>
            </a:lvl7pPr>
            <a:lvl8pPr marL="3429000" indent="-228600" defTabSz="457200" eaLnBrk="0" fontAlgn="base" hangingPunct="0">
              <a:spcBef>
                <a:spcPct val="20000"/>
              </a:spcBef>
              <a:spcAft>
                <a:spcPct val="0"/>
              </a:spcAft>
              <a:buChar char="»"/>
              <a:defRPr sz="2000">
                <a:latin typeface="Times New Roman" panose="02020603050405020304" pitchFamily="18" charset="0"/>
              </a:defRPr>
            </a:lvl8pPr>
            <a:lvl9pPr marL="3886200" indent="-228600" defTabSz="457200" eaLnBrk="0" fontAlgn="base" hangingPunct="0">
              <a:spcBef>
                <a:spcPct val="20000"/>
              </a:spcBef>
              <a:spcAft>
                <a:spcPct val="0"/>
              </a:spcAft>
              <a:buChar char="»"/>
              <a:defRPr sz="2000">
                <a:latin typeface="Times New Roman" panose="02020603050405020304" pitchFamily="18" charset="0"/>
              </a:defRPr>
            </a:lvl9pPr>
          </a:lstStyle>
          <a:p>
            <a:r>
              <a:rPr lang="zh-CN" altLang="en-US" dirty="0"/>
              <a:t>场合：</a:t>
            </a:r>
          </a:p>
        </p:txBody>
      </p:sp>
      <p:sp>
        <p:nvSpPr>
          <p:cNvPr id="8" name="文本框 7">
            <a:extLst>
              <a:ext uri="{FF2B5EF4-FFF2-40B4-BE49-F238E27FC236}">
                <a16:creationId xmlns:a16="http://schemas.microsoft.com/office/drawing/2014/main" id="{35DE58DC-6EC6-4419-B882-982D63B82B58}"/>
              </a:ext>
            </a:extLst>
          </p:cNvPr>
          <p:cNvSpPr txBox="1"/>
          <p:nvPr/>
        </p:nvSpPr>
        <p:spPr>
          <a:xfrm>
            <a:off x="1331640" y="3257949"/>
            <a:ext cx="6984776"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VLSM</a:t>
            </a:r>
            <a:r>
              <a:rPr lang="zh-CN" altLang="en-US" sz="2000" b="0" dirty="0">
                <a:latin typeface="+mn-ea"/>
                <a:ea typeface="+mn-ea"/>
              </a:rPr>
              <a:t>：局域网子网设计，通过大小不同的子网满足不同要求避免</a:t>
            </a:r>
            <a:r>
              <a:rPr lang="en-US" altLang="zh-CN" sz="2000" b="0" dirty="0">
                <a:latin typeface="+mn-ea"/>
                <a:ea typeface="+mn-ea"/>
              </a:rPr>
              <a:t>IP</a:t>
            </a:r>
            <a:r>
              <a:rPr lang="zh-CN" altLang="en-US" sz="2000" b="0" dirty="0">
                <a:latin typeface="+mn-ea"/>
                <a:ea typeface="+mn-ea"/>
              </a:rPr>
              <a:t>地址浪费。</a:t>
            </a:r>
          </a:p>
        </p:txBody>
      </p:sp>
      <p:sp>
        <p:nvSpPr>
          <p:cNvPr id="9" name="文本框 8">
            <a:extLst>
              <a:ext uri="{FF2B5EF4-FFF2-40B4-BE49-F238E27FC236}">
                <a16:creationId xmlns:a16="http://schemas.microsoft.com/office/drawing/2014/main" id="{7BD25B70-A81E-4CE1-B560-1C5A7AA08079}"/>
              </a:ext>
            </a:extLst>
          </p:cNvPr>
          <p:cNvSpPr txBox="1"/>
          <p:nvPr/>
        </p:nvSpPr>
        <p:spPr>
          <a:xfrm>
            <a:off x="1331640" y="3965835"/>
            <a:ext cx="6840760"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CIDR</a:t>
            </a:r>
            <a:r>
              <a:rPr lang="zh-CN" altLang="en-US" sz="2000" b="0" dirty="0">
                <a:latin typeface="+mn-ea"/>
                <a:ea typeface="+mn-ea"/>
              </a:rPr>
              <a:t>：广域网和因特网中的路由聚合和汇总，减小路由表规模，提高路由效率。</a:t>
            </a:r>
          </a:p>
        </p:txBody>
      </p:sp>
      <p:sp>
        <p:nvSpPr>
          <p:cNvPr id="10" name="文本框 9">
            <a:extLst>
              <a:ext uri="{FF2B5EF4-FFF2-40B4-BE49-F238E27FC236}">
                <a16:creationId xmlns:a16="http://schemas.microsoft.com/office/drawing/2014/main" id="{3B06D5E2-3F05-4A8A-8147-78C303A58A9A}"/>
              </a:ext>
            </a:extLst>
          </p:cNvPr>
          <p:cNvSpPr txBox="1"/>
          <p:nvPr/>
        </p:nvSpPr>
        <p:spPr>
          <a:xfrm>
            <a:off x="1114346" y="4702839"/>
            <a:ext cx="1152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marL="285750" indent="-285750" defTabSz="457200" eaLnBrk="1" hangingPunct="1">
              <a:buClr>
                <a:srgbClr val="C00000"/>
              </a:buClr>
              <a:buSzPct val="100000"/>
              <a:buFont typeface="Wingdings" panose="05000000000000000000" pitchFamily="2" charset="2"/>
              <a:buChar char="q"/>
              <a:defRPr kumimoji="0" sz="2000">
                <a:latin typeface="+mn-ea"/>
                <a:ea typeface="+mn-ea"/>
              </a:defRPr>
            </a:lvl1pPr>
            <a:lvl2pPr marL="742950" indent="-285750" defTabSz="457200">
              <a:spcBef>
                <a:spcPct val="20000"/>
              </a:spcBef>
              <a:buChar char="–"/>
              <a:defRPr sz="2800">
                <a:latin typeface="Times New Roman" panose="02020603050405020304" pitchFamily="18" charset="0"/>
              </a:defRPr>
            </a:lvl2pPr>
            <a:lvl3pPr marL="1143000" indent="-228600" defTabSz="457200">
              <a:spcBef>
                <a:spcPct val="20000"/>
              </a:spcBef>
              <a:buChar char="•"/>
              <a:defRPr>
                <a:latin typeface="Times New Roman" panose="02020603050405020304" pitchFamily="18" charset="0"/>
              </a:defRPr>
            </a:lvl3pPr>
            <a:lvl4pPr marL="1600200" indent="-228600" defTabSz="457200">
              <a:spcBef>
                <a:spcPct val="20000"/>
              </a:spcBef>
              <a:buChar char="–"/>
              <a:defRPr sz="2000">
                <a:latin typeface="Times New Roman" panose="02020603050405020304" pitchFamily="18" charset="0"/>
              </a:defRPr>
            </a:lvl4pPr>
            <a:lvl5pPr marL="2057400" indent="-228600" defTabSz="457200">
              <a:spcBef>
                <a:spcPct val="20000"/>
              </a:spcBef>
              <a:buChar char="»"/>
              <a:defRPr sz="2000">
                <a:latin typeface="Times New Roman" panose="02020603050405020304" pitchFamily="18" charset="0"/>
              </a:defRPr>
            </a:lvl5pPr>
            <a:lvl6pPr marL="2514600" indent="-228600" defTabSz="457200" eaLnBrk="0" fontAlgn="base" hangingPunct="0">
              <a:spcBef>
                <a:spcPct val="20000"/>
              </a:spcBef>
              <a:spcAft>
                <a:spcPct val="0"/>
              </a:spcAft>
              <a:buChar char="»"/>
              <a:defRPr sz="2000">
                <a:latin typeface="Times New Roman" panose="02020603050405020304" pitchFamily="18" charset="0"/>
              </a:defRPr>
            </a:lvl6pPr>
            <a:lvl7pPr marL="2971800" indent="-228600" defTabSz="457200" eaLnBrk="0" fontAlgn="base" hangingPunct="0">
              <a:spcBef>
                <a:spcPct val="20000"/>
              </a:spcBef>
              <a:spcAft>
                <a:spcPct val="0"/>
              </a:spcAft>
              <a:buChar char="»"/>
              <a:defRPr sz="2000">
                <a:latin typeface="Times New Roman" panose="02020603050405020304" pitchFamily="18" charset="0"/>
              </a:defRPr>
            </a:lvl7pPr>
            <a:lvl8pPr marL="3429000" indent="-228600" defTabSz="457200" eaLnBrk="0" fontAlgn="base" hangingPunct="0">
              <a:spcBef>
                <a:spcPct val="20000"/>
              </a:spcBef>
              <a:spcAft>
                <a:spcPct val="0"/>
              </a:spcAft>
              <a:buChar char="»"/>
              <a:defRPr sz="2000">
                <a:latin typeface="Times New Roman" panose="02020603050405020304" pitchFamily="18" charset="0"/>
              </a:defRPr>
            </a:lvl8pPr>
            <a:lvl9pPr marL="3886200" indent="-228600" defTabSz="457200" eaLnBrk="0" fontAlgn="base" hangingPunct="0">
              <a:spcBef>
                <a:spcPct val="20000"/>
              </a:spcBef>
              <a:spcAft>
                <a:spcPct val="0"/>
              </a:spcAft>
              <a:buChar char="»"/>
              <a:defRPr sz="2000">
                <a:latin typeface="Times New Roman" panose="02020603050405020304" pitchFamily="18" charset="0"/>
              </a:defRPr>
            </a:lvl9pPr>
          </a:lstStyle>
          <a:p>
            <a:r>
              <a:rPr lang="zh-CN" altLang="en-US" dirty="0"/>
              <a:t>方法：</a:t>
            </a:r>
          </a:p>
        </p:txBody>
      </p:sp>
      <p:sp>
        <p:nvSpPr>
          <p:cNvPr id="11" name="文本框 10">
            <a:extLst>
              <a:ext uri="{FF2B5EF4-FFF2-40B4-BE49-F238E27FC236}">
                <a16:creationId xmlns:a16="http://schemas.microsoft.com/office/drawing/2014/main" id="{B9BA7736-23F0-451D-8917-6BFFF016338B}"/>
              </a:ext>
            </a:extLst>
          </p:cNvPr>
          <p:cNvSpPr txBox="1"/>
          <p:nvPr/>
        </p:nvSpPr>
        <p:spPr>
          <a:xfrm>
            <a:off x="1330370" y="5181552"/>
            <a:ext cx="6984776"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VLSM</a:t>
            </a:r>
            <a:r>
              <a:rPr lang="zh-CN" altLang="en-US" sz="2000" b="0" dirty="0">
                <a:latin typeface="+mn-ea"/>
                <a:ea typeface="+mn-ea"/>
              </a:rPr>
              <a:t>：在分类地址的基础上增加掩码位数。</a:t>
            </a:r>
          </a:p>
        </p:txBody>
      </p:sp>
      <p:sp>
        <p:nvSpPr>
          <p:cNvPr id="12" name="文本框 11">
            <a:extLst>
              <a:ext uri="{FF2B5EF4-FFF2-40B4-BE49-F238E27FC236}">
                <a16:creationId xmlns:a16="http://schemas.microsoft.com/office/drawing/2014/main" id="{011FA903-B4C2-4FBF-9B52-FEE7122EA8F7}"/>
              </a:ext>
            </a:extLst>
          </p:cNvPr>
          <p:cNvSpPr txBox="1"/>
          <p:nvPr/>
        </p:nvSpPr>
        <p:spPr>
          <a:xfrm>
            <a:off x="1331640" y="5667079"/>
            <a:ext cx="6840760" cy="707886"/>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0" dirty="0">
                <a:latin typeface="+mn-ea"/>
                <a:ea typeface="+mn-ea"/>
              </a:rPr>
              <a:t>CIDR</a:t>
            </a:r>
            <a:r>
              <a:rPr lang="zh-CN" altLang="en-US" sz="2000" b="0" dirty="0">
                <a:latin typeface="+mn-ea"/>
                <a:ea typeface="+mn-ea"/>
              </a:rPr>
              <a:t>：破除了分类地址的概念，掩码长度任意。对比</a:t>
            </a:r>
            <a:r>
              <a:rPr lang="en-US" altLang="zh-CN" sz="2000" b="0" dirty="0">
                <a:latin typeface="+mn-ea"/>
                <a:ea typeface="+mn-ea"/>
              </a:rPr>
              <a:t>VLSM</a:t>
            </a:r>
            <a:r>
              <a:rPr lang="zh-CN" altLang="en-US" sz="2000" b="0" dirty="0">
                <a:latin typeface="+mn-ea"/>
                <a:ea typeface="+mn-ea"/>
              </a:rPr>
              <a:t>，缩短了位数。</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Rectangle 3">
            <a:extLst>
              <a:ext uri="{FF2B5EF4-FFF2-40B4-BE49-F238E27FC236}">
                <a16:creationId xmlns:a16="http://schemas.microsoft.com/office/drawing/2014/main" id="{C726FD84-6379-45D8-AC43-4E2F8BE18B42}"/>
              </a:ext>
            </a:extLst>
          </p:cNvPr>
          <p:cNvSpPr>
            <a:spLocks noGrp="1" noChangeArrowheads="1"/>
          </p:cNvSpPr>
          <p:nvPr>
            <p:ph type="body" idx="1"/>
          </p:nvPr>
        </p:nvSpPr>
        <p:spPr>
          <a:xfrm>
            <a:off x="755650" y="1756529"/>
            <a:ext cx="7632700" cy="707886"/>
          </a:xfrm>
        </p:spPr>
        <p:txBody>
          <a:bodyPr/>
          <a:lstStyle/>
          <a:p>
            <a:pPr marL="0" indent="0" eaLnBrk="1" hangingPunct="1">
              <a:buFont typeface="Wingdings" panose="05000000000000000000" pitchFamily="2" charset="2"/>
              <a:buNone/>
              <a:defRPr/>
            </a:pPr>
            <a:r>
              <a:rPr lang="zh-CN" altLang="en-US" sz="2000" dirty="0">
                <a:latin typeface="+mn-ea"/>
              </a:rPr>
              <a:t>每个路由器中都保存一张路由表（无论是静态还是动态）。路由表的主要项目有两个：网络号、下一跳地址（最佳输出链路）。</a:t>
            </a:r>
          </a:p>
        </p:txBody>
      </p:sp>
      <p:sp>
        <p:nvSpPr>
          <p:cNvPr id="94211" name="矩形 1">
            <a:extLst>
              <a:ext uri="{FF2B5EF4-FFF2-40B4-BE49-F238E27FC236}">
                <a16:creationId xmlns:a16="http://schemas.microsoft.com/office/drawing/2014/main" id="{0E0CCB34-A996-41E8-BDFD-272E5C5CD143}"/>
              </a:ext>
            </a:extLst>
          </p:cNvPr>
          <p:cNvSpPr>
            <a:spLocks noChangeArrowheads="1"/>
          </p:cNvSpPr>
          <p:nvPr/>
        </p:nvSpPr>
        <p:spPr bwMode="auto">
          <a:xfrm>
            <a:off x="827088" y="1196975"/>
            <a:ext cx="233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dirty="0"/>
              <a:t>二、</a:t>
            </a:r>
            <a:r>
              <a:rPr lang="en-US" altLang="zh-CN" sz="2400" dirty="0"/>
              <a:t>IP</a:t>
            </a:r>
            <a:r>
              <a:rPr lang="zh-CN" altLang="en-US" sz="2400" dirty="0"/>
              <a:t>分组路由</a:t>
            </a:r>
          </a:p>
        </p:txBody>
      </p:sp>
      <p:sp>
        <p:nvSpPr>
          <p:cNvPr id="7" name="文本框 6">
            <a:extLst>
              <a:ext uri="{FF2B5EF4-FFF2-40B4-BE49-F238E27FC236}">
                <a16:creationId xmlns:a16="http://schemas.microsoft.com/office/drawing/2014/main" id="{20A2B7FF-9B39-4494-8892-A95B0E0DB7B4}"/>
              </a:ext>
            </a:extLst>
          </p:cNvPr>
          <p:cNvSpPr txBox="1"/>
          <p:nvPr/>
        </p:nvSpPr>
        <p:spPr>
          <a:xfrm>
            <a:off x="755650" y="2664916"/>
            <a:ext cx="7632700" cy="707886"/>
          </a:xfrm>
          <a:prstGeom prst="rect">
            <a:avLst/>
          </a:prstGeom>
          <a:noFill/>
        </p:spPr>
        <p:txBody>
          <a:bodyPr wrap="square">
            <a:spAutoFit/>
          </a:bodyPr>
          <a:lstStyle/>
          <a:p>
            <a:r>
              <a:rPr lang="zh-CN" altLang="en-US" sz="2000" dirty="0">
                <a:latin typeface="+mn-ea"/>
                <a:ea typeface="+mn-ea"/>
              </a:rPr>
              <a:t>当一个</a:t>
            </a:r>
            <a:r>
              <a:rPr lang="en-US" altLang="zh-CN" sz="2000" dirty="0">
                <a:latin typeface="+mn-ea"/>
                <a:ea typeface="+mn-ea"/>
              </a:rPr>
              <a:t>IP</a:t>
            </a:r>
            <a:r>
              <a:rPr lang="zh-CN" altLang="en-US" sz="2000" dirty="0">
                <a:latin typeface="+mn-ea"/>
                <a:ea typeface="+mn-ea"/>
              </a:rPr>
              <a:t>分组到达后，路由器对其进行的基于“存储转发”的路由寻找过程就是</a:t>
            </a:r>
            <a:r>
              <a:rPr lang="en-US" altLang="zh-CN" sz="2000" dirty="0">
                <a:latin typeface="+mn-ea"/>
                <a:ea typeface="+mn-ea"/>
              </a:rPr>
              <a:t>IP</a:t>
            </a:r>
            <a:r>
              <a:rPr lang="zh-CN" altLang="en-US" sz="2000" dirty="0">
                <a:latin typeface="+mn-ea"/>
                <a:ea typeface="+mn-ea"/>
              </a:rPr>
              <a:t>分组的路由过程：</a:t>
            </a:r>
          </a:p>
        </p:txBody>
      </p:sp>
      <p:sp>
        <p:nvSpPr>
          <p:cNvPr id="8" name="文本框 7">
            <a:extLst>
              <a:ext uri="{FF2B5EF4-FFF2-40B4-BE49-F238E27FC236}">
                <a16:creationId xmlns:a16="http://schemas.microsoft.com/office/drawing/2014/main" id="{FB0FE862-42C2-4FC2-A743-C83C25B99ECC}"/>
              </a:ext>
            </a:extLst>
          </p:cNvPr>
          <p:cNvSpPr txBox="1"/>
          <p:nvPr/>
        </p:nvSpPr>
        <p:spPr>
          <a:xfrm>
            <a:off x="822202" y="3570768"/>
            <a:ext cx="756614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285750" indent="-285750" defTabSz="457200" eaLnBrk="1" hangingPunct="1">
              <a:buClr>
                <a:srgbClr val="C00000"/>
              </a:buClr>
              <a:buSzPct val="100000"/>
              <a:buFont typeface="Wingdings" panose="05000000000000000000" pitchFamily="2" charset="2"/>
              <a:buChar char="q"/>
              <a:defRPr kumimoji="0" sz="2000">
                <a:latin typeface="+mn-ea"/>
                <a:ea typeface="+mn-ea"/>
              </a:defRPr>
            </a:lvl1pPr>
            <a:lvl2pPr marL="742950" indent="-285750" defTabSz="457200">
              <a:spcBef>
                <a:spcPct val="20000"/>
              </a:spcBef>
              <a:buChar char="–"/>
              <a:defRPr sz="2800">
                <a:latin typeface="Times New Roman" panose="02020603050405020304" pitchFamily="18" charset="0"/>
              </a:defRPr>
            </a:lvl2pPr>
            <a:lvl3pPr marL="1143000" indent="-228600" defTabSz="457200">
              <a:spcBef>
                <a:spcPct val="20000"/>
              </a:spcBef>
              <a:buChar char="•"/>
              <a:defRPr>
                <a:latin typeface="Times New Roman" panose="02020603050405020304" pitchFamily="18" charset="0"/>
              </a:defRPr>
            </a:lvl3pPr>
            <a:lvl4pPr marL="1600200" indent="-228600" defTabSz="457200">
              <a:spcBef>
                <a:spcPct val="20000"/>
              </a:spcBef>
              <a:buChar char="–"/>
              <a:defRPr sz="2000">
                <a:latin typeface="Times New Roman" panose="02020603050405020304" pitchFamily="18" charset="0"/>
              </a:defRPr>
            </a:lvl4pPr>
            <a:lvl5pPr marL="2057400" indent="-228600" defTabSz="457200">
              <a:spcBef>
                <a:spcPct val="20000"/>
              </a:spcBef>
              <a:buChar char="»"/>
              <a:defRPr sz="2000">
                <a:latin typeface="Times New Roman" panose="02020603050405020304" pitchFamily="18" charset="0"/>
              </a:defRPr>
            </a:lvl5pPr>
            <a:lvl6pPr marL="2514600" indent="-228600" defTabSz="457200" eaLnBrk="0" fontAlgn="base" hangingPunct="0">
              <a:spcBef>
                <a:spcPct val="20000"/>
              </a:spcBef>
              <a:spcAft>
                <a:spcPct val="0"/>
              </a:spcAft>
              <a:buChar char="»"/>
              <a:defRPr sz="2000">
                <a:latin typeface="Times New Roman" panose="02020603050405020304" pitchFamily="18" charset="0"/>
              </a:defRPr>
            </a:lvl6pPr>
            <a:lvl7pPr marL="2971800" indent="-228600" defTabSz="457200" eaLnBrk="0" fontAlgn="base" hangingPunct="0">
              <a:spcBef>
                <a:spcPct val="20000"/>
              </a:spcBef>
              <a:spcAft>
                <a:spcPct val="0"/>
              </a:spcAft>
              <a:buChar char="»"/>
              <a:defRPr sz="2000">
                <a:latin typeface="Times New Roman" panose="02020603050405020304" pitchFamily="18" charset="0"/>
              </a:defRPr>
            </a:lvl7pPr>
            <a:lvl8pPr marL="3429000" indent="-228600" defTabSz="457200" eaLnBrk="0" fontAlgn="base" hangingPunct="0">
              <a:spcBef>
                <a:spcPct val="20000"/>
              </a:spcBef>
              <a:spcAft>
                <a:spcPct val="0"/>
              </a:spcAft>
              <a:buChar char="»"/>
              <a:defRPr sz="2000">
                <a:latin typeface="Times New Roman" panose="02020603050405020304" pitchFamily="18" charset="0"/>
              </a:defRPr>
            </a:lvl8pPr>
            <a:lvl9pPr marL="3886200" indent="-228600" defTabSz="457200" eaLnBrk="0" fontAlgn="base" hangingPunct="0">
              <a:spcBef>
                <a:spcPct val="20000"/>
              </a:spcBef>
              <a:spcAft>
                <a:spcPct val="0"/>
              </a:spcAft>
              <a:buChar char="»"/>
              <a:defRPr sz="2000">
                <a:latin typeface="Times New Roman" panose="02020603050405020304" pitchFamily="18" charset="0"/>
              </a:defRPr>
            </a:lvl9pPr>
          </a:lstStyle>
          <a:p>
            <a:r>
              <a:rPr lang="zh-CN" altLang="en-US" dirty="0"/>
              <a:t>计算</a:t>
            </a:r>
            <a:r>
              <a:rPr lang="en-US" altLang="zh-CN" dirty="0"/>
              <a:t>IP</a:t>
            </a:r>
            <a:r>
              <a:rPr lang="zh-CN" altLang="en-US" dirty="0"/>
              <a:t>地址的网络号：根据采用的</a:t>
            </a:r>
            <a:r>
              <a:rPr lang="en-US" altLang="zh-CN" dirty="0"/>
              <a:t>IP</a:t>
            </a:r>
            <a:r>
              <a:rPr lang="zh-CN" altLang="en-US" dirty="0"/>
              <a:t>地址编址方法，计算对应的网络号。</a:t>
            </a:r>
            <a:endParaRPr lang="en-US" altLang="zh-CN" dirty="0"/>
          </a:p>
          <a:p>
            <a:r>
              <a:rPr lang="zh-CN" altLang="en-US" dirty="0"/>
              <a:t>检索路由表：根据</a:t>
            </a:r>
            <a:r>
              <a:rPr lang="en-US" altLang="zh-CN" dirty="0"/>
              <a:t>IP</a:t>
            </a:r>
            <a:r>
              <a:rPr lang="zh-CN" altLang="en-US" dirty="0"/>
              <a:t>地址的网络号，在路由表中寻找匹配记录。</a:t>
            </a:r>
            <a:endParaRPr lang="en-US" altLang="zh-CN" dirty="0"/>
          </a:p>
          <a:p>
            <a:r>
              <a:rPr lang="zh-CN" altLang="en-US" dirty="0"/>
              <a:t>转发下一跳地址：若在路由表中找到匹配项目，将</a:t>
            </a:r>
            <a:r>
              <a:rPr lang="en-US" altLang="zh-CN" dirty="0"/>
              <a:t>IP</a:t>
            </a:r>
            <a:r>
              <a:rPr lang="zh-CN" altLang="en-US" dirty="0"/>
              <a:t>分组转发至匹配网络号对应的下一跳地址。</a:t>
            </a:r>
            <a:endParaRPr lang="en-US" altLang="zh-CN" dirty="0"/>
          </a:p>
          <a:p>
            <a:r>
              <a:rPr lang="zh-CN" altLang="en-US" dirty="0"/>
              <a:t>转发默认路由：若在路由表中找不到匹配项目，则将</a:t>
            </a:r>
            <a:r>
              <a:rPr lang="en-US" altLang="zh-CN" dirty="0"/>
              <a:t>IP</a:t>
            </a:r>
            <a:r>
              <a:rPr lang="zh-CN" altLang="en-US" dirty="0"/>
              <a:t>分组转发至默认路由，交给默认路由器处理。</a:t>
            </a:r>
          </a:p>
        </p:txBody>
      </p:sp>
      <p:sp>
        <p:nvSpPr>
          <p:cNvPr id="11" name="Rectangle 2">
            <a:extLst>
              <a:ext uri="{FF2B5EF4-FFF2-40B4-BE49-F238E27FC236}">
                <a16:creationId xmlns:a16="http://schemas.microsoft.com/office/drawing/2014/main" id="{66885721-982A-497F-84EF-86A9F3DBBB28}"/>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FFA541C-F7A9-45FF-AD50-48CE4E29EE99}"/>
              </a:ext>
            </a:extLst>
          </p:cNvPr>
          <p:cNvSpPr/>
          <p:nvPr/>
        </p:nvSpPr>
        <p:spPr>
          <a:xfrm>
            <a:off x="698500" y="2564904"/>
            <a:ext cx="7632700" cy="3046988"/>
          </a:xfrm>
          <a:prstGeom prst="rect">
            <a:avLst/>
          </a:prstGeom>
        </p:spPr>
        <p:txBody>
          <a:bodyPr>
            <a:spAutoFit/>
          </a:bodyPr>
          <a:lstStyle/>
          <a:p>
            <a:pPr marL="742950" lvl="1"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当一个</a:t>
            </a:r>
            <a:r>
              <a:rPr kumimoji="0" lang="en-US" altLang="zh-CN" dirty="0">
                <a:latin typeface="+mn-ea"/>
                <a:ea typeface="+mn-ea"/>
              </a:rPr>
              <a:t>IP</a:t>
            </a:r>
            <a:r>
              <a:rPr kumimoji="0" lang="zh-CN" altLang="en-US" dirty="0">
                <a:latin typeface="+mn-ea"/>
                <a:ea typeface="+mn-ea"/>
              </a:rPr>
              <a:t>分组到达时，路由器通过子网掩码获取其网络号。如果是本网，则启动寻找主机过程；如果是其他网络，则根据路由表中对应网络号的最佳输出链路将分组转发到下一跳路由器。</a:t>
            </a:r>
          </a:p>
          <a:p>
            <a:pPr marL="742950" lvl="1" indent="-285750" eaLnBrk="1" hangingPunct="1">
              <a:buClr>
                <a:srgbClr val="C00000"/>
              </a:buClr>
              <a:buSzPct val="100000"/>
              <a:buFont typeface="Wingdings" panose="05000000000000000000" pitchFamily="2" charset="2"/>
              <a:buChar char="q"/>
              <a:defRPr/>
            </a:pPr>
            <a:endParaRPr kumimoji="0" lang="en-US" altLang="zh-CN" dirty="0">
              <a:latin typeface="+mn-ea"/>
              <a:ea typeface="+mn-ea"/>
            </a:endParaRPr>
          </a:p>
          <a:p>
            <a:pPr marL="742950" lvl="1" indent="-285750" eaLnBrk="1" hangingPunct="1">
              <a:buClr>
                <a:srgbClr val="C00000"/>
              </a:buClr>
              <a:buSzPct val="100000"/>
              <a:buFont typeface="Wingdings" panose="05000000000000000000" pitchFamily="2" charset="2"/>
              <a:buChar char="q"/>
              <a:defRPr/>
            </a:pPr>
            <a:r>
              <a:rPr kumimoji="0" lang="zh-CN" altLang="en-US" dirty="0">
                <a:latin typeface="+mn-ea"/>
                <a:ea typeface="+mn-ea"/>
              </a:rPr>
              <a:t>如果路由表中找不到目的网络，则将分组转发到一个缺省路由器中，缺省路由器具有更广泛的路由信息。</a:t>
            </a:r>
          </a:p>
        </p:txBody>
      </p:sp>
      <p:sp>
        <p:nvSpPr>
          <p:cNvPr id="6" name="Rectangle 2">
            <a:extLst>
              <a:ext uri="{FF2B5EF4-FFF2-40B4-BE49-F238E27FC236}">
                <a16:creationId xmlns:a16="http://schemas.microsoft.com/office/drawing/2014/main" id="{F8FEC51E-0598-4835-A120-2945EC88E63A}"/>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
        <p:nvSpPr>
          <p:cNvPr id="7" name="矩形 6">
            <a:extLst>
              <a:ext uri="{FF2B5EF4-FFF2-40B4-BE49-F238E27FC236}">
                <a16:creationId xmlns:a16="http://schemas.microsoft.com/office/drawing/2014/main" id="{41D5DAE6-4E3E-446F-81BD-681C377B6EFC}"/>
              </a:ext>
            </a:extLst>
          </p:cNvPr>
          <p:cNvSpPr/>
          <p:nvPr/>
        </p:nvSpPr>
        <p:spPr>
          <a:xfrm>
            <a:off x="876620" y="1272972"/>
            <a:ext cx="3127779" cy="461665"/>
          </a:xfrm>
          <a:prstGeom prst="rect">
            <a:avLst/>
          </a:prstGeom>
        </p:spPr>
        <p:txBody>
          <a:bodyPr wrap="none">
            <a:spAutoFit/>
          </a:bodyPr>
          <a:lstStyle/>
          <a:p>
            <a:pPr eaLnBrk="1" hangingPunct="1">
              <a:buClr>
                <a:srgbClr val="C00000"/>
              </a:buClr>
              <a:buSzPct val="100000"/>
              <a:defRPr/>
            </a:pPr>
            <a:r>
              <a:rPr kumimoji="0" lang="en-US" altLang="zh-CN" dirty="0">
                <a:latin typeface="+mn-ea"/>
                <a:ea typeface="+mn-ea"/>
              </a:rPr>
              <a:t>1.</a:t>
            </a:r>
            <a:r>
              <a:rPr kumimoji="0" lang="zh-CN" altLang="en-US" dirty="0">
                <a:latin typeface="+mn-ea"/>
                <a:ea typeface="+mn-ea"/>
              </a:rPr>
              <a:t> </a:t>
            </a:r>
            <a:r>
              <a:rPr kumimoji="0" lang="en-US" altLang="zh-CN" dirty="0">
                <a:latin typeface="+mn-ea"/>
                <a:ea typeface="+mn-ea"/>
              </a:rPr>
              <a:t>IP</a:t>
            </a:r>
            <a:r>
              <a:rPr kumimoji="0" lang="zh-CN" altLang="en-US" dirty="0">
                <a:latin typeface="+mn-ea"/>
                <a:ea typeface="+mn-ea"/>
              </a:rPr>
              <a:t>地址网络号计算</a:t>
            </a:r>
          </a:p>
        </p:txBody>
      </p:sp>
      <p:sp>
        <p:nvSpPr>
          <p:cNvPr id="8" name="内容占位符 2">
            <a:extLst>
              <a:ext uri="{FF2B5EF4-FFF2-40B4-BE49-F238E27FC236}">
                <a16:creationId xmlns:a16="http://schemas.microsoft.com/office/drawing/2014/main" id="{6F930220-ABDE-4CEE-A440-14AF539934CA}"/>
              </a:ext>
            </a:extLst>
          </p:cNvPr>
          <p:cNvSpPr>
            <a:spLocks noGrp="1"/>
          </p:cNvSpPr>
          <p:nvPr>
            <p:ph idx="1"/>
          </p:nvPr>
        </p:nvSpPr>
        <p:spPr>
          <a:xfrm>
            <a:off x="904879" y="1916833"/>
            <a:ext cx="4459210" cy="576064"/>
          </a:xfrm>
        </p:spPr>
        <p:txBody>
          <a:bodyPr/>
          <a:lstStyle/>
          <a:p>
            <a:r>
              <a:rPr lang="zh-CN" altLang="en-US" sz="2400" dirty="0">
                <a:latin typeface="+mn-ea"/>
              </a:rPr>
              <a:t>对于划分子网和</a:t>
            </a:r>
            <a:r>
              <a:rPr lang="en-US" altLang="zh-CN" sz="2400" dirty="0">
                <a:latin typeface="+mn-ea"/>
              </a:rPr>
              <a:t>VLSM</a:t>
            </a:r>
            <a:r>
              <a:rPr lang="zh-CN" altLang="en-US" sz="2400" dirty="0">
                <a:latin typeface="+mn-ea"/>
              </a:rPr>
              <a:t>的</a:t>
            </a:r>
            <a:r>
              <a:rPr lang="en-US" altLang="zh-CN" sz="2400" dirty="0">
                <a:latin typeface="+mn-ea"/>
              </a:rPr>
              <a:t>IP</a:t>
            </a:r>
            <a:r>
              <a:rPr lang="zh-CN" altLang="en-US" sz="2400" dirty="0">
                <a:latin typeface="+mn-ea"/>
              </a:rPr>
              <a:t>地址</a:t>
            </a:r>
          </a:p>
        </p:txBody>
      </p:sp>
    </p:spTree>
    <p:extLst>
      <p:ext uri="{BB962C8B-B14F-4D97-AF65-F5344CB8AC3E}">
        <p14:creationId xmlns:p14="http://schemas.microsoft.com/office/powerpoint/2010/main" val="335010737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矩形 3">
            <a:extLst>
              <a:ext uri="{FF2B5EF4-FFF2-40B4-BE49-F238E27FC236}">
                <a16:creationId xmlns:a16="http://schemas.microsoft.com/office/drawing/2014/main" id="{358DFF84-2BE0-43DF-AABB-5BF01D4D59AF}"/>
              </a:ext>
            </a:extLst>
          </p:cNvPr>
          <p:cNvSpPr>
            <a:spLocks noChangeArrowheads="1"/>
          </p:cNvSpPr>
          <p:nvPr/>
        </p:nvSpPr>
        <p:spPr bwMode="auto">
          <a:xfrm>
            <a:off x="926283" y="2133476"/>
            <a:ext cx="76327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dirty="0"/>
              <a:t>对于</a:t>
            </a:r>
            <a:r>
              <a:rPr lang="en-US" altLang="zh-CN" dirty="0"/>
              <a:t>CIDR </a:t>
            </a:r>
            <a:r>
              <a:rPr lang="zh-CN" altLang="en-US" dirty="0"/>
              <a:t>时，在查找路由表时可能会得到不止一个匹配的目标网络前缀。 </a:t>
            </a:r>
          </a:p>
        </p:txBody>
      </p:sp>
      <p:sp>
        <p:nvSpPr>
          <p:cNvPr id="6" name="矩形 5">
            <a:extLst>
              <a:ext uri="{FF2B5EF4-FFF2-40B4-BE49-F238E27FC236}">
                <a16:creationId xmlns:a16="http://schemas.microsoft.com/office/drawing/2014/main" id="{BF587822-A487-4E37-9E74-8EEFBD753B75}"/>
              </a:ext>
            </a:extLst>
          </p:cNvPr>
          <p:cNvSpPr/>
          <p:nvPr/>
        </p:nvSpPr>
        <p:spPr>
          <a:xfrm>
            <a:off x="919933" y="3212976"/>
            <a:ext cx="7632700" cy="1938992"/>
          </a:xfrm>
          <a:prstGeom prst="rect">
            <a:avLst/>
          </a:prstGeom>
        </p:spPr>
        <p:txBody>
          <a:bodyPr>
            <a:spAutoFit/>
          </a:bodyPr>
          <a:lstStyle/>
          <a:p>
            <a:pPr marL="742950" lvl="1" indent="-285750" eaLnBrk="1" hangingPunct="1">
              <a:buClr>
                <a:srgbClr val="C00000"/>
              </a:buClr>
              <a:buSzPct val="100000"/>
              <a:buFont typeface="Wingdings" panose="05000000000000000000" pitchFamily="2" charset="2"/>
              <a:buChar char="q"/>
            </a:pPr>
            <a:r>
              <a:rPr kumimoji="0" lang="zh-CN" altLang="en-US" dirty="0">
                <a:latin typeface="+mn-ea"/>
                <a:ea typeface="+mn-ea"/>
              </a:rPr>
              <a:t>应当从匹配结果中选择具有最长网络前缀的路由：最长前缀匹配</a:t>
            </a:r>
            <a:r>
              <a:rPr kumimoji="0" lang="en-US" altLang="zh-CN" dirty="0">
                <a:latin typeface="+mn-ea"/>
                <a:ea typeface="+mn-ea"/>
              </a:rPr>
              <a:t>(longest-prefix matching)</a:t>
            </a:r>
            <a:r>
              <a:rPr kumimoji="0" lang="zh-CN" altLang="en-US" dirty="0">
                <a:latin typeface="+mn-ea"/>
                <a:ea typeface="+mn-ea"/>
              </a:rPr>
              <a:t>。</a:t>
            </a:r>
          </a:p>
          <a:p>
            <a:pPr marL="742950" lvl="1" indent="-285750" eaLnBrk="1" hangingPunct="1">
              <a:buClr>
                <a:srgbClr val="C00000"/>
              </a:buClr>
              <a:buSzPct val="100000"/>
              <a:buFont typeface="Wingdings" panose="05000000000000000000" pitchFamily="2" charset="2"/>
              <a:buChar char="q"/>
            </a:pPr>
            <a:r>
              <a:rPr kumimoji="0" lang="zh-CN" altLang="en-US" dirty="0">
                <a:latin typeface="+mn-ea"/>
                <a:ea typeface="+mn-ea"/>
              </a:rPr>
              <a:t>网络前缀越长，其地址块就越小，因而路由就越具体</a:t>
            </a:r>
            <a:r>
              <a:rPr kumimoji="0" lang="en-US" altLang="zh-CN" dirty="0">
                <a:latin typeface="+mn-ea"/>
                <a:ea typeface="+mn-ea"/>
              </a:rPr>
              <a:t>(more specific) </a:t>
            </a:r>
            <a:r>
              <a:rPr kumimoji="0" lang="zh-CN" altLang="en-US" dirty="0">
                <a:latin typeface="+mn-ea"/>
                <a:ea typeface="+mn-ea"/>
              </a:rPr>
              <a:t>。</a:t>
            </a:r>
          </a:p>
          <a:p>
            <a:pPr marL="742950" lvl="1" indent="-285750" eaLnBrk="1" hangingPunct="1">
              <a:buClr>
                <a:srgbClr val="C00000"/>
              </a:buClr>
              <a:buSzPct val="100000"/>
              <a:buFont typeface="Wingdings" panose="05000000000000000000" pitchFamily="2" charset="2"/>
              <a:buChar char="q"/>
            </a:pPr>
            <a:r>
              <a:rPr kumimoji="0" lang="zh-CN" altLang="en-US" dirty="0">
                <a:latin typeface="+mn-ea"/>
                <a:ea typeface="+mn-ea"/>
              </a:rPr>
              <a:t>最长前缀匹配又称为最长匹配或最佳匹配。    </a:t>
            </a:r>
          </a:p>
        </p:txBody>
      </p:sp>
      <p:sp>
        <p:nvSpPr>
          <p:cNvPr id="5" name="内容占位符 2">
            <a:extLst>
              <a:ext uri="{FF2B5EF4-FFF2-40B4-BE49-F238E27FC236}">
                <a16:creationId xmlns:a16="http://schemas.microsoft.com/office/drawing/2014/main" id="{A07997F4-3D27-4FD9-B987-CBE29EA13E79}"/>
              </a:ext>
            </a:extLst>
          </p:cNvPr>
          <p:cNvSpPr>
            <a:spLocks noGrp="1"/>
          </p:cNvSpPr>
          <p:nvPr>
            <p:ph idx="1"/>
          </p:nvPr>
        </p:nvSpPr>
        <p:spPr>
          <a:xfrm>
            <a:off x="914400" y="1524000"/>
            <a:ext cx="3441576" cy="461665"/>
          </a:xfrm>
        </p:spPr>
        <p:txBody>
          <a:bodyPr/>
          <a:lstStyle/>
          <a:p>
            <a:r>
              <a:rPr lang="zh-CN" altLang="en-US" sz="2400" dirty="0">
                <a:latin typeface="+mn-ea"/>
              </a:rPr>
              <a:t>对于</a:t>
            </a:r>
            <a:r>
              <a:rPr lang="en-US" altLang="zh-CN" sz="2400" dirty="0">
                <a:latin typeface="+mn-ea"/>
              </a:rPr>
              <a:t>CIDR</a:t>
            </a:r>
            <a:r>
              <a:rPr lang="zh-CN" altLang="en-US" sz="2400" dirty="0">
                <a:latin typeface="+mn-ea"/>
              </a:rPr>
              <a:t>的</a:t>
            </a:r>
            <a:r>
              <a:rPr lang="en-US" altLang="zh-CN" sz="2400" dirty="0">
                <a:latin typeface="+mn-ea"/>
              </a:rPr>
              <a:t>IP</a:t>
            </a:r>
            <a:r>
              <a:rPr lang="zh-CN" altLang="en-US" sz="2400" dirty="0">
                <a:latin typeface="+mn-ea"/>
              </a:rPr>
              <a:t>地址</a:t>
            </a:r>
            <a:endParaRPr lang="en-US" altLang="zh-CN" sz="2400" dirty="0">
              <a:latin typeface="+mn-ea"/>
            </a:endParaRPr>
          </a:p>
        </p:txBody>
      </p:sp>
      <p:sp>
        <p:nvSpPr>
          <p:cNvPr id="7" name="Rectangle 2">
            <a:extLst>
              <a:ext uri="{FF2B5EF4-FFF2-40B4-BE49-F238E27FC236}">
                <a16:creationId xmlns:a16="http://schemas.microsoft.com/office/drawing/2014/main" id="{9B38C852-6591-4B7D-8CCC-56370DCFD8E7}"/>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矩形 3">
            <a:extLst>
              <a:ext uri="{FF2B5EF4-FFF2-40B4-BE49-F238E27FC236}">
                <a16:creationId xmlns:a16="http://schemas.microsoft.com/office/drawing/2014/main" id="{DB5952B9-3F9C-4056-BB0F-709733E3E189}"/>
              </a:ext>
            </a:extLst>
          </p:cNvPr>
          <p:cNvSpPr>
            <a:spLocks noChangeArrowheads="1"/>
          </p:cNvSpPr>
          <p:nvPr/>
        </p:nvSpPr>
        <p:spPr bwMode="auto">
          <a:xfrm>
            <a:off x="2935288" y="333375"/>
            <a:ext cx="35830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zh-CN" altLang="en-US" dirty="0"/>
              <a:t>附：</a:t>
            </a:r>
            <a:r>
              <a:rPr lang="en-US" altLang="zh-CN" dirty="0"/>
              <a:t>CIDR </a:t>
            </a:r>
            <a:r>
              <a:rPr lang="zh-CN" altLang="en-US" dirty="0"/>
              <a:t>地址路由举例 </a:t>
            </a:r>
          </a:p>
        </p:txBody>
      </p:sp>
      <p:grpSp>
        <p:nvGrpSpPr>
          <p:cNvPr id="97283" name="组合 58">
            <a:extLst>
              <a:ext uri="{FF2B5EF4-FFF2-40B4-BE49-F238E27FC236}">
                <a16:creationId xmlns:a16="http://schemas.microsoft.com/office/drawing/2014/main" id="{EB117FD7-8469-4824-839A-700FC2EA3EBC}"/>
              </a:ext>
            </a:extLst>
          </p:cNvPr>
          <p:cNvGrpSpPr>
            <a:grpSpLocks/>
          </p:cNvGrpSpPr>
          <p:nvPr/>
        </p:nvGrpSpPr>
        <p:grpSpPr bwMode="auto">
          <a:xfrm>
            <a:off x="-15875" y="1027113"/>
            <a:ext cx="9169400" cy="3341687"/>
            <a:chOff x="-15929" y="1027807"/>
            <a:chExt cx="9170193" cy="3341688"/>
          </a:xfrm>
        </p:grpSpPr>
        <p:sp>
          <p:nvSpPr>
            <p:cNvPr id="97284" name="Oval 41">
              <a:extLst>
                <a:ext uri="{FF2B5EF4-FFF2-40B4-BE49-F238E27FC236}">
                  <a16:creationId xmlns:a16="http://schemas.microsoft.com/office/drawing/2014/main" id="{A6EE5F86-CDD8-4F77-AA81-0C3D49CAD64B}"/>
                </a:ext>
              </a:extLst>
            </p:cNvPr>
            <p:cNvSpPr>
              <a:spLocks noChangeArrowheads="1"/>
            </p:cNvSpPr>
            <p:nvPr/>
          </p:nvSpPr>
          <p:spPr bwMode="auto">
            <a:xfrm>
              <a:off x="-15929" y="2850257"/>
              <a:ext cx="2384425" cy="1403350"/>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nvGrpSpPr>
            <p:cNvPr id="97285" name="组合 56">
              <a:extLst>
                <a:ext uri="{FF2B5EF4-FFF2-40B4-BE49-F238E27FC236}">
                  <a16:creationId xmlns:a16="http://schemas.microsoft.com/office/drawing/2014/main" id="{2002E8C8-1444-40EA-A9B4-9D88BEE9CD80}"/>
                </a:ext>
              </a:extLst>
            </p:cNvPr>
            <p:cNvGrpSpPr>
              <a:grpSpLocks/>
            </p:cNvGrpSpPr>
            <p:nvPr/>
          </p:nvGrpSpPr>
          <p:grpSpPr bwMode="auto">
            <a:xfrm>
              <a:off x="169014" y="1027807"/>
              <a:ext cx="8985250" cy="3341688"/>
              <a:chOff x="169014" y="1027807"/>
              <a:chExt cx="8985250" cy="3341688"/>
            </a:xfrm>
          </p:grpSpPr>
          <p:grpSp>
            <p:nvGrpSpPr>
              <p:cNvPr id="97286" name="Group 4">
                <a:extLst>
                  <a:ext uri="{FF2B5EF4-FFF2-40B4-BE49-F238E27FC236}">
                    <a16:creationId xmlns:a16="http://schemas.microsoft.com/office/drawing/2014/main" id="{7909FFB7-2964-4252-B6E5-EBBAED9BB2F1}"/>
                  </a:ext>
                </a:extLst>
              </p:cNvPr>
              <p:cNvGrpSpPr>
                <a:grpSpLocks/>
              </p:cNvGrpSpPr>
              <p:nvPr/>
            </p:nvGrpSpPr>
            <p:grpSpPr bwMode="auto">
              <a:xfrm>
                <a:off x="169014" y="1392932"/>
                <a:ext cx="1511300" cy="738188"/>
                <a:chOff x="2592" y="1200"/>
                <a:chExt cx="2400" cy="1584"/>
              </a:xfrm>
            </p:grpSpPr>
            <p:grpSp>
              <p:nvGrpSpPr>
                <p:cNvPr id="97319" name="Group 5">
                  <a:extLst>
                    <a:ext uri="{FF2B5EF4-FFF2-40B4-BE49-F238E27FC236}">
                      <a16:creationId xmlns:a16="http://schemas.microsoft.com/office/drawing/2014/main" id="{FAE9402F-A6D5-40DB-B431-1C22A93E6941}"/>
                    </a:ext>
                  </a:extLst>
                </p:cNvPr>
                <p:cNvGrpSpPr>
                  <a:grpSpLocks/>
                </p:cNvGrpSpPr>
                <p:nvPr/>
              </p:nvGrpSpPr>
              <p:grpSpPr bwMode="auto">
                <a:xfrm>
                  <a:off x="2606" y="1231"/>
                  <a:ext cx="2386" cy="1553"/>
                  <a:chOff x="3134" y="1375"/>
                  <a:chExt cx="2386" cy="1553"/>
                </a:xfrm>
              </p:grpSpPr>
              <p:sp>
                <p:nvSpPr>
                  <p:cNvPr id="97329" name="Oval 6">
                    <a:extLst>
                      <a:ext uri="{FF2B5EF4-FFF2-40B4-BE49-F238E27FC236}">
                        <a16:creationId xmlns:a16="http://schemas.microsoft.com/office/drawing/2014/main" id="{F8E75F2C-A4D5-45F9-A109-716D7EFF9D52}"/>
                      </a:ext>
                    </a:extLst>
                  </p:cNvPr>
                  <p:cNvSpPr>
                    <a:spLocks noChangeArrowheads="1"/>
                  </p:cNvSpPr>
                  <p:nvPr/>
                </p:nvSpPr>
                <p:spPr bwMode="auto">
                  <a:xfrm>
                    <a:off x="3959" y="1375"/>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0" name="Oval 7">
                    <a:extLst>
                      <a:ext uri="{FF2B5EF4-FFF2-40B4-BE49-F238E27FC236}">
                        <a16:creationId xmlns:a16="http://schemas.microsoft.com/office/drawing/2014/main" id="{FA55C997-2ECD-49E7-8B87-80B0E865A5CC}"/>
                      </a:ext>
                    </a:extLst>
                  </p:cNvPr>
                  <p:cNvSpPr>
                    <a:spLocks noChangeArrowheads="1"/>
                  </p:cNvSpPr>
                  <p:nvPr/>
                </p:nvSpPr>
                <p:spPr bwMode="auto">
                  <a:xfrm>
                    <a:off x="3380" y="1548"/>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1" name="Oval 8">
                    <a:extLst>
                      <a:ext uri="{FF2B5EF4-FFF2-40B4-BE49-F238E27FC236}">
                        <a16:creationId xmlns:a16="http://schemas.microsoft.com/office/drawing/2014/main" id="{6CD3E8BD-DEB2-4D1D-BBDD-41460B1C55D5}"/>
                      </a:ext>
                    </a:extLst>
                  </p:cNvPr>
                  <p:cNvSpPr>
                    <a:spLocks noChangeArrowheads="1"/>
                  </p:cNvSpPr>
                  <p:nvPr/>
                </p:nvSpPr>
                <p:spPr bwMode="auto">
                  <a:xfrm>
                    <a:off x="3134" y="1940"/>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2" name="Oval 9">
                    <a:extLst>
                      <a:ext uri="{FF2B5EF4-FFF2-40B4-BE49-F238E27FC236}">
                        <a16:creationId xmlns:a16="http://schemas.microsoft.com/office/drawing/2014/main" id="{2F06C44C-6A00-495D-80B4-432FF11A9F4E}"/>
                      </a:ext>
                    </a:extLst>
                  </p:cNvPr>
                  <p:cNvSpPr>
                    <a:spLocks noChangeArrowheads="1"/>
                  </p:cNvSpPr>
                  <p:nvPr/>
                </p:nvSpPr>
                <p:spPr bwMode="auto">
                  <a:xfrm>
                    <a:off x="3293" y="2175"/>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3" name="Oval 10">
                    <a:extLst>
                      <a:ext uri="{FF2B5EF4-FFF2-40B4-BE49-F238E27FC236}">
                        <a16:creationId xmlns:a16="http://schemas.microsoft.com/office/drawing/2014/main" id="{1DB3D697-2323-487E-9EE8-F0B086ADEB24}"/>
                      </a:ext>
                    </a:extLst>
                  </p:cNvPr>
                  <p:cNvSpPr>
                    <a:spLocks noChangeArrowheads="1"/>
                  </p:cNvSpPr>
                  <p:nvPr/>
                </p:nvSpPr>
                <p:spPr bwMode="auto">
                  <a:xfrm>
                    <a:off x="3872" y="2269"/>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4" name="Oval 11">
                    <a:extLst>
                      <a:ext uri="{FF2B5EF4-FFF2-40B4-BE49-F238E27FC236}">
                        <a16:creationId xmlns:a16="http://schemas.microsoft.com/office/drawing/2014/main" id="{B93B2AE7-699A-46CA-A0C9-D28A4723ED7A}"/>
                      </a:ext>
                    </a:extLst>
                  </p:cNvPr>
                  <p:cNvSpPr>
                    <a:spLocks noChangeArrowheads="1"/>
                  </p:cNvSpPr>
                  <p:nvPr/>
                </p:nvSpPr>
                <p:spPr bwMode="auto">
                  <a:xfrm>
                    <a:off x="4653" y="1564"/>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5" name="Oval 12">
                    <a:extLst>
                      <a:ext uri="{FF2B5EF4-FFF2-40B4-BE49-F238E27FC236}">
                        <a16:creationId xmlns:a16="http://schemas.microsoft.com/office/drawing/2014/main" id="{068FF176-3E0A-4DE9-98A7-288DE118A331}"/>
                      </a:ext>
                    </a:extLst>
                  </p:cNvPr>
                  <p:cNvSpPr>
                    <a:spLocks noChangeArrowheads="1"/>
                  </p:cNvSpPr>
                  <p:nvPr/>
                </p:nvSpPr>
                <p:spPr bwMode="auto">
                  <a:xfrm>
                    <a:off x="4768" y="1893"/>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6" name="Oval 13">
                    <a:extLst>
                      <a:ext uri="{FF2B5EF4-FFF2-40B4-BE49-F238E27FC236}">
                        <a16:creationId xmlns:a16="http://schemas.microsoft.com/office/drawing/2014/main" id="{7FCC1E5E-EB63-4D87-AE02-A0D87576C9C5}"/>
                      </a:ext>
                    </a:extLst>
                  </p:cNvPr>
                  <p:cNvSpPr>
                    <a:spLocks noChangeArrowheads="1"/>
                  </p:cNvSpPr>
                  <p:nvPr/>
                </p:nvSpPr>
                <p:spPr bwMode="auto">
                  <a:xfrm>
                    <a:off x="4696" y="2003"/>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37" name="Oval 14">
                    <a:extLst>
                      <a:ext uri="{FF2B5EF4-FFF2-40B4-BE49-F238E27FC236}">
                        <a16:creationId xmlns:a16="http://schemas.microsoft.com/office/drawing/2014/main" id="{27CA3F38-49F5-491A-B079-4F37388B7AD9}"/>
                      </a:ext>
                    </a:extLst>
                  </p:cNvPr>
                  <p:cNvSpPr>
                    <a:spLocks noChangeArrowheads="1"/>
                  </p:cNvSpPr>
                  <p:nvPr/>
                </p:nvSpPr>
                <p:spPr bwMode="auto">
                  <a:xfrm>
                    <a:off x="3568" y="1752"/>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320" name="Oval 15">
                  <a:extLst>
                    <a:ext uri="{FF2B5EF4-FFF2-40B4-BE49-F238E27FC236}">
                      <a16:creationId xmlns:a16="http://schemas.microsoft.com/office/drawing/2014/main" id="{E9942A97-6AF5-45C4-AB28-2FAB12C3B09E}"/>
                    </a:ext>
                  </a:extLst>
                </p:cNvPr>
                <p:cNvSpPr>
                  <a:spLocks noChangeArrowheads="1"/>
                </p:cNvSpPr>
                <p:nvPr/>
              </p:nvSpPr>
              <p:spPr bwMode="auto">
                <a:xfrm>
                  <a:off x="3416" y="120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1" name="Oval 16">
                  <a:extLst>
                    <a:ext uri="{FF2B5EF4-FFF2-40B4-BE49-F238E27FC236}">
                      <a16:creationId xmlns:a16="http://schemas.microsoft.com/office/drawing/2014/main" id="{D5C94F71-1F13-4DDC-8195-9C79FA57CB78}"/>
                    </a:ext>
                  </a:extLst>
                </p:cNvPr>
                <p:cNvSpPr>
                  <a:spLocks noChangeArrowheads="1"/>
                </p:cNvSpPr>
                <p:nvPr/>
              </p:nvSpPr>
              <p:spPr bwMode="auto">
                <a:xfrm>
                  <a:off x="2838" y="13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2" name="Oval 17">
                  <a:extLst>
                    <a:ext uri="{FF2B5EF4-FFF2-40B4-BE49-F238E27FC236}">
                      <a16:creationId xmlns:a16="http://schemas.microsoft.com/office/drawing/2014/main" id="{5911C797-840F-4CE4-A325-043439B5E27D}"/>
                    </a:ext>
                  </a:extLst>
                </p:cNvPr>
                <p:cNvSpPr>
                  <a:spLocks noChangeArrowheads="1"/>
                </p:cNvSpPr>
                <p:nvPr/>
              </p:nvSpPr>
              <p:spPr bwMode="auto">
                <a:xfrm>
                  <a:off x="2592" y="17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3" name="Oval 18">
                  <a:extLst>
                    <a:ext uri="{FF2B5EF4-FFF2-40B4-BE49-F238E27FC236}">
                      <a16:creationId xmlns:a16="http://schemas.microsoft.com/office/drawing/2014/main" id="{C65976C7-51A5-4B26-8742-6EE993B65265}"/>
                    </a:ext>
                  </a:extLst>
                </p:cNvPr>
                <p:cNvSpPr>
                  <a:spLocks noChangeArrowheads="1"/>
                </p:cNvSpPr>
                <p:nvPr/>
              </p:nvSpPr>
              <p:spPr bwMode="auto">
                <a:xfrm>
                  <a:off x="2751" y="20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4" name="Oval 19">
                  <a:extLst>
                    <a:ext uri="{FF2B5EF4-FFF2-40B4-BE49-F238E27FC236}">
                      <a16:creationId xmlns:a16="http://schemas.microsoft.com/office/drawing/2014/main" id="{E2821792-20FA-4ACB-901F-C36EF5ADD90F}"/>
                    </a:ext>
                  </a:extLst>
                </p:cNvPr>
                <p:cNvSpPr>
                  <a:spLocks noChangeArrowheads="1"/>
                </p:cNvSpPr>
                <p:nvPr/>
              </p:nvSpPr>
              <p:spPr bwMode="auto">
                <a:xfrm>
                  <a:off x="3329" y="20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5" name="Oval 20">
                  <a:extLst>
                    <a:ext uri="{FF2B5EF4-FFF2-40B4-BE49-F238E27FC236}">
                      <a16:creationId xmlns:a16="http://schemas.microsoft.com/office/drawing/2014/main" id="{9800259F-4D27-4D4D-836D-87F7D071C208}"/>
                    </a:ext>
                  </a:extLst>
                </p:cNvPr>
                <p:cNvSpPr>
                  <a:spLocks noChangeArrowheads="1"/>
                </p:cNvSpPr>
                <p:nvPr/>
              </p:nvSpPr>
              <p:spPr bwMode="auto">
                <a:xfrm>
                  <a:off x="4110" y="13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6" name="Oval 21">
                  <a:extLst>
                    <a:ext uri="{FF2B5EF4-FFF2-40B4-BE49-F238E27FC236}">
                      <a16:creationId xmlns:a16="http://schemas.microsoft.com/office/drawing/2014/main" id="{CBFB9770-F49E-439E-A422-137FF1891C11}"/>
                    </a:ext>
                  </a:extLst>
                </p:cNvPr>
                <p:cNvSpPr>
                  <a:spLocks noChangeArrowheads="1"/>
                </p:cNvSpPr>
                <p:nvPr/>
              </p:nvSpPr>
              <p:spPr bwMode="auto">
                <a:xfrm>
                  <a:off x="4226" y="17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7" name="Oval 22">
                  <a:extLst>
                    <a:ext uri="{FF2B5EF4-FFF2-40B4-BE49-F238E27FC236}">
                      <a16:creationId xmlns:a16="http://schemas.microsoft.com/office/drawing/2014/main" id="{AF6DC9FC-1010-4345-8171-D5E59665C13F}"/>
                    </a:ext>
                  </a:extLst>
                </p:cNvPr>
                <p:cNvSpPr>
                  <a:spLocks noChangeArrowheads="1"/>
                </p:cNvSpPr>
                <p:nvPr/>
              </p:nvSpPr>
              <p:spPr bwMode="auto">
                <a:xfrm>
                  <a:off x="4153" y="18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28" name="Oval 23">
                  <a:extLst>
                    <a:ext uri="{FF2B5EF4-FFF2-40B4-BE49-F238E27FC236}">
                      <a16:creationId xmlns:a16="http://schemas.microsoft.com/office/drawing/2014/main" id="{33A443E5-D5FC-4FA9-808D-80E896BD72C4}"/>
                    </a:ext>
                  </a:extLst>
                </p:cNvPr>
                <p:cNvSpPr>
                  <a:spLocks noChangeArrowheads="1"/>
                </p:cNvSpPr>
                <p:nvPr/>
              </p:nvSpPr>
              <p:spPr bwMode="auto">
                <a:xfrm>
                  <a:off x="3026" y="15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grpSp>
          <p:sp>
            <p:nvSpPr>
              <p:cNvPr id="97287" name="Text Box 24">
                <a:extLst>
                  <a:ext uri="{FF2B5EF4-FFF2-40B4-BE49-F238E27FC236}">
                    <a16:creationId xmlns:a16="http://schemas.microsoft.com/office/drawing/2014/main" id="{1C9788AE-F927-4DB5-A6C9-2D9DBF2A6717}"/>
                  </a:ext>
                </a:extLst>
              </p:cNvPr>
              <p:cNvSpPr txBox="1">
                <a:spLocks noChangeArrowheads="1"/>
              </p:cNvSpPr>
              <p:nvPr/>
            </p:nvSpPr>
            <p:spPr bwMode="auto">
              <a:xfrm>
                <a:off x="405552" y="1500882"/>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因特网</a:t>
                </a:r>
              </a:p>
            </p:txBody>
          </p:sp>
          <p:sp>
            <p:nvSpPr>
              <p:cNvPr id="26" name="Oval 25">
                <a:extLst>
                  <a:ext uri="{FF2B5EF4-FFF2-40B4-BE49-F238E27FC236}">
                    <a16:creationId xmlns:a16="http://schemas.microsoft.com/office/drawing/2014/main" id="{23324D28-EC2E-4FEE-B6FF-4075DB343740}"/>
                  </a:ext>
                </a:extLst>
              </p:cNvPr>
              <p:cNvSpPr>
                <a:spLocks noChangeArrowheads="1"/>
              </p:cNvSpPr>
              <p:nvPr/>
            </p:nvSpPr>
            <p:spPr bwMode="auto">
              <a:xfrm>
                <a:off x="3586421" y="1245294"/>
                <a:ext cx="2625952" cy="958850"/>
              </a:xfrm>
              <a:prstGeom prst="ellipse">
                <a:avLst/>
              </a:prstGeom>
              <a:solidFill>
                <a:srgbClr val="3399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27" name="Oval 26">
                <a:extLst>
                  <a:ext uri="{FF2B5EF4-FFF2-40B4-BE49-F238E27FC236}">
                    <a16:creationId xmlns:a16="http://schemas.microsoft.com/office/drawing/2014/main" id="{E820E3D3-79E6-4F7E-BF14-A2D6D4C121F7}"/>
                  </a:ext>
                </a:extLst>
              </p:cNvPr>
              <p:cNvSpPr>
                <a:spLocks noChangeArrowheads="1"/>
              </p:cNvSpPr>
              <p:nvPr/>
            </p:nvSpPr>
            <p:spPr bwMode="auto">
              <a:xfrm>
                <a:off x="4143681" y="1392932"/>
                <a:ext cx="1671783" cy="665162"/>
              </a:xfrm>
              <a:prstGeom prst="ellipse">
                <a:avLst/>
              </a:prstGeom>
              <a:solidFill>
                <a:srgbClr val="CCECFF"/>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0" name="Text Box 27">
                <a:extLst>
                  <a:ext uri="{FF2B5EF4-FFF2-40B4-BE49-F238E27FC236}">
                    <a16:creationId xmlns:a16="http://schemas.microsoft.com/office/drawing/2014/main" id="{AD96D0BF-5B88-4F38-822C-512136835DBD}"/>
                  </a:ext>
                </a:extLst>
              </p:cNvPr>
              <p:cNvSpPr txBox="1">
                <a:spLocks noChangeArrowheads="1"/>
              </p:cNvSpPr>
              <p:nvPr/>
            </p:nvSpPr>
            <p:spPr bwMode="auto">
              <a:xfrm>
                <a:off x="4229839" y="154057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206.0.68.0/22</a:t>
                </a:r>
              </a:p>
            </p:txBody>
          </p:sp>
          <p:sp>
            <p:nvSpPr>
              <p:cNvPr id="97291" name="Text Box 28">
                <a:extLst>
                  <a:ext uri="{FF2B5EF4-FFF2-40B4-BE49-F238E27FC236}">
                    <a16:creationId xmlns:a16="http://schemas.microsoft.com/office/drawing/2014/main" id="{AE204921-5638-4F5B-A515-6E1E85B84211}"/>
                  </a:ext>
                </a:extLst>
              </p:cNvPr>
              <p:cNvSpPr txBox="1">
                <a:spLocks noChangeArrowheads="1"/>
              </p:cNvSpPr>
              <p:nvPr/>
            </p:nvSpPr>
            <p:spPr bwMode="auto">
              <a:xfrm>
                <a:off x="1999402" y="1318320"/>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206.0.64.0/18</a:t>
                </a:r>
              </a:p>
            </p:txBody>
          </p:sp>
          <p:sp>
            <p:nvSpPr>
              <p:cNvPr id="30" name="AutoShape 29">
                <a:extLst>
                  <a:ext uri="{FF2B5EF4-FFF2-40B4-BE49-F238E27FC236}">
                    <a16:creationId xmlns:a16="http://schemas.microsoft.com/office/drawing/2014/main" id="{EF26D4CB-5E97-4D5F-AF52-C0648CA6506A}"/>
                  </a:ext>
                </a:extLst>
              </p:cNvPr>
              <p:cNvSpPr>
                <a:spLocks noChangeArrowheads="1"/>
              </p:cNvSpPr>
              <p:nvPr/>
            </p:nvSpPr>
            <p:spPr bwMode="auto">
              <a:xfrm>
                <a:off x="1759049" y="1632644"/>
                <a:ext cx="1749576" cy="220663"/>
              </a:xfrm>
              <a:prstGeom prst="leftArrow">
                <a:avLst>
                  <a:gd name="adj1" fmla="val 50000"/>
                  <a:gd name="adj2" fmla="val 198202"/>
                </a:avLst>
              </a:prstGeom>
              <a:solidFill>
                <a:srgbClr val="FF0000"/>
              </a:solidFill>
              <a:ln w="9525">
                <a:solidFill>
                  <a:srgbClr val="333399"/>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293" name="Text Box 30">
                <a:extLst>
                  <a:ext uri="{FF2B5EF4-FFF2-40B4-BE49-F238E27FC236}">
                    <a16:creationId xmlns:a16="http://schemas.microsoft.com/office/drawing/2014/main" id="{37FB0FC5-54FC-4B4C-AC1F-00C3B6CDE0DD}"/>
                  </a:ext>
                </a:extLst>
              </p:cNvPr>
              <p:cNvSpPr txBox="1">
                <a:spLocks noChangeArrowheads="1"/>
              </p:cNvSpPr>
              <p:nvPr/>
            </p:nvSpPr>
            <p:spPr bwMode="auto">
              <a:xfrm>
                <a:off x="3429739" y="1027807"/>
                <a:ext cx="658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400" dirty="0">
                    <a:solidFill>
                      <a:srgbClr val="000066"/>
                    </a:solidFill>
                    <a:latin typeface="Times New Roman" panose="02020603050405020304" pitchFamily="18" charset="0"/>
                  </a:rPr>
                  <a:t>ISP</a:t>
                </a:r>
              </a:p>
            </p:txBody>
          </p:sp>
          <p:sp>
            <p:nvSpPr>
              <p:cNvPr id="97294" name="Text Box 31">
                <a:extLst>
                  <a:ext uri="{FF2B5EF4-FFF2-40B4-BE49-F238E27FC236}">
                    <a16:creationId xmlns:a16="http://schemas.microsoft.com/office/drawing/2014/main" id="{96D586E8-1B71-4C38-9DF5-F825F338D08D}"/>
                  </a:ext>
                </a:extLst>
              </p:cNvPr>
              <p:cNvSpPr txBox="1">
                <a:spLocks noChangeArrowheads="1"/>
              </p:cNvSpPr>
              <p:nvPr/>
            </p:nvSpPr>
            <p:spPr bwMode="auto">
              <a:xfrm>
                <a:off x="6371377" y="1099245"/>
                <a:ext cx="1090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b="0">
                    <a:solidFill>
                      <a:srgbClr val="000066"/>
                    </a:solidFill>
                    <a:latin typeface="Times New Roman" panose="02020603050405020304" pitchFamily="18" charset="0"/>
                  </a:rPr>
                  <a:t>大学 </a:t>
                </a:r>
                <a:r>
                  <a:rPr lang="en-US" altLang="zh-CN" sz="2400" b="0">
                    <a:solidFill>
                      <a:srgbClr val="000066"/>
                    </a:solidFill>
                    <a:latin typeface="Times New Roman" panose="02020603050405020304" pitchFamily="18" charset="0"/>
                  </a:rPr>
                  <a:t>X</a:t>
                </a:r>
              </a:p>
            </p:txBody>
          </p:sp>
          <p:sp>
            <p:nvSpPr>
              <p:cNvPr id="97295" name="Line 32">
                <a:extLst>
                  <a:ext uri="{FF2B5EF4-FFF2-40B4-BE49-F238E27FC236}">
                    <a16:creationId xmlns:a16="http://schemas.microsoft.com/office/drawing/2014/main" id="{8FAC2EBD-9499-4DA4-8950-974D5EEC1054}"/>
                  </a:ext>
                </a:extLst>
              </p:cNvPr>
              <p:cNvSpPr>
                <a:spLocks noChangeShapeType="1"/>
              </p:cNvSpPr>
              <p:nvPr/>
            </p:nvSpPr>
            <p:spPr bwMode="auto">
              <a:xfrm flipV="1">
                <a:off x="5734789" y="1392932"/>
                <a:ext cx="636588" cy="2206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6" name="Text Box 33">
                <a:extLst>
                  <a:ext uri="{FF2B5EF4-FFF2-40B4-BE49-F238E27FC236}">
                    <a16:creationId xmlns:a16="http://schemas.microsoft.com/office/drawing/2014/main" id="{FA78272A-F7A0-4FB8-BAE3-6BAD9209FDAD}"/>
                  </a:ext>
                </a:extLst>
              </p:cNvPr>
              <p:cNvSpPr txBox="1">
                <a:spLocks noChangeArrowheads="1"/>
              </p:cNvSpPr>
              <p:nvPr/>
            </p:nvSpPr>
            <p:spPr bwMode="auto">
              <a:xfrm>
                <a:off x="1945427" y="397262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一系</a:t>
                </a:r>
              </a:p>
            </p:txBody>
          </p:sp>
          <p:sp>
            <p:nvSpPr>
              <p:cNvPr id="97297" name="Text Box 34">
                <a:extLst>
                  <a:ext uri="{FF2B5EF4-FFF2-40B4-BE49-F238E27FC236}">
                    <a16:creationId xmlns:a16="http://schemas.microsoft.com/office/drawing/2014/main" id="{D31F5216-9269-44D3-8860-89AF2DBC5613}"/>
                  </a:ext>
                </a:extLst>
              </p:cNvPr>
              <p:cNvSpPr txBox="1">
                <a:spLocks noChangeArrowheads="1"/>
              </p:cNvSpPr>
              <p:nvPr/>
            </p:nvSpPr>
            <p:spPr bwMode="auto">
              <a:xfrm>
                <a:off x="4653702" y="390118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二系</a:t>
                </a:r>
              </a:p>
            </p:txBody>
          </p:sp>
          <p:sp>
            <p:nvSpPr>
              <p:cNvPr id="97298" name="Text Box 35">
                <a:extLst>
                  <a:ext uri="{FF2B5EF4-FFF2-40B4-BE49-F238E27FC236}">
                    <a16:creationId xmlns:a16="http://schemas.microsoft.com/office/drawing/2014/main" id="{6250346D-50B0-4243-9FDD-EDA07B95E8B7}"/>
                  </a:ext>
                </a:extLst>
              </p:cNvPr>
              <p:cNvSpPr txBox="1">
                <a:spLocks noChangeArrowheads="1"/>
              </p:cNvSpPr>
              <p:nvPr/>
            </p:nvSpPr>
            <p:spPr bwMode="auto">
              <a:xfrm>
                <a:off x="5734789"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三系</a:t>
                </a:r>
              </a:p>
            </p:txBody>
          </p:sp>
          <p:sp>
            <p:nvSpPr>
              <p:cNvPr id="97299" name="Text Box 36">
                <a:extLst>
                  <a:ext uri="{FF2B5EF4-FFF2-40B4-BE49-F238E27FC236}">
                    <a16:creationId xmlns:a16="http://schemas.microsoft.com/office/drawing/2014/main" id="{02F27253-8BB2-45CC-8EB1-A8965BBF3302}"/>
                  </a:ext>
                </a:extLst>
              </p:cNvPr>
              <p:cNvSpPr txBox="1">
                <a:spLocks noChangeArrowheads="1"/>
              </p:cNvSpPr>
              <p:nvPr/>
            </p:nvSpPr>
            <p:spPr bwMode="auto">
              <a:xfrm>
                <a:off x="7895377" y="3717032"/>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b="0">
                    <a:solidFill>
                      <a:srgbClr val="000066"/>
                    </a:solidFill>
                    <a:latin typeface="Times New Roman" panose="02020603050405020304" pitchFamily="18" charset="0"/>
                  </a:rPr>
                  <a:t>四系</a:t>
                </a:r>
              </a:p>
            </p:txBody>
          </p:sp>
          <p:sp>
            <p:nvSpPr>
              <p:cNvPr id="97300" name="AutoShape 37">
                <a:extLst>
                  <a:ext uri="{FF2B5EF4-FFF2-40B4-BE49-F238E27FC236}">
                    <a16:creationId xmlns:a16="http://schemas.microsoft.com/office/drawing/2014/main" id="{024F60F4-BFB6-4936-843D-A3004415B024}"/>
                  </a:ext>
                </a:extLst>
              </p:cNvPr>
              <p:cNvSpPr>
                <a:spLocks noChangeArrowheads="1"/>
              </p:cNvSpPr>
              <p:nvPr/>
            </p:nvSpPr>
            <p:spPr bwMode="auto">
              <a:xfrm rot="1625099">
                <a:off x="5471264" y="2300982"/>
                <a:ext cx="2503488" cy="173038"/>
              </a:xfrm>
              <a:prstGeom prst="leftArrow">
                <a:avLst>
                  <a:gd name="adj1" fmla="val 27083"/>
                  <a:gd name="adj2" fmla="val 410994"/>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39" name="Oval 38">
                <a:extLst>
                  <a:ext uri="{FF2B5EF4-FFF2-40B4-BE49-F238E27FC236}">
                    <a16:creationId xmlns:a16="http://schemas.microsoft.com/office/drawing/2014/main" id="{E866537E-6755-49E6-AE68-68F08FD58690}"/>
                  </a:ext>
                </a:extLst>
              </p:cNvPr>
              <p:cNvSpPr>
                <a:spLocks noChangeArrowheads="1"/>
              </p:cNvSpPr>
              <p:nvPr/>
            </p:nvSpPr>
            <p:spPr bwMode="auto">
              <a:xfrm>
                <a:off x="7166542"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2" name="Text Box 39">
                <a:extLst>
                  <a:ext uri="{FF2B5EF4-FFF2-40B4-BE49-F238E27FC236}">
                    <a16:creationId xmlns:a16="http://schemas.microsoft.com/office/drawing/2014/main" id="{C21920D8-E0D6-4E42-A199-0A913348B4A2}"/>
                  </a:ext>
                </a:extLst>
              </p:cNvPr>
              <p:cNvSpPr txBox="1">
                <a:spLocks noChangeArrowheads="1"/>
              </p:cNvSpPr>
              <p:nvPr/>
            </p:nvSpPr>
            <p:spPr bwMode="auto">
              <a:xfrm>
                <a:off x="7246089" y="3021707"/>
                <a:ext cx="1674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206.0.71.192/26</a:t>
                </a:r>
              </a:p>
            </p:txBody>
          </p:sp>
          <p:sp>
            <p:nvSpPr>
              <p:cNvPr id="97303" name="AutoShape 40">
                <a:extLst>
                  <a:ext uri="{FF2B5EF4-FFF2-40B4-BE49-F238E27FC236}">
                    <a16:creationId xmlns:a16="http://schemas.microsoft.com/office/drawing/2014/main" id="{26461882-BEC5-4F0D-B8CE-5AAF78D3B436}"/>
                  </a:ext>
                </a:extLst>
              </p:cNvPr>
              <p:cNvSpPr>
                <a:spLocks noChangeArrowheads="1"/>
              </p:cNvSpPr>
              <p:nvPr/>
            </p:nvSpPr>
            <p:spPr bwMode="auto">
              <a:xfrm rot="8870696">
                <a:off x="1807314" y="2396232"/>
                <a:ext cx="2674938" cy="184150"/>
              </a:xfrm>
              <a:prstGeom prst="leftArrow">
                <a:avLst>
                  <a:gd name="adj1" fmla="val 27083"/>
                  <a:gd name="adj2" fmla="val 412642"/>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97304" name="Text Box 42">
                <a:extLst>
                  <a:ext uri="{FF2B5EF4-FFF2-40B4-BE49-F238E27FC236}">
                    <a16:creationId xmlns:a16="http://schemas.microsoft.com/office/drawing/2014/main" id="{560549AA-523E-4BBF-8742-E5A9E941E3E2}"/>
                  </a:ext>
                </a:extLst>
              </p:cNvPr>
              <p:cNvSpPr txBox="1">
                <a:spLocks noChangeArrowheads="1"/>
              </p:cNvSpPr>
              <p:nvPr/>
            </p:nvSpPr>
            <p:spPr bwMode="auto">
              <a:xfrm>
                <a:off x="407139"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206.0.68.128/25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206.0.69.0/25</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206.0.69.128/25</a:t>
                </a:r>
              </a:p>
            </p:txBody>
          </p:sp>
          <p:sp>
            <p:nvSpPr>
              <p:cNvPr id="97305" name="AutoShape 43">
                <a:extLst>
                  <a:ext uri="{FF2B5EF4-FFF2-40B4-BE49-F238E27FC236}">
                    <a16:creationId xmlns:a16="http://schemas.microsoft.com/office/drawing/2014/main" id="{5F72A33B-7F71-4422-B8A5-83E084242DB6}"/>
                  </a:ext>
                </a:extLst>
              </p:cNvPr>
              <p:cNvSpPr>
                <a:spLocks noChangeArrowheads="1"/>
              </p:cNvSpPr>
              <p:nvPr/>
            </p:nvSpPr>
            <p:spPr bwMode="auto">
              <a:xfrm rot="7490917">
                <a:off x="3192408" y="2617688"/>
                <a:ext cx="2143125" cy="188913"/>
              </a:xfrm>
              <a:prstGeom prst="leftArrow">
                <a:avLst>
                  <a:gd name="adj1" fmla="val 27083"/>
                  <a:gd name="adj2" fmla="val 322268"/>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4" name="Oval 44">
                <a:extLst>
                  <a:ext uri="{FF2B5EF4-FFF2-40B4-BE49-F238E27FC236}">
                    <a16:creationId xmlns:a16="http://schemas.microsoft.com/office/drawing/2014/main" id="{50766D3C-4A33-4810-8C63-7141925C6CAC}"/>
                  </a:ext>
                </a:extLst>
              </p:cNvPr>
              <p:cNvSpPr>
                <a:spLocks noChangeArrowheads="1"/>
              </p:cNvSpPr>
              <p:nvPr/>
            </p:nvSpPr>
            <p:spPr bwMode="auto">
              <a:xfrm>
                <a:off x="2554456" y="2867720"/>
                <a:ext cx="2384631" cy="1403350"/>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7" name="Text Box 45">
                <a:extLst>
                  <a:ext uri="{FF2B5EF4-FFF2-40B4-BE49-F238E27FC236}">
                    <a16:creationId xmlns:a16="http://schemas.microsoft.com/office/drawing/2014/main" id="{4E2C4983-71AE-4895-8373-F622E3A14B35}"/>
                  </a:ext>
                </a:extLst>
              </p:cNvPr>
              <p:cNvSpPr txBox="1">
                <a:spLocks noChangeArrowheads="1"/>
              </p:cNvSpPr>
              <p:nvPr/>
            </p:nvSpPr>
            <p:spPr bwMode="auto">
              <a:xfrm>
                <a:off x="2951902" y="2970907"/>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206.0.70.64/26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206.0.70.128/26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206.0.70.192/26</a:t>
                </a:r>
              </a:p>
            </p:txBody>
          </p:sp>
          <p:sp>
            <p:nvSpPr>
              <p:cNvPr id="46" name="Rectangle 46">
                <a:extLst>
                  <a:ext uri="{FF2B5EF4-FFF2-40B4-BE49-F238E27FC236}">
                    <a16:creationId xmlns:a16="http://schemas.microsoft.com/office/drawing/2014/main" id="{331CD025-2FEE-4319-9F31-DE6F29550F50}"/>
                  </a:ext>
                </a:extLst>
              </p:cNvPr>
              <p:cNvSpPr>
                <a:spLocks noChangeArrowheads="1"/>
              </p:cNvSpPr>
              <p:nvPr/>
            </p:nvSpPr>
            <p:spPr bwMode="auto">
              <a:xfrm>
                <a:off x="3508626" y="2581969"/>
                <a:ext cx="1351080" cy="1952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09" name="Text Box 47">
                <a:extLst>
                  <a:ext uri="{FF2B5EF4-FFF2-40B4-BE49-F238E27FC236}">
                    <a16:creationId xmlns:a16="http://schemas.microsoft.com/office/drawing/2014/main" id="{7969A86A-D8FF-4B6F-ACA5-AAFFC6599BE7}"/>
                  </a:ext>
                </a:extLst>
              </p:cNvPr>
              <p:cNvSpPr txBox="1">
                <a:spLocks noChangeArrowheads="1"/>
              </p:cNvSpPr>
              <p:nvPr/>
            </p:nvSpPr>
            <p:spPr bwMode="auto">
              <a:xfrm>
                <a:off x="3429739"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206.0.70.0/24</a:t>
                </a:r>
              </a:p>
            </p:txBody>
          </p:sp>
          <p:sp>
            <p:nvSpPr>
              <p:cNvPr id="97310" name="AutoShape 48">
                <a:extLst>
                  <a:ext uri="{FF2B5EF4-FFF2-40B4-BE49-F238E27FC236}">
                    <a16:creationId xmlns:a16="http://schemas.microsoft.com/office/drawing/2014/main" id="{CDB14A54-D47C-4EC4-B9E8-FDB8F1AE6486}"/>
                  </a:ext>
                </a:extLst>
              </p:cNvPr>
              <p:cNvSpPr>
                <a:spLocks noChangeArrowheads="1"/>
              </p:cNvSpPr>
              <p:nvPr/>
            </p:nvSpPr>
            <p:spPr bwMode="auto">
              <a:xfrm rot="14362323" flipH="1">
                <a:off x="4698151" y="2666108"/>
                <a:ext cx="2144713" cy="188912"/>
              </a:xfrm>
              <a:prstGeom prst="leftArrow">
                <a:avLst>
                  <a:gd name="adj1" fmla="val 27083"/>
                  <a:gd name="adj2" fmla="val 322509"/>
                </a:avLst>
              </a:prstGeom>
              <a:solidFill>
                <a:srgbClr val="66CCFF"/>
              </a:solidFill>
              <a:ln w="9525">
                <a:solidFill>
                  <a:srgbClr val="333399"/>
                </a:solidFill>
                <a:miter lim="800000"/>
                <a:headEnd/>
                <a:tailEnd/>
              </a:ln>
            </p:spPr>
            <p:txBody>
              <a:bodyPr wrap="none" anchor="ct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pPr eaLnBrk="1" hangingPunct="1"/>
                <a:endParaRPr kumimoji="0" lang="zh-CN" altLang="en-US" sz="1800" b="0">
                  <a:solidFill>
                    <a:srgbClr val="000000"/>
                  </a:solidFill>
                </a:endParaRPr>
              </a:p>
            </p:txBody>
          </p:sp>
          <p:sp>
            <p:nvSpPr>
              <p:cNvPr id="49" name="Rectangle 49">
                <a:extLst>
                  <a:ext uri="{FF2B5EF4-FFF2-40B4-BE49-F238E27FC236}">
                    <a16:creationId xmlns:a16="http://schemas.microsoft.com/office/drawing/2014/main" id="{6CB6BA1B-0E40-4621-B3BA-24D26F347C25}"/>
                  </a:ext>
                </a:extLst>
              </p:cNvPr>
              <p:cNvSpPr>
                <a:spLocks noChangeArrowheads="1"/>
              </p:cNvSpPr>
              <p:nvPr/>
            </p:nvSpPr>
            <p:spPr bwMode="auto">
              <a:xfrm>
                <a:off x="5178820" y="2601019"/>
                <a:ext cx="1341554" cy="1841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2" name="Text Box 50">
                <a:extLst>
                  <a:ext uri="{FF2B5EF4-FFF2-40B4-BE49-F238E27FC236}">
                    <a16:creationId xmlns:a16="http://schemas.microsoft.com/office/drawing/2014/main" id="{41C08B16-FE21-4754-834C-CFEA9D2EE487}"/>
                  </a:ext>
                </a:extLst>
              </p:cNvPr>
              <p:cNvSpPr txBox="1">
                <a:spLocks noChangeArrowheads="1"/>
              </p:cNvSpPr>
              <p:nvPr/>
            </p:nvSpPr>
            <p:spPr bwMode="auto">
              <a:xfrm>
                <a:off x="5098202" y="2483545"/>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206.0.71.0/25</a:t>
                </a:r>
              </a:p>
            </p:txBody>
          </p:sp>
          <p:sp>
            <p:nvSpPr>
              <p:cNvPr id="51" name="Oval 51">
                <a:extLst>
                  <a:ext uri="{FF2B5EF4-FFF2-40B4-BE49-F238E27FC236}">
                    <a16:creationId xmlns:a16="http://schemas.microsoft.com/office/drawing/2014/main" id="{E63E44F3-2323-4E45-99D5-7310F8D0A967}"/>
                  </a:ext>
                </a:extLst>
              </p:cNvPr>
              <p:cNvSpPr>
                <a:spLocks noChangeArrowheads="1"/>
              </p:cNvSpPr>
              <p:nvPr/>
            </p:nvSpPr>
            <p:spPr bwMode="auto">
              <a:xfrm>
                <a:off x="5020056" y="2867720"/>
                <a:ext cx="1987722" cy="887413"/>
              </a:xfrm>
              <a:prstGeom prst="ellipse">
                <a:avLst/>
              </a:prstGeom>
              <a:solidFill>
                <a:srgbClr val="FFFF99"/>
              </a:solidFill>
              <a:ln w="9525">
                <a:solidFill>
                  <a:srgbClr val="000000"/>
                </a:solidFill>
                <a:round/>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4" name="Text Box 52">
                <a:extLst>
                  <a:ext uri="{FF2B5EF4-FFF2-40B4-BE49-F238E27FC236}">
                    <a16:creationId xmlns:a16="http://schemas.microsoft.com/office/drawing/2014/main" id="{87A40F8B-FBA7-4892-A705-E83B4F958D6B}"/>
                  </a:ext>
                </a:extLst>
              </p:cNvPr>
              <p:cNvSpPr txBox="1">
                <a:spLocks noChangeArrowheads="1"/>
              </p:cNvSpPr>
              <p:nvPr/>
            </p:nvSpPr>
            <p:spPr bwMode="auto">
              <a:xfrm>
                <a:off x="5179164" y="3021707"/>
                <a:ext cx="156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206.0.71.0/26</a:t>
                </a:r>
              </a:p>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206.0.71.64/26</a:t>
                </a:r>
              </a:p>
            </p:txBody>
          </p:sp>
          <p:sp>
            <p:nvSpPr>
              <p:cNvPr id="53" name="Rectangle 53">
                <a:extLst>
                  <a:ext uri="{FF2B5EF4-FFF2-40B4-BE49-F238E27FC236}">
                    <a16:creationId xmlns:a16="http://schemas.microsoft.com/office/drawing/2014/main" id="{E63CCF4D-1A8E-4D7D-895F-7D1416128DEE}"/>
                  </a:ext>
                </a:extLst>
              </p:cNvPr>
              <p:cNvSpPr>
                <a:spLocks noChangeArrowheads="1"/>
              </p:cNvSpPr>
              <p:nvPr/>
            </p:nvSpPr>
            <p:spPr bwMode="auto">
              <a:xfrm>
                <a:off x="7166542" y="2574032"/>
                <a:ext cx="1581287"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6" name="Text Box 54">
                <a:extLst>
                  <a:ext uri="{FF2B5EF4-FFF2-40B4-BE49-F238E27FC236}">
                    <a16:creationId xmlns:a16="http://schemas.microsoft.com/office/drawing/2014/main" id="{A18268D9-F767-4AE3-A024-A607B6F0492C}"/>
                  </a:ext>
                </a:extLst>
              </p:cNvPr>
              <p:cNvSpPr txBox="1">
                <a:spLocks noChangeArrowheads="1"/>
              </p:cNvSpPr>
              <p:nvPr/>
            </p:nvSpPr>
            <p:spPr bwMode="auto">
              <a:xfrm>
                <a:off x="7085752" y="2437507"/>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206.0.71.128/25</a:t>
                </a:r>
              </a:p>
            </p:txBody>
          </p:sp>
          <p:sp>
            <p:nvSpPr>
              <p:cNvPr id="55" name="Rectangle 55">
                <a:extLst>
                  <a:ext uri="{FF2B5EF4-FFF2-40B4-BE49-F238E27FC236}">
                    <a16:creationId xmlns:a16="http://schemas.microsoft.com/office/drawing/2014/main" id="{3EF2131E-B32A-4C21-A9B4-2BEFE430D46D}"/>
                  </a:ext>
                </a:extLst>
              </p:cNvPr>
              <p:cNvSpPr>
                <a:spLocks noChangeArrowheads="1"/>
              </p:cNvSpPr>
              <p:nvPr/>
            </p:nvSpPr>
            <p:spPr bwMode="auto">
              <a:xfrm>
                <a:off x="1838431" y="2574032"/>
                <a:ext cx="1341554" cy="2111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7318" name="Text Box 56">
                <a:extLst>
                  <a:ext uri="{FF2B5EF4-FFF2-40B4-BE49-F238E27FC236}">
                    <a16:creationId xmlns:a16="http://schemas.microsoft.com/office/drawing/2014/main" id="{F5694765-F6B4-4EF8-B769-32FBA6F6AD5B}"/>
                  </a:ext>
                </a:extLst>
              </p:cNvPr>
              <p:cNvSpPr txBox="1">
                <a:spLocks noChangeArrowheads="1"/>
              </p:cNvSpPr>
              <p:nvPr/>
            </p:nvSpPr>
            <p:spPr bwMode="auto">
              <a:xfrm>
                <a:off x="1758102" y="2469257"/>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b="0">
                    <a:solidFill>
                      <a:srgbClr val="000066"/>
                    </a:solidFill>
                    <a:latin typeface="Times New Roman" panose="02020603050405020304" pitchFamily="18" charset="0"/>
                  </a:rPr>
                  <a:t>206.0.68.0/23</a:t>
                </a:r>
              </a:p>
            </p:txBody>
          </p:sp>
        </p:grpSp>
      </p:gr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2166C1BA-19CD-4A7D-B46D-5DB8F647F94E}"/>
              </a:ext>
            </a:extLst>
          </p:cNvPr>
          <p:cNvSpPr>
            <a:spLocks noChangeArrowheads="1"/>
          </p:cNvSpPr>
          <p:nvPr/>
        </p:nvSpPr>
        <p:spPr bwMode="auto">
          <a:xfrm>
            <a:off x="1268413" y="1525588"/>
            <a:ext cx="6946900" cy="2390775"/>
          </a:xfrm>
          <a:prstGeom prst="rect">
            <a:avLst/>
          </a:prstGeom>
          <a:solidFill>
            <a:srgbClr val="CCECFF"/>
          </a:solidFill>
          <a:ln w="28575">
            <a:solidFill>
              <a:srgbClr val="333399"/>
            </a:solidFill>
            <a:miter lim="800000"/>
            <a:headEnd/>
            <a:tailEnd/>
          </a:ln>
          <a:effectLst>
            <a:outerShdw dist="35921" dir="2700000" algn="ctr" rotWithShape="0">
              <a:srgbClr val="1C1C1C"/>
            </a:outerShdw>
          </a:effectLst>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8307" name="Text Box 57">
            <a:extLst>
              <a:ext uri="{FF2B5EF4-FFF2-40B4-BE49-F238E27FC236}">
                <a16:creationId xmlns:a16="http://schemas.microsoft.com/office/drawing/2014/main" id="{62197A40-EFF7-4FFB-9EC9-F418FC44E0F5}"/>
              </a:ext>
            </a:extLst>
          </p:cNvPr>
          <p:cNvSpPr txBox="1">
            <a:spLocks noChangeArrowheads="1"/>
          </p:cNvSpPr>
          <p:nvPr/>
        </p:nvSpPr>
        <p:spPr bwMode="auto">
          <a:xfrm>
            <a:off x="1258888" y="1484313"/>
            <a:ext cx="7189787" cy="247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45000"/>
              </a:lnSpc>
              <a:spcBef>
                <a:spcPct val="0"/>
              </a:spcBef>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单位        地址块                             二进制表示                         地址数</a:t>
            </a:r>
          </a:p>
          <a:p>
            <a:pPr algn="l" eaLnBrk="1" hangingPunct="1">
              <a:lnSpc>
                <a:spcPct val="120000"/>
              </a:lnSpc>
              <a:spcBef>
                <a:spcPct val="0"/>
              </a:spcBef>
              <a:buClrTx/>
              <a:buSzTx/>
              <a:buFontTx/>
              <a:buNone/>
            </a:pPr>
            <a:r>
              <a:rPr lang="zh-CN" altLang="en-US" sz="1800" b="0" dirty="0">
                <a:solidFill>
                  <a:srgbClr val="000066"/>
                </a:solidFill>
                <a:latin typeface="Times New Roman" panose="02020603050405020304" pitchFamily="18" charset="0"/>
              </a:rPr>
              <a:t>   </a:t>
            </a:r>
            <a:r>
              <a:rPr lang="en-US" altLang="zh-CN" sz="1800" b="0" dirty="0">
                <a:solidFill>
                  <a:srgbClr val="000066"/>
                </a:solidFill>
                <a:latin typeface="Times New Roman" panose="02020603050405020304" pitchFamily="18" charset="0"/>
              </a:rPr>
              <a:t>ISP    206.0.64.0/18        11001110.00000000.01*                     16384</a:t>
            </a:r>
          </a:p>
          <a:p>
            <a:pPr algn="l" eaLnBrk="1" hangingPunct="1">
              <a:lnSpc>
                <a:spcPct val="120000"/>
              </a:lnSpc>
              <a:spcBef>
                <a:spcPct val="0"/>
              </a:spcBef>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大学    </a:t>
            </a:r>
            <a:r>
              <a:rPr lang="en-US" altLang="zh-CN" sz="1800" b="0" dirty="0">
                <a:solidFill>
                  <a:srgbClr val="000066"/>
                </a:solidFill>
                <a:latin typeface="Times New Roman" panose="02020603050405020304" pitchFamily="18" charset="0"/>
              </a:rPr>
              <a:t>206.0.68.0/22        11001110.00000000.010001*               1024</a:t>
            </a:r>
          </a:p>
          <a:p>
            <a:pPr algn="l" eaLnBrk="1" hangingPunct="1">
              <a:lnSpc>
                <a:spcPct val="120000"/>
              </a:lnSpc>
              <a:spcBef>
                <a:spcPct val="0"/>
              </a:spcBef>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一系    </a:t>
            </a:r>
            <a:r>
              <a:rPr lang="en-US" altLang="zh-CN" sz="1800" b="0" dirty="0">
                <a:solidFill>
                  <a:srgbClr val="000066"/>
                </a:solidFill>
                <a:latin typeface="Times New Roman" panose="02020603050405020304" pitchFamily="18" charset="0"/>
              </a:rPr>
              <a:t>206.0.68.0/23        11001110.00000000.0100010*               512</a:t>
            </a:r>
          </a:p>
          <a:p>
            <a:pPr algn="l" eaLnBrk="1" hangingPunct="1">
              <a:lnSpc>
                <a:spcPct val="120000"/>
              </a:lnSpc>
              <a:spcBef>
                <a:spcPct val="0"/>
              </a:spcBef>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二系    </a:t>
            </a:r>
            <a:r>
              <a:rPr lang="en-US" altLang="zh-CN" sz="1800" b="0" dirty="0">
                <a:solidFill>
                  <a:srgbClr val="000066"/>
                </a:solidFill>
                <a:latin typeface="Times New Roman" panose="02020603050405020304" pitchFamily="18" charset="0"/>
              </a:rPr>
              <a:t>206.0.70.0/24        11001110.00000000.01000110.*            256</a:t>
            </a:r>
          </a:p>
          <a:p>
            <a:pPr algn="l" eaLnBrk="1" hangingPunct="1">
              <a:lnSpc>
                <a:spcPct val="120000"/>
              </a:lnSpc>
              <a:spcBef>
                <a:spcPct val="0"/>
              </a:spcBef>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三系    </a:t>
            </a:r>
            <a:r>
              <a:rPr lang="en-US" altLang="zh-CN" sz="1800" b="0" dirty="0">
                <a:solidFill>
                  <a:srgbClr val="000066"/>
                </a:solidFill>
                <a:latin typeface="Times New Roman" panose="02020603050405020304" pitchFamily="18" charset="0"/>
              </a:rPr>
              <a:t>206.0.71.0/25        11001110.00000000.01000111.0*          128</a:t>
            </a:r>
          </a:p>
          <a:p>
            <a:pPr algn="l" eaLnBrk="1" hangingPunct="1">
              <a:lnSpc>
                <a:spcPct val="120000"/>
              </a:lnSpc>
              <a:spcBef>
                <a:spcPct val="0"/>
              </a:spcBef>
              <a:spcAft>
                <a:spcPct val="25000"/>
              </a:spcAft>
              <a:buClrTx/>
              <a:buSzTx/>
              <a:buFontTx/>
              <a:buNone/>
            </a:pPr>
            <a:r>
              <a:rPr lang="en-US" altLang="zh-CN" sz="1800" b="0" dirty="0">
                <a:solidFill>
                  <a:srgbClr val="000066"/>
                </a:solidFill>
                <a:latin typeface="Times New Roman" panose="02020603050405020304" pitchFamily="18" charset="0"/>
              </a:rPr>
              <a:t> </a:t>
            </a:r>
            <a:r>
              <a:rPr lang="zh-CN" altLang="en-US" sz="1800" b="0" dirty="0">
                <a:solidFill>
                  <a:srgbClr val="000066"/>
                </a:solidFill>
                <a:latin typeface="Times New Roman" panose="02020603050405020304" pitchFamily="18" charset="0"/>
              </a:rPr>
              <a:t>四系    </a:t>
            </a:r>
            <a:r>
              <a:rPr lang="en-US" altLang="zh-CN" sz="1800" b="0" dirty="0">
                <a:solidFill>
                  <a:srgbClr val="000066"/>
                </a:solidFill>
                <a:latin typeface="Times New Roman" panose="02020603050405020304" pitchFamily="18" charset="0"/>
              </a:rPr>
              <a:t>206.0.71.128/25    11001110.00000000.01000111.1*          128</a:t>
            </a:r>
          </a:p>
        </p:txBody>
      </p:sp>
      <p:sp>
        <p:nvSpPr>
          <p:cNvPr id="7" name="Line 58">
            <a:extLst>
              <a:ext uri="{FF2B5EF4-FFF2-40B4-BE49-F238E27FC236}">
                <a16:creationId xmlns:a16="http://schemas.microsoft.com/office/drawing/2014/main" id="{94829F60-F6C8-4F22-B114-5B8026DB8D91}"/>
              </a:ext>
            </a:extLst>
          </p:cNvPr>
          <p:cNvSpPr>
            <a:spLocks noChangeShapeType="1"/>
          </p:cNvSpPr>
          <p:nvPr/>
        </p:nvSpPr>
        <p:spPr bwMode="auto">
          <a:xfrm>
            <a:off x="1258888" y="1922463"/>
            <a:ext cx="69770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8" name="Line 59">
            <a:extLst>
              <a:ext uri="{FF2B5EF4-FFF2-40B4-BE49-F238E27FC236}">
                <a16:creationId xmlns:a16="http://schemas.microsoft.com/office/drawing/2014/main" id="{F0A560BE-D19E-43A8-9A0F-3574A407E60B}"/>
              </a:ext>
            </a:extLst>
          </p:cNvPr>
          <p:cNvSpPr>
            <a:spLocks noChangeShapeType="1"/>
          </p:cNvSpPr>
          <p:nvPr/>
        </p:nvSpPr>
        <p:spPr bwMode="auto">
          <a:xfrm flipH="1">
            <a:off x="1971675" y="1512888"/>
            <a:ext cx="1588"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9" name="Line 60">
            <a:extLst>
              <a:ext uri="{FF2B5EF4-FFF2-40B4-BE49-F238E27FC236}">
                <a16:creationId xmlns:a16="http://schemas.microsoft.com/office/drawing/2014/main" id="{58BE4946-985A-4C6C-9574-273A02D71881}"/>
              </a:ext>
            </a:extLst>
          </p:cNvPr>
          <p:cNvSpPr>
            <a:spLocks noChangeShapeType="1"/>
          </p:cNvSpPr>
          <p:nvPr/>
        </p:nvSpPr>
        <p:spPr bwMode="auto">
          <a:xfrm flipH="1">
            <a:off x="364966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0" name="Line 61">
            <a:extLst>
              <a:ext uri="{FF2B5EF4-FFF2-40B4-BE49-F238E27FC236}">
                <a16:creationId xmlns:a16="http://schemas.microsoft.com/office/drawing/2014/main" id="{51B3DBE0-B67E-4A18-BC13-B1FDB16D52C6}"/>
              </a:ext>
            </a:extLst>
          </p:cNvPr>
          <p:cNvSpPr>
            <a:spLocks noChangeShapeType="1"/>
          </p:cNvSpPr>
          <p:nvPr/>
        </p:nvSpPr>
        <p:spPr bwMode="auto">
          <a:xfrm flipH="1">
            <a:off x="7034213" y="1525588"/>
            <a:ext cx="3175" cy="24034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1" name="矩形 10">
            <a:extLst>
              <a:ext uri="{FF2B5EF4-FFF2-40B4-BE49-F238E27FC236}">
                <a16:creationId xmlns:a16="http://schemas.microsoft.com/office/drawing/2014/main" id="{C6A6B78E-753E-4E1B-B6AD-5F3FDB6FA542}"/>
              </a:ext>
            </a:extLst>
          </p:cNvPr>
          <p:cNvSpPr/>
          <p:nvPr/>
        </p:nvSpPr>
        <p:spPr>
          <a:xfrm>
            <a:off x="1255713" y="4352925"/>
            <a:ext cx="6977062" cy="1323975"/>
          </a:xfrm>
          <a:prstGeom prst="rect">
            <a:avLst/>
          </a:prstGeom>
        </p:spPr>
        <p:txBody>
          <a:bodyPr>
            <a:spAutoFit/>
          </a:bodyPr>
          <a:lstStyle/>
          <a:p>
            <a:pPr eaLnBrk="1" hangingPunct="1">
              <a:defRPr/>
            </a:pPr>
            <a:r>
              <a:rPr kumimoji="0" lang="zh-CN" altLang="en-US" sz="2000" b="0" dirty="0">
                <a:solidFill>
                  <a:srgbClr val="333399"/>
                </a:solidFill>
                <a:latin typeface="+mn-ea"/>
                <a:ea typeface="+mn-ea"/>
              </a:rPr>
              <a:t>这个 </a:t>
            </a:r>
            <a:r>
              <a:rPr kumimoji="0" lang="en-US" altLang="zh-CN" sz="2000" b="0" dirty="0">
                <a:solidFill>
                  <a:srgbClr val="333399"/>
                </a:solidFill>
                <a:latin typeface="+mn-ea"/>
                <a:ea typeface="+mn-ea"/>
              </a:rPr>
              <a:t>ISP </a:t>
            </a:r>
            <a:r>
              <a:rPr kumimoji="0" lang="zh-CN" altLang="en-US" sz="2000" b="0" dirty="0">
                <a:solidFill>
                  <a:srgbClr val="333399"/>
                </a:solidFill>
                <a:latin typeface="+mn-ea"/>
                <a:ea typeface="+mn-ea"/>
              </a:rPr>
              <a:t>共有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 </a:t>
            </a:r>
            <a:r>
              <a:rPr kumimoji="0" lang="en-US" altLang="zh-CN" sz="2000" b="0" dirty="0">
                <a:solidFill>
                  <a:srgbClr val="333399"/>
                </a:solidFill>
                <a:latin typeface="+mn-ea"/>
                <a:ea typeface="+mn-ea"/>
              </a:rPr>
              <a:t>C </a:t>
            </a:r>
            <a:r>
              <a:rPr kumimoji="0" lang="zh-CN" altLang="en-US" sz="2000" b="0" dirty="0">
                <a:solidFill>
                  <a:srgbClr val="333399"/>
                </a:solidFill>
                <a:latin typeface="+mn-ea"/>
                <a:ea typeface="+mn-ea"/>
              </a:rPr>
              <a:t>类网络。如果不采用 </a:t>
            </a:r>
            <a:r>
              <a:rPr kumimoji="0" lang="en-US" altLang="zh-CN" sz="2000" b="0" dirty="0">
                <a:solidFill>
                  <a:srgbClr val="333399"/>
                </a:solidFill>
                <a:latin typeface="+mn-ea"/>
                <a:ea typeface="+mn-ea"/>
              </a:rPr>
              <a:t>CIDR </a:t>
            </a:r>
            <a:r>
              <a:rPr kumimoji="0" lang="zh-CN" altLang="en-US" sz="2000" b="0" dirty="0">
                <a:solidFill>
                  <a:srgbClr val="333399"/>
                </a:solidFill>
                <a:latin typeface="+mn-ea"/>
                <a:ea typeface="+mn-ea"/>
              </a:rPr>
              <a:t>技术，则在与该</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的路由器交换路由信息的每一个路由器的路由表中，就需要有 </a:t>
            </a:r>
            <a:r>
              <a:rPr kumimoji="0" lang="en-US" altLang="zh-CN" sz="2000" b="0" dirty="0">
                <a:solidFill>
                  <a:srgbClr val="333399"/>
                </a:solidFill>
                <a:latin typeface="+mn-ea"/>
                <a:ea typeface="+mn-ea"/>
              </a:rPr>
              <a:t>64 </a:t>
            </a:r>
            <a:r>
              <a:rPr kumimoji="0" lang="zh-CN" altLang="en-US" sz="2000" b="0" dirty="0">
                <a:solidFill>
                  <a:srgbClr val="333399"/>
                </a:solidFill>
                <a:latin typeface="+mn-ea"/>
                <a:ea typeface="+mn-ea"/>
              </a:rPr>
              <a:t>个项目。但采用地址聚合后，只需用路由聚合后的 </a:t>
            </a:r>
            <a:r>
              <a:rPr kumimoji="0" lang="en-US" altLang="zh-CN" sz="2000" b="0" dirty="0">
                <a:solidFill>
                  <a:srgbClr val="333399"/>
                </a:solidFill>
                <a:latin typeface="+mn-ea"/>
                <a:ea typeface="+mn-ea"/>
              </a:rPr>
              <a:t>1 </a:t>
            </a:r>
            <a:r>
              <a:rPr kumimoji="0" lang="zh-CN" altLang="en-US" sz="2000" b="0" dirty="0">
                <a:solidFill>
                  <a:srgbClr val="333399"/>
                </a:solidFill>
                <a:latin typeface="+mn-ea"/>
                <a:ea typeface="+mn-ea"/>
              </a:rPr>
              <a:t>个项目 </a:t>
            </a:r>
            <a:r>
              <a:rPr kumimoji="0" lang="en-US" altLang="zh-CN" sz="2000" b="0" dirty="0">
                <a:solidFill>
                  <a:srgbClr val="333399"/>
                </a:solidFill>
                <a:latin typeface="+mn-ea"/>
                <a:ea typeface="+mn-ea"/>
              </a:rPr>
              <a:t>206.0.64.0/18 </a:t>
            </a:r>
            <a:r>
              <a:rPr kumimoji="0" lang="zh-CN" altLang="en-US" sz="2000" b="0" dirty="0">
                <a:solidFill>
                  <a:srgbClr val="333399"/>
                </a:solidFill>
                <a:latin typeface="+mn-ea"/>
                <a:ea typeface="+mn-ea"/>
              </a:rPr>
              <a:t>就能找到该 </a:t>
            </a:r>
            <a:r>
              <a:rPr kumimoji="0" lang="en-US" altLang="zh-CN" sz="2000" b="0" dirty="0">
                <a:solidFill>
                  <a:srgbClr val="333399"/>
                </a:solidFill>
                <a:latin typeface="+mn-ea"/>
                <a:ea typeface="+mn-ea"/>
              </a:rPr>
              <a:t>ISP</a:t>
            </a:r>
            <a:r>
              <a:rPr kumimoji="0" lang="zh-CN" altLang="en-US" sz="2000" b="0" dirty="0">
                <a:solidFill>
                  <a:srgbClr val="333399"/>
                </a:solidFill>
                <a:latin typeface="+mn-ea"/>
                <a:ea typeface="+mn-ea"/>
              </a:rPr>
              <a:t>。 </a:t>
            </a:r>
          </a:p>
        </p:txBody>
      </p:sp>
      <p:sp>
        <p:nvSpPr>
          <p:cNvPr id="12" name="Rectangle 2">
            <a:extLst>
              <a:ext uri="{FF2B5EF4-FFF2-40B4-BE49-F238E27FC236}">
                <a16:creationId xmlns:a16="http://schemas.microsoft.com/office/drawing/2014/main" id="{31D25E7A-9472-443C-B383-8BAE305149F2}"/>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68BF1-34C2-487C-BC5B-D712C13D92AD}"/>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D779FA03-CC51-4CBC-86E4-6BC13F5322B4}"/>
              </a:ext>
            </a:extLst>
          </p:cNvPr>
          <p:cNvSpPr txBox="1">
            <a:spLocks noChangeArrowheads="1"/>
          </p:cNvSpPr>
          <p:nvPr/>
        </p:nvSpPr>
        <p:spPr bwMode="auto">
          <a:xfrm>
            <a:off x="1187450" y="1268413"/>
            <a:ext cx="48910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（大学）</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FE12EC5E-8B9E-40C7-AA50-BD652CE63CB7}"/>
              </a:ext>
            </a:extLst>
          </p:cNvPr>
          <p:cNvSpPr>
            <a:spLocks noChangeArrowheads="1"/>
          </p:cNvSpPr>
          <p:nvPr/>
        </p:nvSpPr>
        <p:spPr bwMode="auto">
          <a:xfrm>
            <a:off x="1907704" y="4062411"/>
            <a:ext cx="4608513"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E28D62DC-E799-457B-8D1C-B793A08B2C9D}"/>
              </a:ext>
            </a:extLst>
          </p:cNvPr>
          <p:cNvSpPr txBox="1">
            <a:spLocks noChangeArrowheads="1"/>
          </p:cNvSpPr>
          <p:nvPr/>
        </p:nvSpPr>
        <p:spPr bwMode="auto">
          <a:xfrm>
            <a:off x="209550" y="2127250"/>
            <a:ext cx="449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查找路由表中的第 </a:t>
            </a:r>
            <a:r>
              <a:rPr kumimoji="0" lang="en-US" altLang="zh-CN" sz="1800" b="0" kern="0" dirty="0">
                <a:solidFill>
                  <a:srgbClr val="333399"/>
                </a:solidFill>
              </a:rPr>
              <a:t>1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C02F2054-F58C-4B5D-B14E-DF36030580F5}"/>
              </a:ext>
            </a:extLst>
          </p:cNvPr>
          <p:cNvSpPr txBox="1">
            <a:spLocks noChangeArrowheads="1"/>
          </p:cNvSpPr>
          <p:nvPr/>
        </p:nvSpPr>
        <p:spPr bwMode="auto">
          <a:xfrm>
            <a:off x="136525" y="4581525"/>
            <a:ext cx="60388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01000111.       128</a:t>
            </a:r>
          </a:p>
        </p:txBody>
      </p:sp>
      <p:sp>
        <p:nvSpPr>
          <p:cNvPr id="9" name="Text Box 7">
            <a:extLst>
              <a:ext uri="{FF2B5EF4-FFF2-40B4-BE49-F238E27FC236}">
                <a16:creationId xmlns:a16="http://schemas.microsoft.com/office/drawing/2014/main" id="{8E2C16DB-356D-422B-A4BE-C7D6E16620EC}"/>
              </a:ext>
            </a:extLst>
          </p:cNvPr>
          <p:cNvSpPr txBox="1">
            <a:spLocks noChangeArrowheads="1"/>
          </p:cNvSpPr>
          <p:nvPr/>
        </p:nvSpPr>
        <p:spPr bwMode="auto">
          <a:xfrm>
            <a:off x="209550" y="2560638"/>
            <a:ext cx="8963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第 </a:t>
            </a:r>
            <a:r>
              <a:rPr kumimoji="0" lang="en-US" altLang="zh-CN" sz="1800" b="0" kern="0">
                <a:solidFill>
                  <a:srgbClr val="333399"/>
                </a:solidFill>
              </a:rPr>
              <a:t>1 </a:t>
            </a:r>
            <a:r>
              <a:rPr kumimoji="0" lang="zh-CN" altLang="en-US" sz="1800" b="0" kern="0">
                <a:solidFill>
                  <a:srgbClr val="333399"/>
                </a:solidFill>
              </a:rPr>
              <a:t>个项目 </a:t>
            </a:r>
            <a:r>
              <a:rPr kumimoji="0" lang="en-US" altLang="zh-CN" sz="1800" b="0" kern="0">
                <a:solidFill>
                  <a:srgbClr val="333399"/>
                </a:solidFill>
              </a:rPr>
              <a:t>206.0.68.0/22 </a:t>
            </a:r>
            <a:r>
              <a:rPr kumimoji="0" lang="zh-CN" altLang="en-US" sz="1800" b="0" kern="0">
                <a:solidFill>
                  <a:srgbClr val="333399"/>
                </a:solidFill>
              </a:rPr>
              <a:t>的掩码 </a:t>
            </a:r>
            <a:r>
              <a:rPr kumimoji="0" lang="en-US" altLang="zh-CN" sz="1800" b="0" i="1" kern="0">
                <a:solidFill>
                  <a:srgbClr val="333399"/>
                </a:solidFill>
              </a:rPr>
              <a:t>M</a:t>
            </a:r>
            <a:r>
              <a:rPr kumimoji="0" lang="en-US" altLang="zh-CN" sz="1800" b="0" kern="0">
                <a:solidFill>
                  <a:srgbClr val="333399"/>
                </a:solidFill>
              </a:rPr>
              <a:t> </a:t>
            </a:r>
            <a:r>
              <a:rPr kumimoji="0" lang="zh-CN" altLang="en-US" sz="1800" b="0" kern="0">
                <a:solidFill>
                  <a:srgbClr val="333399"/>
                </a:solidFill>
              </a:rPr>
              <a:t>有 </a:t>
            </a:r>
            <a:r>
              <a:rPr kumimoji="0" lang="en-US" altLang="zh-CN" sz="1800" b="0" kern="0">
                <a:solidFill>
                  <a:srgbClr val="333399"/>
                </a:solidFill>
              </a:rPr>
              <a:t>22 </a:t>
            </a:r>
            <a:r>
              <a:rPr kumimoji="0" lang="zh-CN" altLang="en-US" sz="1800" b="0" kern="0">
                <a:solidFill>
                  <a:srgbClr val="333399"/>
                </a:solidFill>
              </a:rPr>
              <a:t>个连续的 </a:t>
            </a:r>
            <a:r>
              <a:rPr kumimoji="0" lang="en-US" altLang="zh-CN" sz="1800" b="0" kern="0">
                <a:solidFill>
                  <a:srgbClr val="333399"/>
                </a:solidFill>
              </a:rPr>
              <a:t>1</a:t>
            </a:r>
            <a:r>
              <a:rPr kumimoji="0" lang="zh-CN" altLang="en-US" sz="1800" b="0" kern="0">
                <a:solidFill>
                  <a:srgbClr val="333399"/>
                </a:solidFill>
              </a:rPr>
              <a:t>。</a:t>
            </a:r>
          </a:p>
        </p:txBody>
      </p:sp>
      <p:sp>
        <p:nvSpPr>
          <p:cNvPr id="10" name="Text Box 8">
            <a:extLst>
              <a:ext uri="{FF2B5EF4-FFF2-40B4-BE49-F238E27FC236}">
                <a16:creationId xmlns:a16="http://schemas.microsoft.com/office/drawing/2014/main" id="{6CFF5CC3-2C9F-4EA5-8175-6E7A451B71D7}"/>
              </a:ext>
            </a:extLst>
          </p:cNvPr>
          <p:cNvSpPr txBox="1">
            <a:spLocks noChangeArrowheads="1"/>
          </p:cNvSpPr>
          <p:nvPr/>
        </p:nvSpPr>
        <p:spPr bwMode="auto">
          <a:xfrm>
            <a:off x="14636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11111100 00000000</a:t>
            </a:r>
          </a:p>
        </p:txBody>
      </p:sp>
      <p:sp>
        <p:nvSpPr>
          <p:cNvPr id="11" name="Text Box 9">
            <a:extLst>
              <a:ext uri="{FF2B5EF4-FFF2-40B4-BE49-F238E27FC236}">
                <a16:creationId xmlns:a16="http://schemas.microsoft.com/office/drawing/2014/main" id="{BBC6D373-D11F-4021-BD1C-A346EF392154}"/>
              </a:ext>
            </a:extLst>
          </p:cNvPr>
          <p:cNvSpPr txBox="1">
            <a:spLocks noChangeArrowheads="1"/>
          </p:cNvSpPr>
          <p:nvPr/>
        </p:nvSpPr>
        <p:spPr bwMode="auto">
          <a:xfrm>
            <a:off x="2095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3 </a:t>
            </a:r>
            <a:r>
              <a:rPr kumimoji="0" lang="zh-CN" altLang="en-US" sz="1800" b="0" kern="0">
                <a:solidFill>
                  <a:srgbClr val="333399"/>
                </a:solidFill>
              </a:rPr>
              <a:t>个字节转换成二进制。</a:t>
            </a:r>
          </a:p>
        </p:txBody>
      </p:sp>
      <p:sp>
        <p:nvSpPr>
          <p:cNvPr id="12" name="Text Box 10">
            <a:extLst>
              <a:ext uri="{FF2B5EF4-FFF2-40B4-BE49-F238E27FC236}">
                <a16:creationId xmlns:a16="http://schemas.microsoft.com/office/drawing/2014/main" id="{1E161EFE-9011-4C0E-96F0-6D5BCCEF0BBB}"/>
              </a:ext>
            </a:extLst>
          </p:cNvPr>
          <p:cNvSpPr txBox="1">
            <a:spLocks noChangeArrowheads="1"/>
          </p:cNvSpPr>
          <p:nvPr/>
        </p:nvSpPr>
        <p:spPr bwMode="auto">
          <a:xfrm>
            <a:off x="14224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dirty="0">
                <a:solidFill>
                  <a:srgbClr val="333399"/>
                </a:solidFill>
              </a:rPr>
              <a:t>M</a:t>
            </a:r>
            <a:r>
              <a:rPr kumimoji="0" lang="en-US" altLang="zh-CN" sz="1800" b="0" kern="0" dirty="0">
                <a:solidFill>
                  <a:srgbClr val="333399"/>
                </a:solidFill>
              </a:rPr>
              <a:t> = 11111111 11111111 11111100 00000000</a:t>
            </a:r>
          </a:p>
        </p:txBody>
      </p:sp>
      <p:sp>
        <p:nvSpPr>
          <p:cNvPr id="13" name="Line 11">
            <a:extLst>
              <a:ext uri="{FF2B5EF4-FFF2-40B4-BE49-F238E27FC236}">
                <a16:creationId xmlns:a16="http://schemas.microsoft.com/office/drawing/2014/main" id="{1AD6D58B-D2BE-45CA-AD57-F4DFE51B9FA8}"/>
              </a:ext>
            </a:extLst>
          </p:cNvPr>
          <p:cNvSpPr>
            <a:spLocks noChangeShapeType="1"/>
          </p:cNvSpPr>
          <p:nvPr/>
        </p:nvSpPr>
        <p:spPr bwMode="auto">
          <a:xfrm>
            <a:off x="10160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4" name="Text Box 12">
            <a:extLst>
              <a:ext uri="{FF2B5EF4-FFF2-40B4-BE49-F238E27FC236}">
                <a16:creationId xmlns:a16="http://schemas.microsoft.com/office/drawing/2014/main" id="{A6F299D1-3411-417E-AB64-B8D1CE9B8F15}"/>
              </a:ext>
            </a:extLst>
          </p:cNvPr>
          <p:cNvSpPr txBox="1">
            <a:spLocks noChangeArrowheads="1"/>
          </p:cNvSpPr>
          <p:nvPr/>
        </p:nvSpPr>
        <p:spPr bwMode="auto">
          <a:xfrm>
            <a:off x="2225675" y="5146675"/>
            <a:ext cx="5519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206.           0.       01000100.       0</a:t>
            </a:r>
          </a:p>
        </p:txBody>
      </p:sp>
      <p:sp>
        <p:nvSpPr>
          <p:cNvPr id="15" name="Text Box 13">
            <a:extLst>
              <a:ext uri="{FF2B5EF4-FFF2-40B4-BE49-F238E27FC236}">
                <a16:creationId xmlns:a16="http://schemas.microsoft.com/office/drawing/2014/main" id="{5D14F13E-55F7-4C45-97AA-792D136F552C}"/>
              </a:ext>
            </a:extLst>
          </p:cNvPr>
          <p:cNvSpPr txBox="1">
            <a:spLocks noChangeArrowheads="1"/>
          </p:cNvSpPr>
          <p:nvPr/>
        </p:nvSpPr>
        <p:spPr bwMode="auto">
          <a:xfrm>
            <a:off x="209550" y="5789613"/>
            <a:ext cx="3627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206.0.68.0/22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6027100-FEDD-4721-8266-DF4D096D0BFE}"/>
              </a:ext>
            </a:extLst>
          </p:cNvPr>
          <p:cNvSpPr/>
          <p:nvPr/>
        </p:nvSpPr>
        <p:spPr>
          <a:xfrm>
            <a:off x="2987675" y="260350"/>
            <a:ext cx="4287838" cy="585788"/>
          </a:xfrm>
          <a:prstGeom prst="rect">
            <a:avLst/>
          </a:prstGeom>
        </p:spPr>
        <p:txBody>
          <a:bodyPr wrap="none">
            <a:spAutoFit/>
          </a:bodyPr>
          <a:lstStyle/>
          <a:p>
            <a:pPr eaLnBrk="1" fontAlgn="auto" hangingPunct="1">
              <a:spcBef>
                <a:spcPts val="0"/>
              </a:spcBef>
              <a:spcAft>
                <a:spcPts val="0"/>
              </a:spcAft>
              <a:defRPr/>
            </a:pPr>
            <a:r>
              <a:rPr kumimoji="0" lang="zh-CN" altLang="en-US" sz="3200" b="0" kern="0" dirty="0">
                <a:solidFill>
                  <a:srgbClr val="333399"/>
                </a:solidFill>
                <a:latin typeface="Arial"/>
                <a:ea typeface="黑体"/>
                <a:cs typeface="+mj-cs"/>
              </a:rPr>
              <a:t>附：最长前缀匹配举例</a:t>
            </a:r>
            <a:endParaRPr kumimoji="0" lang="zh-CN" altLang="en-US" sz="1800" b="0" kern="0" dirty="0">
              <a:solidFill>
                <a:sysClr val="windowText" lastClr="000000"/>
              </a:solidFill>
            </a:endParaRPr>
          </a:p>
        </p:txBody>
      </p:sp>
      <p:sp>
        <p:nvSpPr>
          <p:cNvPr id="5" name="Text Box 4">
            <a:extLst>
              <a:ext uri="{FF2B5EF4-FFF2-40B4-BE49-F238E27FC236}">
                <a16:creationId xmlns:a16="http://schemas.microsoft.com/office/drawing/2014/main" id="{8CC21969-A203-4AE3-8597-F132094CB67F}"/>
              </a:ext>
            </a:extLst>
          </p:cNvPr>
          <p:cNvSpPr txBox="1">
            <a:spLocks noChangeArrowheads="1"/>
          </p:cNvSpPr>
          <p:nvPr/>
        </p:nvSpPr>
        <p:spPr bwMode="auto">
          <a:xfrm>
            <a:off x="1187450" y="1268413"/>
            <a:ext cx="48910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收到的分组的目的地址 </a:t>
            </a:r>
            <a:r>
              <a:rPr kumimoji="0" lang="en-US" altLang="zh-CN" sz="1800" b="0" i="1" kern="0" dirty="0">
                <a:solidFill>
                  <a:srgbClr val="333399"/>
                </a:solidFill>
              </a:rPr>
              <a:t>D</a:t>
            </a:r>
            <a:r>
              <a:rPr kumimoji="0" lang="en-US" altLang="zh-CN" sz="1800" b="0" kern="0" dirty="0">
                <a:solidFill>
                  <a:srgbClr val="333399"/>
                </a:solidFill>
              </a:rPr>
              <a:t> = 206.0.71.128</a:t>
            </a:r>
          </a:p>
          <a:p>
            <a:pPr eaLnBrk="1" fontAlgn="auto" hangingPunct="1">
              <a:spcBef>
                <a:spcPts val="0"/>
              </a:spcBef>
              <a:spcAft>
                <a:spcPts val="0"/>
              </a:spcAft>
              <a:defRPr/>
            </a:pPr>
            <a:r>
              <a:rPr kumimoji="0" lang="zh-CN" altLang="en-US" sz="1800" b="0" kern="0" dirty="0">
                <a:solidFill>
                  <a:srgbClr val="333399"/>
                </a:solidFill>
              </a:rPr>
              <a:t>路由表中的项目：</a:t>
            </a:r>
            <a:r>
              <a:rPr kumimoji="0" lang="en-US" altLang="zh-CN" sz="1800" b="0" kern="0" dirty="0">
                <a:solidFill>
                  <a:srgbClr val="333399"/>
                </a:solidFill>
              </a:rPr>
              <a:t>206.0.68.0/22        </a:t>
            </a:r>
            <a:r>
              <a:rPr kumimoji="0" lang="zh-CN" altLang="en-US" sz="1800" b="0" kern="0" dirty="0">
                <a:solidFill>
                  <a:srgbClr val="333399"/>
                </a:solidFill>
              </a:rPr>
              <a:t>（大学）</a:t>
            </a:r>
          </a:p>
          <a:p>
            <a:pPr eaLnBrk="1" fontAlgn="auto" hangingPunct="1">
              <a:spcBef>
                <a:spcPts val="0"/>
              </a:spcBef>
              <a:spcAft>
                <a:spcPts val="0"/>
              </a:spcAft>
              <a:defRPr/>
            </a:pPr>
            <a:r>
              <a:rPr kumimoji="0" lang="zh-CN" altLang="en-US" sz="1800" b="0" kern="0" dirty="0">
                <a:solidFill>
                  <a:srgbClr val="333399"/>
                </a:solidFill>
              </a:rPr>
              <a:t>                             </a:t>
            </a:r>
            <a:r>
              <a:rPr kumimoji="0" lang="en-US" altLang="zh-CN" sz="1800" b="0" kern="0" dirty="0">
                <a:solidFill>
                  <a:srgbClr val="333399"/>
                </a:solidFill>
              </a:rPr>
              <a:t>206.0.71.128/25    </a:t>
            </a:r>
            <a:r>
              <a:rPr kumimoji="0" lang="zh-CN" altLang="en-US" sz="1800" b="0" kern="0" dirty="0">
                <a:solidFill>
                  <a:srgbClr val="333399"/>
                </a:solidFill>
              </a:rPr>
              <a:t>（四系）</a:t>
            </a:r>
          </a:p>
        </p:txBody>
      </p:sp>
      <p:sp>
        <p:nvSpPr>
          <p:cNvPr id="6" name="Rectangle 2">
            <a:extLst>
              <a:ext uri="{FF2B5EF4-FFF2-40B4-BE49-F238E27FC236}">
                <a16:creationId xmlns:a16="http://schemas.microsoft.com/office/drawing/2014/main" id="{BD553C91-E4B6-4CC6-AF27-ABB7FEA0EF06}"/>
              </a:ext>
            </a:extLst>
          </p:cNvPr>
          <p:cNvSpPr>
            <a:spLocks noChangeArrowheads="1"/>
          </p:cNvSpPr>
          <p:nvPr/>
        </p:nvSpPr>
        <p:spPr bwMode="auto">
          <a:xfrm>
            <a:off x="1788319" y="4035682"/>
            <a:ext cx="5280025" cy="1584325"/>
          </a:xfrm>
          <a:prstGeom prst="rect">
            <a:avLst/>
          </a:prstGeom>
          <a:solidFill>
            <a:srgbClr val="CCECFF"/>
          </a:solidFill>
          <a:ln w="28575">
            <a:solidFill>
              <a:srgbClr val="FF0000"/>
            </a:solidFill>
            <a:miter lim="800000"/>
            <a:headEnd/>
            <a:tailEnd/>
          </a:ln>
        </p:spPr>
        <p:txBody>
          <a:bodyPr wrap="none" anchor="ct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7" name="Text Box 5">
            <a:extLst>
              <a:ext uri="{FF2B5EF4-FFF2-40B4-BE49-F238E27FC236}">
                <a16:creationId xmlns:a16="http://schemas.microsoft.com/office/drawing/2014/main" id="{850C8EB6-35B0-49A1-BBF8-342FCD59CF2C}"/>
              </a:ext>
            </a:extLst>
          </p:cNvPr>
          <p:cNvSpPr txBox="1">
            <a:spLocks noChangeArrowheads="1"/>
          </p:cNvSpPr>
          <p:nvPr/>
        </p:nvSpPr>
        <p:spPr bwMode="auto">
          <a:xfrm>
            <a:off x="107950" y="2127250"/>
            <a:ext cx="484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dirty="0">
                <a:solidFill>
                  <a:srgbClr val="333399"/>
                </a:solidFill>
              </a:rPr>
              <a:t>再查找路由表中的第 </a:t>
            </a:r>
            <a:r>
              <a:rPr kumimoji="0" lang="en-US" altLang="zh-CN" sz="1800" b="0" kern="0" dirty="0">
                <a:solidFill>
                  <a:srgbClr val="333399"/>
                </a:solidFill>
              </a:rPr>
              <a:t>2 </a:t>
            </a:r>
            <a:r>
              <a:rPr kumimoji="0" lang="zh-CN" altLang="en-US" sz="1800" b="0" kern="0" dirty="0">
                <a:solidFill>
                  <a:srgbClr val="333399"/>
                </a:solidFill>
              </a:rPr>
              <a:t>个项目</a:t>
            </a:r>
          </a:p>
        </p:txBody>
      </p:sp>
      <p:sp>
        <p:nvSpPr>
          <p:cNvPr id="8" name="Text Box 6">
            <a:extLst>
              <a:ext uri="{FF2B5EF4-FFF2-40B4-BE49-F238E27FC236}">
                <a16:creationId xmlns:a16="http://schemas.microsoft.com/office/drawing/2014/main" id="{A2997DE2-DDF0-46D8-8143-5B54D73C1E0D}"/>
              </a:ext>
            </a:extLst>
          </p:cNvPr>
          <p:cNvSpPr txBox="1">
            <a:spLocks noChangeArrowheads="1"/>
          </p:cNvSpPr>
          <p:nvPr/>
        </p:nvSpPr>
        <p:spPr bwMode="auto">
          <a:xfrm>
            <a:off x="47625" y="4581525"/>
            <a:ext cx="62311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AND            </a:t>
            </a:r>
            <a:r>
              <a:rPr kumimoji="0" lang="en-US" altLang="zh-CN" sz="1800" b="0" i="1" kern="0" dirty="0">
                <a:solidFill>
                  <a:srgbClr val="333399"/>
                </a:solidFill>
              </a:rPr>
              <a:t>D</a:t>
            </a:r>
            <a:r>
              <a:rPr kumimoji="0" lang="en-US" altLang="zh-CN" sz="1800" b="0" kern="0" dirty="0">
                <a:solidFill>
                  <a:srgbClr val="333399"/>
                </a:solidFill>
              </a:rPr>
              <a:t> =       206.           0.            71.        10000000</a:t>
            </a:r>
          </a:p>
        </p:txBody>
      </p:sp>
      <p:sp>
        <p:nvSpPr>
          <p:cNvPr id="9" name="Text Box 8">
            <a:extLst>
              <a:ext uri="{FF2B5EF4-FFF2-40B4-BE49-F238E27FC236}">
                <a16:creationId xmlns:a16="http://schemas.microsoft.com/office/drawing/2014/main" id="{E83412EC-6B24-48E9-B45A-22AFACD331E6}"/>
              </a:ext>
            </a:extLst>
          </p:cNvPr>
          <p:cNvSpPr txBox="1">
            <a:spLocks noChangeArrowheads="1"/>
          </p:cNvSpPr>
          <p:nvPr/>
        </p:nvSpPr>
        <p:spPr bwMode="auto">
          <a:xfrm>
            <a:off x="1362075" y="3125788"/>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0" name="Text Box 9">
            <a:extLst>
              <a:ext uri="{FF2B5EF4-FFF2-40B4-BE49-F238E27FC236}">
                <a16:creationId xmlns:a16="http://schemas.microsoft.com/office/drawing/2014/main" id="{59F49C2C-7199-4B21-AC25-41D6DCADB26C}"/>
              </a:ext>
            </a:extLst>
          </p:cNvPr>
          <p:cNvSpPr txBox="1">
            <a:spLocks noChangeArrowheads="1"/>
          </p:cNvSpPr>
          <p:nvPr/>
        </p:nvSpPr>
        <p:spPr bwMode="auto">
          <a:xfrm>
            <a:off x="107950" y="363061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因此只需把 </a:t>
            </a:r>
            <a:r>
              <a:rPr kumimoji="0" lang="en-US" altLang="zh-CN" sz="1800" b="0" i="1" kern="0">
                <a:solidFill>
                  <a:srgbClr val="333399"/>
                </a:solidFill>
              </a:rPr>
              <a:t>D</a:t>
            </a:r>
            <a:r>
              <a:rPr kumimoji="0" lang="en-US" altLang="zh-CN" sz="1800" b="0" kern="0">
                <a:solidFill>
                  <a:srgbClr val="333399"/>
                </a:solidFill>
              </a:rPr>
              <a:t> </a:t>
            </a:r>
            <a:r>
              <a:rPr kumimoji="0" lang="zh-CN" altLang="en-US" sz="1800" b="0" kern="0">
                <a:solidFill>
                  <a:srgbClr val="333399"/>
                </a:solidFill>
              </a:rPr>
              <a:t>的第 </a:t>
            </a:r>
            <a:r>
              <a:rPr kumimoji="0" lang="en-US" altLang="zh-CN" sz="1800" b="0" kern="0">
                <a:solidFill>
                  <a:srgbClr val="333399"/>
                </a:solidFill>
              </a:rPr>
              <a:t>4 </a:t>
            </a:r>
            <a:r>
              <a:rPr kumimoji="0" lang="zh-CN" altLang="en-US" sz="1800" b="0" kern="0">
                <a:solidFill>
                  <a:srgbClr val="333399"/>
                </a:solidFill>
              </a:rPr>
              <a:t>个字节转换成二进制。</a:t>
            </a:r>
          </a:p>
        </p:txBody>
      </p:sp>
      <p:sp>
        <p:nvSpPr>
          <p:cNvPr id="11" name="Text Box 10">
            <a:extLst>
              <a:ext uri="{FF2B5EF4-FFF2-40B4-BE49-F238E27FC236}">
                <a16:creationId xmlns:a16="http://schemas.microsoft.com/office/drawing/2014/main" id="{73C5C114-D037-4B17-AFB6-46F14D483D72}"/>
              </a:ext>
            </a:extLst>
          </p:cNvPr>
          <p:cNvSpPr txBox="1">
            <a:spLocks noChangeArrowheads="1"/>
          </p:cNvSpPr>
          <p:nvPr/>
        </p:nvSpPr>
        <p:spPr bwMode="auto">
          <a:xfrm>
            <a:off x="1320800" y="4062413"/>
            <a:ext cx="753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i="1" kern="0">
                <a:solidFill>
                  <a:srgbClr val="333399"/>
                </a:solidFill>
              </a:rPr>
              <a:t>M</a:t>
            </a:r>
            <a:r>
              <a:rPr kumimoji="0" lang="en-US" altLang="zh-CN" sz="1800" b="0" kern="0">
                <a:solidFill>
                  <a:srgbClr val="333399"/>
                </a:solidFill>
              </a:rPr>
              <a:t> = 11111111 11111111 11111111 10000000</a:t>
            </a:r>
          </a:p>
        </p:txBody>
      </p:sp>
      <p:sp>
        <p:nvSpPr>
          <p:cNvPr id="12" name="Line 11">
            <a:extLst>
              <a:ext uri="{FF2B5EF4-FFF2-40B4-BE49-F238E27FC236}">
                <a16:creationId xmlns:a16="http://schemas.microsoft.com/office/drawing/2014/main" id="{83A58363-5EFD-4FCA-93D2-40D6C15E159D}"/>
              </a:ext>
            </a:extLst>
          </p:cNvPr>
          <p:cNvSpPr>
            <a:spLocks noChangeShapeType="1"/>
          </p:cNvSpPr>
          <p:nvPr/>
        </p:nvSpPr>
        <p:spPr bwMode="auto">
          <a:xfrm>
            <a:off x="0" y="5084763"/>
            <a:ext cx="8820150"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13" name="Text Box 12">
            <a:extLst>
              <a:ext uri="{FF2B5EF4-FFF2-40B4-BE49-F238E27FC236}">
                <a16:creationId xmlns:a16="http://schemas.microsoft.com/office/drawing/2014/main" id="{2FE3E361-C332-42E3-B3E5-546083B9B357}"/>
              </a:ext>
            </a:extLst>
          </p:cNvPr>
          <p:cNvSpPr txBox="1">
            <a:spLocks noChangeArrowheads="1"/>
          </p:cNvSpPr>
          <p:nvPr/>
        </p:nvSpPr>
        <p:spPr bwMode="auto">
          <a:xfrm>
            <a:off x="2119313" y="5189538"/>
            <a:ext cx="41601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en-US" altLang="zh-CN" sz="1800" b="0" kern="0" dirty="0">
                <a:solidFill>
                  <a:srgbClr val="333399"/>
                </a:solidFill>
              </a:rPr>
              <a:t>206.           0.            71.        10000000</a:t>
            </a:r>
          </a:p>
        </p:txBody>
      </p:sp>
      <p:sp>
        <p:nvSpPr>
          <p:cNvPr id="14" name="Text Box 13">
            <a:extLst>
              <a:ext uri="{FF2B5EF4-FFF2-40B4-BE49-F238E27FC236}">
                <a16:creationId xmlns:a16="http://schemas.microsoft.com/office/drawing/2014/main" id="{8CBFC79E-667A-423F-985D-619F920AB28D}"/>
              </a:ext>
            </a:extLst>
          </p:cNvPr>
          <p:cNvSpPr txBox="1">
            <a:spLocks noChangeArrowheads="1"/>
          </p:cNvSpPr>
          <p:nvPr/>
        </p:nvSpPr>
        <p:spPr bwMode="auto">
          <a:xfrm>
            <a:off x="107950" y="5789613"/>
            <a:ext cx="4024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auto" hangingPunct="1">
              <a:spcBef>
                <a:spcPts val="0"/>
              </a:spcBef>
              <a:spcAft>
                <a:spcPts val="0"/>
              </a:spcAft>
              <a:defRPr/>
            </a:pPr>
            <a:r>
              <a:rPr kumimoji="0" lang="zh-CN" altLang="en-US" sz="1800" b="0" kern="0">
                <a:solidFill>
                  <a:srgbClr val="333399"/>
                </a:solidFill>
              </a:rPr>
              <a:t>与 </a:t>
            </a:r>
            <a:r>
              <a:rPr kumimoji="0" lang="en-US" altLang="zh-CN" sz="1800" b="0" kern="0">
                <a:solidFill>
                  <a:srgbClr val="333399"/>
                </a:solidFill>
              </a:rPr>
              <a:t>206.0.71.128/25 </a:t>
            </a:r>
            <a:r>
              <a:rPr kumimoji="0" lang="zh-CN" altLang="en-US" sz="1800" b="0" kern="0">
                <a:solidFill>
                  <a:srgbClr val="333399"/>
                </a:solidFill>
              </a:rPr>
              <a:t>匹配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6"/>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35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a:extLst>
              <a:ext uri="{FF2B5EF4-FFF2-40B4-BE49-F238E27FC236}">
                <a16:creationId xmlns:a16="http://schemas.microsoft.com/office/drawing/2014/main" id="{7FB8FD1C-05D0-4D30-931A-21DC62407D41}"/>
              </a:ext>
            </a:extLst>
          </p:cNvPr>
          <p:cNvSpPr txBox="1">
            <a:spLocks noChangeArrowheads="1"/>
          </p:cNvSpPr>
          <p:nvPr/>
        </p:nvSpPr>
        <p:spPr bwMode="auto">
          <a:xfrm>
            <a:off x="361950" y="1916113"/>
            <a:ext cx="8420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(11111111 11111111 11111100 00000000)</a:t>
            </a:r>
          </a:p>
          <a:p>
            <a:pPr eaLnBrk="1" hangingPunct="1">
              <a:buClr>
                <a:srgbClr val="3333CC"/>
              </a:buClr>
              <a:buFont typeface="Wingdings" pitchFamily="2" charset="2"/>
              <a:buNone/>
              <a:defRPr/>
            </a:pPr>
            <a:r>
              <a:rPr kumimoji="0" lang="en-US" altLang="zh-CN" sz="2800" b="0" kern="0">
                <a:ea typeface="黑体"/>
              </a:rPr>
              <a:t>          = 206.0.68.0/22            </a:t>
            </a:r>
            <a:r>
              <a:rPr kumimoji="0" lang="zh-CN" altLang="en-US" sz="2800" b="0" kern="0">
                <a:ea typeface="黑体"/>
              </a:rPr>
              <a:t>匹配</a:t>
            </a:r>
            <a:endParaRPr kumimoji="0" lang="zh-CN" altLang="en-US" sz="2800" b="0" i="1" kern="0">
              <a:ea typeface="黑体"/>
            </a:endParaRPr>
          </a:p>
          <a:p>
            <a:pPr eaLnBrk="1" hangingPunct="1">
              <a:buClr>
                <a:srgbClr val="3333CC"/>
              </a:buClr>
              <a:buFont typeface="Wingdings" pitchFamily="2" charset="2"/>
              <a:buNone/>
              <a:defRPr/>
            </a:pPr>
            <a:r>
              <a:rPr kumimoji="0" lang="en-US" altLang="zh-CN" sz="2800" b="0" i="1" kern="0">
                <a:ea typeface="黑体"/>
              </a:rPr>
              <a:t>D </a:t>
            </a:r>
            <a:r>
              <a:rPr kumimoji="0" lang="en-US" altLang="zh-CN" sz="2800" b="0" kern="0">
                <a:solidFill>
                  <a:srgbClr val="FF0000"/>
                </a:solidFill>
                <a:ea typeface="黑体"/>
              </a:rPr>
              <a:t>AND</a:t>
            </a:r>
            <a:r>
              <a:rPr kumimoji="0" lang="en-US" altLang="zh-CN" sz="2800" b="0" kern="0">
                <a:ea typeface="黑体"/>
              </a:rPr>
              <a:t> (11111111 11111111 11111111 10000000)</a:t>
            </a:r>
          </a:p>
          <a:p>
            <a:pPr eaLnBrk="1" hangingPunct="1">
              <a:buClr>
                <a:srgbClr val="3333CC"/>
              </a:buClr>
              <a:buFont typeface="Wingdings" pitchFamily="2" charset="2"/>
              <a:buNone/>
              <a:defRPr/>
            </a:pPr>
            <a:r>
              <a:rPr kumimoji="0" lang="en-US" altLang="zh-CN" sz="2800" b="0" kern="0">
                <a:ea typeface="黑体"/>
              </a:rPr>
              <a:t>         = 206.0.71.128/25         </a:t>
            </a:r>
            <a:r>
              <a:rPr kumimoji="0" lang="zh-CN" altLang="en-US" sz="2800" b="0" kern="0">
                <a:ea typeface="黑体"/>
              </a:rPr>
              <a:t>匹配</a:t>
            </a:r>
          </a:p>
          <a:p>
            <a:pPr eaLnBrk="1" hangingPunct="1">
              <a:buClr>
                <a:srgbClr val="3333CC"/>
              </a:buClr>
              <a:defRPr/>
            </a:pPr>
            <a:r>
              <a:rPr kumimoji="0" lang="zh-CN" altLang="en-US" sz="2800" b="0" kern="0">
                <a:ea typeface="黑体"/>
              </a:rPr>
              <a:t>选择两个匹配的地址中更具体的一个，即选择</a:t>
            </a:r>
            <a:r>
              <a:rPr kumimoji="0" lang="zh-CN" altLang="en-US" sz="2800" b="0" kern="0">
                <a:solidFill>
                  <a:srgbClr val="FF0000"/>
                </a:solidFill>
                <a:ea typeface="黑体"/>
              </a:rPr>
              <a:t>最长前缀的地址</a:t>
            </a:r>
            <a:r>
              <a:rPr kumimoji="0" lang="zh-CN" altLang="en-US" sz="2800" b="0" kern="0">
                <a:ea typeface="黑体"/>
              </a:rPr>
              <a:t>。</a:t>
            </a:r>
            <a:r>
              <a:rPr kumimoji="0" lang="zh-CN" altLang="en-US" b="0" kern="0">
                <a:ea typeface="黑体"/>
              </a:rPr>
              <a:t> </a:t>
            </a:r>
            <a:endParaRPr kumimoji="0" lang="zh-CN" altLang="en-US" b="0" kern="0" dirty="0">
              <a:ea typeface="黑体"/>
            </a:endParaRPr>
          </a:p>
        </p:txBody>
      </p:sp>
      <p:sp>
        <p:nvSpPr>
          <p:cNvPr id="5" name="Line 10">
            <a:extLst>
              <a:ext uri="{FF2B5EF4-FFF2-40B4-BE49-F238E27FC236}">
                <a16:creationId xmlns:a16="http://schemas.microsoft.com/office/drawing/2014/main" id="{1B2CAC1B-3C2C-42D1-BF48-EF8D8AFF1914}"/>
              </a:ext>
            </a:extLst>
          </p:cNvPr>
          <p:cNvSpPr>
            <a:spLocks noChangeShapeType="1"/>
          </p:cNvSpPr>
          <p:nvPr/>
        </p:nvSpPr>
        <p:spPr bwMode="auto">
          <a:xfrm>
            <a:off x="1619250" y="3938588"/>
            <a:ext cx="4175125" cy="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pPr eaLnBrk="1" fontAlgn="auto" hangingPunct="1">
              <a:spcBef>
                <a:spcPts val="0"/>
              </a:spcBef>
              <a:spcAft>
                <a:spcPts val="0"/>
              </a:spcAft>
              <a:defRPr/>
            </a:pPr>
            <a:endParaRPr kumimoji="0" lang="zh-CN" altLang="en-US" sz="1800" b="0" kern="0">
              <a:solidFill>
                <a:srgbClr val="000000"/>
              </a:solidFill>
              <a:latin typeface="Arial"/>
            </a:endParaRPr>
          </a:p>
        </p:txBody>
      </p:sp>
      <p:sp>
        <p:nvSpPr>
          <p:cNvPr id="6" name="Rectangle 2">
            <a:extLst>
              <a:ext uri="{FF2B5EF4-FFF2-40B4-BE49-F238E27FC236}">
                <a16:creationId xmlns:a16="http://schemas.microsoft.com/office/drawing/2014/main" id="{14AA6A80-505D-458C-9656-3A160B0DCED4}"/>
              </a:ext>
            </a:extLst>
          </p:cNvPr>
          <p:cNvSpPr txBox="1">
            <a:spLocks noChangeArrowheads="1"/>
          </p:cNvSpPr>
          <p:nvPr/>
        </p:nvSpPr>
        <p:spPr>
          <a:xfrm>
            <a:off x="971550" y="222250"/>
            <a:ext cx="7086600" cy="685800"/>
          </a:xfrm>
          <a:prstGeom prst="rect">
            <a:avLst/>
          </a:prstGeom>
        </p:spPr>
        <p:txBody>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49"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49"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49"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49"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49" charset="-122"/>
              </a:defRPr>
            </a:lvl9pPr>
          </a:lstStyle>
          <a:p>
            <a:pPr eaLnBrk="1" hangingPunct="1">
              <a:defRPr/>
            </a:pPr>
            <a:r>
              <a:rPr lang="en-US" altLang="zh-CN" kern="0" dirty="0"/>
              <a:t>5.5.3 IP</a:t>
            </a:r>
            <a:r>
              <a:rPr lang="zh-CN" altLang="en-US" kern="0" dirty="0"/>
              <a:t>地址和</a:t>
            </a:r>
            <a:r>
              <a:rPr lang="en-US" altLang="zh-CN" kern="0" dirty="0"/>
              <a:t>IP</a:t>
            </a:r>
            <a:r>
              <a:rPr lang="zh-CN" altLang="en-US" kern="0" dirty="0"/>
              <a:t>路由</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repeatCount="3000" fill="hold" nodeType="afterEffect">
                                  <p:stCondLst>
                                    <p:cond delay="50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nodeType="afterGroup">
                            <p:stCondLst>
                              <p:cond delay="500"/>
                            </p:stCondLst>
                            <p:childTnLst>
                              <p:par>
                                <p:cTn id="23" presetID="35" presetClass="emph" presetSubtype="0" repeatCount="3000" fill="hold" nodeType="afterEffect">
                                  <p:stCondLst>
                                    <p:cond delay="500"/>
                                  </p:stCondLst>
                                  <p:childTnLst>
                                    <p:anim calcmode="discrete" valueType="str">
                                      <p:cBhvr>
                                        <p:cTn id="24"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B6F48C7-60AD-4455-9DC8-43A9818B2F5E}"/>
              </a:ext>
            </a:extLst>
          </p:cNvPr>
          <p:cNvSpPr>
            <a:spLocks noGrp="1" noChangeArrowheads="1"/>
          </p:cNvSpPr>
          <p:nvPr>
            <p:ph type="title"/>
          </p:nvPr>
        </p:nvSpPr>
        <p:spPr/>
        <p:txBody>
          <a:bodyPr/>
          <a:lstStyle/>
          <a:p>
            <a:pPr eaLnBrk="1" hangingPunct="1"/>
            <a:r>
              <a:rPr lang="en-US" altLang="zh-CN" dirty="0"/>
              <a:t>5.6 </a:t>
            </a:r>
            <a:r>
              <a:rPr lang="zh-CN" altLang="en-US" dirty="0"/>
              <a:t>网际控制报文协议 </a:t>
            </a:r>
            <a:r>
              <a:rPr lang="en-US" altLang="zh-CN" dirty="0"/>
              <a:t>ICMP</a:t>
            </a:r>
            <a:endParaRPr lang="zh-CN" altLang="en-US" dirty="0"/>
          </a:p>
        </p:txBody>
      </p:sp>
      <p:sp>
        <p:nvSpPr>
          <p:cNvPr id="7" name="Rectangle 3">
            <a:extLst>
              <a:ext uri="{FF2B5EF4-FFF2-40B4-BE49-F238E27FC236}">
                <a16:creationId xmlns:a16="http://schemas.microsoft.com/office/drawing/2014/main" id="{1AE9CDF1-78B3-4116-92C4-1DD7EC4A80DF}"/>
              </a:ext>
            </a:extLst>
          </p:cNvPr>
          <p:cNvSpPr txBox="1">
            <a:spLocks noChangeArrowheads="1"/>
          </p:cNvSpPr>
          <p:nvPr/>
        </p:nvSpPr>
        <p:spPr bwMode="auto">
          <a:xfrm>
            <a:off x="755650" y="1628775"/>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kern="0" dirty="0"/>
              <a:t>为了提高 </a:t>
            </a:r>
            <a:r>
              <a:rPr lang="en-US" altLang="zh-CN" kern="0" dirty="0"/>
              <a:t>IP </a:t>
            </a:r>
            <a:r>
              <a:rPr lang="zh-CN" altLang="en-US" kern="0" dirty="0"/>
              <a:t>数据报交付成功的机会，在网际层使用了网际控制报文协议 </a:t>
            </a:r>
            <a:r>
              <a:rPr lang="en-US" altLang="zh-CN" kern="0" dirty="0"/>
              <a:t>ICMP (Internet Control Message Protocol)</a:t>
            </a:r>
            <a:r>
              <a:rPr lang="zh-CN" altLang="en-US" kern="0" dirty="0"/>
              <a:t>。</a:t>
            </a:r>
          </a:p>
          <a:p>
            <a:pPr eaLnBrk="1" hangingPunct="1">
              <a:defRPr/>
            </a:pPr>
            <a:r>
              <a:rPr lang="en-US" altLang="zh-CN" kern="0" dirty="0"/>
              <a:t>ICMP </a:t>
            </a:r>
            <a:r>
              <a:rPr lang="zh-CN" altLang="en-US" kern="0" dirty="0"/>
              <a:t>允许主机或路由器报告差错情况和提供有关异常情况的报告。</a:t>
            </a:r>
          </a:p>
          <a:p>
            <a:pPr eaLnBrk="1" hangingPunct="1">
              <a:defRPr/>
            </a:pPr>
            <a:r>
              <a:rPr lang="en-US" altLang="zh-CN" kern="0" dirty="0"/>
              <a:t>ICMP </a:t>
            </a:r>
            <a:r>
              <a:rPr lang="zh-CN" altLang="en-US" kern="0" dirty="0"/>
              <a:t>不是高层协议，而是 </a:t>
            </a:r>
            <a:r>
              <a:rPr lang="en-US" altLang="zh-CN" kern="0" dirty="0"/>
              <a:t>IP </a:t>
            </a:r>
            <a:r>
              <a:rPr lang="zh-CN" altLang="en-US" kern="0" dirty="0"/>
              <a:t>层的协议。</a:t>
            </a:r>
          </a:p>
          <a:p>
            <a:pPr eaLnBrk="1" hangingPunct="1">
              <a:defRPr/>
            </a:pPr>
            <a:r>
              <a:rPr lang="en-US" altLang="zh-CN" kern="0" dirty="0"/>
              <a:t>ICMP </a:t>
            </a:r>
            <a:r>
              <a:rPr lang="zh-CN" altLang="en-US" kern="0" dirty="0"/>
              <a:t>报文作为 </a:t>
            </a:r>
            <a:r>
              <a:rPr lang="en-US" altLang="zh-CN" kern="0" dirty="0"/>
              <a:t>IP </a:t>
            </a:r>
            <a:r>
              <a:rPr lang="zh-CN" altLang="en-US" kern="0" dirty="0"/>
              <a:t>层数据报的数据，加上数据报的首部，组成 </a:t>
            </a:r>
            <a:r>
              <a:rPr lang="en-US" altLang="zh-CN" kern="0" dirty="0"/>
              <a:t>IP </a:t>
            </a:r>
            <a:r>
              <a:rPr lang="zh-CN" altLang="en-US" kern="0" dirty="0"/>
              <a:t>数据报发送出去。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E37B3B2D-C377-43B5-AE84-8301DDDA0815}"/>
              </a:ext>
            </a:extLst>
          </p:cNvPr>
          <p:cNvSpPr>
            <a:spLocks noGrp="1" noChangeArrowheads="1"/>
          </p:cNvSpPr>
          <p:nvPr>
            <p:ph type="title"/>
          </p:nvPr>
        </p:nvSpPr>
        <p:spPr/>
        <p:txBody>
          <a:bodyPr/>
          <a:lstStyle/>
          <a:p>
            <a:pPr eaLnBrk="1" hangingPunct="1"/>
            <a:r>
              <a:rPr lang="en-US" altLang="zh-CN"/>
              <a:t>5.1.2 </a:t>
            </a:r>
            <a:r>
              <a:rPr lang="zh-CN" altLang="en-US"/>
              <a:t>分组交换 </a:t>
            </a:r>
          </a:p>
        </p:txBody>
      </p:sp>
      <p:sp>
        <p:nvSpPr>
          <p:cNvPr id="760835" name="Rectangle 3">
            <a:extLst>
              <a:ext uri="{FF2B5EF4-FFF2-40B4-BE49-F238E27FC236}">
                <a16:creationId xmlns:a16="http://schemas.microsoft.com/office/drawing/2014/main" id="{60D43749-F10A-44D1-B833-5685C90F2470}"/>
              </a:ext>
            </a:extLst>
          </p:cNvPr>
          <p:cNvSpPr>
            <a:spLocks noGrp="1" noChangeArrowheads="1"/>
          </p:cNvSpPr>
          <p:nvPr>
            <p:ph type="body" sz="half" idx="1"/>
          </p:nvPr>
        </p:nvSpPr>
        <p:spPr>
          <a:xfrm>
            <a:off x="827088" y="2205038"/>
            <a:ext cx="7416800" cy="3151187"/>
          </a:xfrm>
        </p:spPr>
        <p:txBody>
          <a:bodyPr/>
          <a:lstStyle/>
          <a:p>
            <a:pPr eaLnBrk="1" hangingPunct="1"/>
            <a:r>
              <a:rPr lang="zh-CN" altLang="en-US" dirty="0"/>
              <a:t>报文</a:t>
            </a:r>
          </a:p>
          <a:p>
            <a:pPr lvl="1" eaLnBrk="1" hangingPunct="1"/>
            <a:r>
              <a:rPr lang="zh-CN" altLang="en-US" dirty="0"/>
              <a:t>一份完整的信息称为一个报文。</a:t>
            </a:r>
          </a:p>
          <a:p>
            <a:pPr eaLnBrk="1" hangingPunct="1"/>
            <a:r>
              <a:rPr lang="zh-CN" altLang="en-US" dirty="0"/>
              <a:t>分组（</a:t>
            </a:r>
            <a:r>
              <a:rPr lang="en-US" altLang="zh-CN" dirty="0"/>
              <a:t>Packet</a:t>
            </a:r>
            <a:r>
              <a:rPr lang="zh-CN" altLang="en-US" dirty="0"/>
              <a:t>）</a:t>
            </a:r>
          </a:p>
          <a:p>
            <a:pPr lvl="1" eaLnBrk="1" hangingPunct="1"/>
            <a:r>
              <a:rPr lang="zh-CN" altLang="en-US" dirty="0"/>
              <a:t>报文分组的简称，又叫信息包，将报文划分为若干格式化信息单位作为网络层的数据传输单元，这样的格式化信息单位称为报文分组。</a:t>
            </a:r>
          </a:p>
          <a:p>
            <a:pPr eaLnBrk="1" hangingPunct="1"/>
            <a:r>
              <a:rPr lang="zh-CN" altLang="en-US" dirty="0"/>
              <a:t>分组的一般格式 </a:t>
            </a:r>
          </a:p>
        </p:txBody>
      </p:sp>
      <p:sp>
        <p:nvSpPr>
          <p:cNvPr id="26628" name="Rectangle 4">
            <a:extLst>
              <a:ext uri="{FF2B5EF4-FFF2-40B4-BE49-F238E27FC236}">
                <a16:creationId xmlns:a16="http://schemas.microsoft.com/office/drawing/2014/main" id="{7F39F534-FD00-4FBC-B0BA-FC4D04F89481}"/>
              </a:ext>
            </a:extLst>
          </p:cNvPr>
          <p:cNvSpPr>
            <a:spLocks noChangeArrowheads="1"/>
          </p:cNvSpPr>
          <p:nvPr/>
        </p:nvSpPr>
        <p:spPr bwMode="auto">
          <a:xfrm>
            <a:off x="827088" y="981075"/>
            <a:ext cx="7777162"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Font typeface="Wingdings" panose="05000000000000000000" pitchFamily="2" charset="2"/>
              <a:buNone/>
            </a:pPr>
            <a:r>
              <a:rPr lang="zh-CN" altLang="en-US" sz="2400"/>
              <a:t>为了提高信道的利用率，降低通信费用，</a:t>
            </a:r>
            <a:r>
              <a:rPr lang="en-US" altLang="zh-CN" sz="2400"/>
              <a:t>1964</a:t>
            </a:r>
            <a:r>
              <a:rPr lang="zh-CN" altLang="en-US" sz="2400"/>
              <a:t>年</a:t>
            </a:r>
            <a:r>
              <a:rPr lang="en-US" altLang="zh-CN" sz="2400"/>
              <a:t>Baran</a:t>
            </a:r>
            <a:r>
              <a:rPr lang="zh-CN" altLang="en-US" sz="2400"/>
              <a:t>首次提出了分组交换的概念，并于</a:t>
            </a:r>
            <a:r>
              <a:rPr lang="en-US" altLang="zh-CN" sz="2400"/>
              <a:t>1969</a:t>
            </a:r>
            <a:r>
              <a:rPr lang="zh-CN" altLang="en-US" sz="2400"/>
              <a:t>年首次在</a:t>
            </a:r>
            <a:r>
              <a:rPr lang="en-US" altLang="zh-CN" sz="2400"/>
              <a:t>ARPNET</a:t>
            </a:r>
            <a:r>
              <a:rPr lang="zh-CN" altLang="en-US" sz="2400"/>
              <a:t>上采用分组交换技术。</a:t>
            </a:r>
          </a:p>
        </p:txBody>
      </p:sp>
      <p:graphicFrame>
        <p:nvGraphicFramePr>
          <p:cNvPr id="760880" name="Group 48">
            <a:extLst>
              <a:ext uri="{FF2B5EF4-FFF2-40B4-BE49-F238E27FC236}">
                <a16:creationId xmlns:a16="http://schemas.microsoft.com/office/drawing/2014/main" id="{8E19D7FA-4DFC-4014-911B-B55998352C2D}"/>
              </a:ext>
            </a:extLst>
          </p:cNvPr>
          <p:cNvGraphicFramePr>
            <a:graphicFrameLocks noGrp="1"/>
          </p:cNvGraphicFramePr>
          <p:nvPr>
            <p:ph sz="half" idx="2"/>
          </p:nvPr>
        </p:nvGraphicFramePr>
        <p:xfrm>
          <a:off x="395288" y="5445125"/>
          <a:ext cx="8748712" cy="433388"/>
        </p:xfrm>
        <a:graphic>
          <a:graphicData uri="http://schemas.openxmlformats.org/drawingml/2006/table">
            <a:tbl>
              <a:tblPr/>
              <a:tblGrid>
                <a:gridCol w="1249362">
                  <a:extLst>
                    <a:ext uri="{9D8B030D-6E8A-4147-A177-3AD203B41FA5}">
                      <a16:colId xmlns:a16="http://schemas.microsoft.com/office/drawing/2014/main" val="20000"/>
                    </a:ext>
                  </a:extLst>
                </a:gridCol>
                <a:gridCol w="1250950">
                  <a:extLst>
                    <a:ext uri="{9D8B030D-6E8A-4147-A177-3AD203B41FA5}">
                      <a16:colId xmlns:a16="http://schemas.microsoft.com/office/drawing/2014/main" val="20001"/>
                    </a:ext>
                  </a:extLst>
                </a:gridCol>
                <a:gridCol w="1249363">
                  <a:extLst>
                    <a:ext uri="{9D8B030D-6E8A-4147-A177-3AD203B41FA5}">
                      <a16:colId xmlns:a16="http://schemas.microsoft.com/office/drawing/2014/main" val="20002"/>
                    </a:ext>
                  </a:extLst>
                </a:gridCol>
                <a:gridCol w="1249362">
                  <a:extLst>
                    <a:ext uri="{9D8B030D-6E8A-4147-A177-3AD203B41FA5}">
                      <a16:colId xmlns:a16="http://schemas.microsoft.com/office/drawing/2014/main" val="20003"/>
                    </a:ext>
                  </a:extLst>
                </a:gridCol>
                <a:gridCol w="1265238">
                  <a:extLst>
                    <a:ext uri="{9D8B030D-6E8A-4147-A177-3AD203B41FA5}">
                      <a16:colId xmlns:a16="http://schemas.microsoft.com/office/drawing/2014/main" val="20004"/>
                    </a:ext>
                  </a:extLst>
                </a:gridCol>
                <a:gridCol w="1235075">
                  <a:extLst>
                    <a:ext uri="{9D8B030D-6E8A-4147-A177-3AD203B41FA5}">
                      <a16:colId xmlns:a16="http://schemas.microsoft.com/office/drawing/2014/main" val="20005"/>
                    </a:ext>
                  </a:extLst>
                </a:gridCol>
                <a:gridCol w="1249362">
                  <a:extLst>
                    <a:ext uri="{9D8B030D-6E8A-4147-A177-3AD203B41FA5}">
                      <a16:colId xmlns:a16="http://schemas.microsoft.com/office/drawing/2014/main" val="20006"/>
                    </a:ext>
                  </a:extLst>
                </a:gridCol>
              </a:tblGrid>
              <a:tr h="433388">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分组序列</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源地址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目的地址</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分组类型</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控制信息</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长度</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195263" marR="0" lvl="0" indent="-195263" algn="l"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数据</a:t>
                      </a:r>
                      <a:endParaRPr kumimoji="1" lang="zh-CN" altLang="en-US" sz="18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08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08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6083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608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08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62B18A-EF8B-47D8-87AF-BE25F62EEFFF}"/>
              </a:ext>
            </a:extLst>
          </p:cNvPr>
          <p:cNvSpPr/>
          <p:nvPr/>
        </p:nvSpPr>
        <p:spPr>
          <a:xfrm>
            <a:off x="827088" y="1892300"/>
            <a:ext cx="7712075"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协议提供了以无连接为特征的“尽力而为”的数据通信服务，并不能解决数据报丢失、重复、延迟或乱序等问题。</a:t>
            </a:r>
          </a:p>
        </p:txBody>
      </p:sp>
      <p:sp>
        <p:nvSpPr>
          <p:cNvPr id="5" name="矩形 4">
            <a:extLst>
              <a:ext uri="{FF2B5EF4-FFF2-40B4-BE49-F238E27FC236}">
                <a16:creationId xmlns:a16="http://schemas.microsoft.com/office/drawing/2014/main" id="{B7217D81-5839-4287-A734-403D0D61CFA8}"/>
              </a:ext>
            </a:extLst>
          </p:cNvPr>
          <p:cNvSpPr/>
          <p:nvPr/>
        </p:nvSpPr>
        <p:spPr>
          <a:xfrm>
            <a:off x="827088" y="2919413"/>
            <a:ext cx="7848600" cy="708025"/>
          </a:xfrm>
          <a:prstGeom prst="rect">
            <a:avLst/>
          </a:prstGeom>
        </p:spPr>
        <p:txBody>
          <a:bodyPr>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的目的就是希望对</a:t>
            </a:r>
            <a:r>
              <a:rPr kumimoji="0" lang="en-US" altLang="zh-CN" sz="2000" b="0" dirty="0">
                <a:solidFill>
                  <a:prstClr val="black"/>
                </a:solidFill>
                <a:latin typeface="+mn-ea"/>
                <a:ea typeface="+mn-ea"/>
              </a:rPr>
              <a:t>IP</a:t>
            </a:r>
            <a:r>
              <a:rPr kumimoji="0" lang="zh-CN" altLang="en-US" sz="2000" b="0" dirty="0">
                <a:solidFill>
                  <a:prstClr val="black"/>
                </a:solidFill>
                <a:latin typeface="+mn-ea"/>
                <a:ea typeface="+mn-ea"/>
              </a:rPr>
              <a:t>包无法传输时提供报告，这些差错报告帮助发送方了解网络中发生了什么问题，以确定应用程序后续操作。</a:t>
            </a:r>
          </a:p>
        </p:txBody>
      </p:sp>
      <p:sp>
        <p:nvSpPr>
          <p:cNvPr id="6" name="矩形 5">
            <a:extLst>
              <a:ext uri="{FF2B5EF4-FFF2-40B4-BE49-F238E27FC236}">
                <a16:creationId xmlns:a16="http://schemas.microsoft.com/office/drawing/2014/main" id="{CE035285-9CE6-44A6-B1B5-9E5B04153262}"/>
              </a:ext>
            </a:extLst>
          </p:cNvPr>
          <p:cNvSpPr/>
          <p:nvPr/>
        </p:nvSpPr>
        <p:spPr>
          <a:xfrm>
            <a:off x="827088" y="4527550"/>
            <a:ext cx="4572000" cy="1323975"/>
          </a:xfrm>
          <a:prstGeom prst="rect">
            <a:avLst/>
          </a:prstGeom>
        </p:spPr>
        <p:txBody>
          <a:bodyPr>
            <a:spAutoFit/>
          </a:bodyPr>
          <a:lstStyle/>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通告网络错误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通告网络拥塞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协助解决故障 </a:t>
            </a:r>
          </a:p>
          <a:p>
            <a:pPr marL="285750" indent="-285750" defTabSz="457200">
              <a:buClr>
                <a:srgbClr val="A53010"/>
              </a:buClr>
              <a:buFont typeface="Arial Unicode MS" panose="020B0604020202020204" pitchFamily="34" charset="-122"/>
              <a:buChar char="❏"/>
              <a:defRPr/>
            </a:pPr>
            <a:r>
              <a:rPr kumimoji="0" lang="zh-CN" altLang="en-US" sz="2000" b="0" dirty="0">
                <a:solidFill>
                  <a:prstClr val="black"/>
                </a:solidFill>
                <a:latin typeface="+mn-ea"/>
                <a:ea typeface="+mn-ea"/>
              </a:rPr>
              <a:t>通告超时</a:t>
            </a:r>
          </a:p>
        </p:txBody>
      </p:sp>
      <p:sp>
        <p:nvSpPr>
          <p:cNvPr id="7" name="矩形 6">
            <a:extLst>
              <a:ext uri="{FF2B5EF4-FFF2-40B4-BE49-F238E27FC236}">
                <a16:creationId xmlns:a16="http://schemas.microsoft.com/office/drawing/2014/main" id="{7FC5577E-C585-4A98-934B-02DFF240ADAA}"/>
              </a:ext>
            </a:extLst>
          </p:cNvPr>
          <p:cNvSpPr/>
          <p:nvPr/>
        </p:nvSpPr>
        <p:spPr>
          <a:xfrm>
            <a:off x="827088" y="3946525"/>
            <a:ext cx="2749550" cy="400050"/>
          </a:xfrm>
          <a:prstGeom prst="rect">
            <a:avLst/>
          </a:prstGeom>
        </p:spPr>
        <p:txBody>
          <a:bodyPr wrap="none">
            <a:spAutoFit/>
          </a:bodyPr>
          <a:lstStyle/>
          <a:p>
            <a:pPr defTabSz="457200">
              <a:defRPr/>
            </a:pPr>
            <a:r>
              <a:rPr kumimoji="0" lang="en-US" altLang="zh-CN" sz="2000" b="0" dirty="0">
                <a:solidFill>
                  <a:prstClr val="black"/>
                </a:solidFill>
                <a:latin typeface="+mn-ea"/>
                <a:ea typeface="+mn-ea"/>
              </a:rPr>
              <a:t>ICMP</a:t>
            </a:r>
            <a:r>
              <a:rPr kumimoji="0" lang="zh-CN" altLang="en-US" sz="2000" b="0" dirty="0">
                <a:solidFill>
                  <a:prstClr val="black"/>
                </a:solidFill>
                <a:latin typeface="+mn-ea"/>
                <a:ea typeface="+mn-ea"/>
              </a:rPr>
              <a:t>的主要功能包括：</a:t>
            </a:r>
          </a:p>
        </p:txBody>
      </p:sp>
      <p:sp>
        <p:nvSpPr>
          <p:cNvPr id="103430" name="矩形 7">
            <a:extLst>
              <a:ext uri="{FF2B5EF4-FFF2-40B4-BE49-F238E27FC236}">
                <a16:creationId xmlns:a16="http://schemas.microsoft.com/office/drawing/2014/main" id="{DFC4B4F3-5585-48D2-AB61-0D551A7D39D7}"/>
              </a:ext>
            </a:extLst>
          </p:cNvPr>
          <p:cNvSpPr>
            <a:spLocks noChangeArrowheads="1"/>
          </p:cNvSpPr>
          <p:nvPr/>
        </p:nvSpPr>
        <p:spPr bwMode="auto">
          <a:xfrm>
            <a:off x="984250" y="1341438"/>
            <a:ext cx="3679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1</a:t>
            </a:r>
            <a:r>
              <a:rPr lang="zh-CN" altLang="en-US"/>
              <a:t>、</a:t>
            </a:r>
            <a:r>
              <a:rPr lang="en-US" altLang="zh-CN"/>
              <a:t>ICMP </a:t>
            </a:r>
            <a:r>
              <a:rPr lang="zh-CN" altLang="en-US"/>
              <a:t>作用和主要功能</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矩形 3">
            <a:extLst>
              <a:ext uri="{FF2B5EF4-FFF2-40B4-BE49-F238E27FC236}">
                <a16:creationId xmlns:a16="http://schemas.microsoft.com/office/drawing/2014/main" id="{3778E26B-D780-4CB7-B4D7-215D5D787AD1}"/>
              </a:ext>
            </a:extLst>
          </p:cNvPr>
          <p:cNvSpPr>
            <a:spLocks noChangeArrowheads="1"/>
          </p:cNvSpPr>
          <p:nvPr/>
        </p:nvSpPr>
        <p:spPr bwMode="auto">
          <a:xfrm>
            <a:off x="969167" y="1130984"/>
            <a:ext cx="34163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sz="2000" dirty="0">
                <a:latin typeface="+mn-ea"/>
                <a:ea typeface="+mn-ea"/>
              </a:rPr>
              <a:t>2</a:t>
            </a:r>
            <a:r>
              <a:rPr lang="zh-CN" altLang="en-US" sz="2000" dirty="0">
                <a:latin typeface="+mn-ea"/>
                <a:ea typeface="+mn-ea"/>
              </a:rPr>
              <a:t>、</a:t>
            </a:r>
            <a:r>
              <a:rPr lang="en-US" altLang="zh-CN" sz="2000" dirty="0">
                <a:latin typeface="+mn-ea"/>
                <a:ea typeface="+mn-ea"/>
              </a:rPr>
              <a:t>ICMP </a:t>
            </a:r>
            <a:r>
              <a:rPr lang="zh-CN" altLang="en-US" sz="2000" dirty="0">
                <a:latin typeface="+mn-ea"/>
                <a:ea typeface="+mn-ea"/>
              </a:rPr>
              <a:t>报文的封装与格式 </a:t>
            </a:r>
          </a:p>
        </p:txBody>
      </p:sp>
      <p:sp>
        <p:nvSpPr>
          <p:cNvPr id="34" name="矩形 33">
            <a:extLst>
              <a:ext uri="{FF2B5EF4-FFF2-40B4-BE49-F238E27FC236}">
                <a16:creationId xmlns:a16="http://schemas.microsoft.com/office/drawing/2014/main" id="{474A6DF2-5B55-4307-A8CB-559A8DB9821B}"/>
              </a:ext>
            </a:extLst>
          </p:cNvPr>
          <p:cNvSpPr/>
          <p:nvPr/>
        </p:nvSpPr>
        <p:spPr>
          <a:xfrm>
            <a:off x="1187624" y="2653660"/>
            <a:ext cx="7713707" cy="646331"/>
          </a:xfrm>
          <a:prstGeom prst="rect">
            <a:avLst/>
          </a:prstGeom>
        </p:spPr>
        <p:txBody>
          <a:bodyPr wrap="square">
            <a:spAutoFit/>
          </a:bodyPr>
          <a:lstStyle/>
          <a:p>
            <a:pPr defTabSz="457200"/>
            <a:r>
              <a:rPr kumimoji="0" lang="zh-CN" altLang="en-US" sz="1800" b="0" dirty="0">
                <a:solidFill>
                  <a:prstClr val="black"/>
                </a:solidFill>
                <a:latin typeface="+mn-ea"/>
                <a:ea typeface="+mn-ea"/>
              </a:rPr>
              <a:t>首先由网络层的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协议对</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协议报文进行封装，其次再由数据链路层协议对相应的</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报文进行封装。经过两次封装后的</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报文才能被传输。</a:t>
            </a:r>
          </a:p>
        </p:txBody>
      </p:sp>
      <p:sp>
        <p:nvSpPr>
          <p:cNvPr id="40" name="矩形 39">
            <a:extLst>
              <a:ext uri="{FF2B5EF4-FFF2-40B4-BE49-F238E27FC236}">
                <a16:creationId xmlns:a16="http://schemas.microsoft.com/office/drawing/2014/main" id="{8C78B842-61E4-4F2F-ADD5-C46F6142014B}"/>
              </a:ext>
            </a:extLst>
          </p:cNvPr>
          <p:cNvSpPr/>
          <p:nvPr/>
        </p:nvSpPr>
        <p:spPr>
          <a:xfrm>
            <a:off x="966858" y="5403850"/>
            <a:ext cx="7713707" cy="646331"/>
          </a:xfrm>
          <a:prstGeom prst="rect">
            <a:avLst/>
          </a:prstGeom>
        </p:spPr>
        <p:txBody>
          <a:bodyPr wrap="square">
            <a:spAutoFit/>
          </a:bodyPr>
          <a:lstStyle/>
          <a:p>
            <a:pPr defTabSz="457200"/>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报文是由</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协议封装，因此其也和</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协议一样是一个不可靠的协议，既不能保证报文的到达，也不能保证报文按序到达。</a:t>
            </a:r>
          </a:p>
        </p:txBody>
      </p:sp>
      <p:sp>
        <p:nvSpPr>
          <p:cNvPr id="41" name="矩形 40">
            <a:extLst>
              <a:ext uri="{FF2B5EF4-FFF2-40B4-BE49-F238E27FC236}">
                <a16:creationId xmlns:a16="http://schemas.microsoft.com/office/drawing/2014/main" id="{BDD7F406-1A15-4A1B-B8AA-DC982F1ED0B8}"/>
              </a:ext>
            </a:extLst>
          </p:cNvPr>
          <p:cNvSpPr/>
          <p:nvPr/>
        </p:nvSpPr>
        <p:spPr>
          <a:xfrm>
            <a:off x="966858" y="1565506"/>
            <a:ext cx="7992887" cy="369332"/>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是少数几个可以直接从应用层操作的协议，不经过传输层。</a:t>
            </a:r>
            <a:endParaRPr kumimoji="0" lang="en-US" altLang="zh-CN" sz="1800" b="0" dirty="0">
              <a:solidFill>
                <a:prstClr val="black"/>
              </a:solidFill>
              <a:latin typeface="+mn-ea"/>
              <a:ea typeface="+mn-ea"/>
            </a:endParaRPr>
          </a:p>
        </p:txBody>
      </p:sp>
      <p:sp>
        <p:nvSpPr>
          <p:cNvPr id="2" name="矩形 1">
            <a:extLst>
              <a:ext uri="{FF2B5EF4-FFF2-40B4-BE49-F238E27FC236}">
                <a16:creationId xmlns:a16="http://schemas.microsoft.com/office/drawing/2014/main" id="{D3D37584-5D94-479F-B00B-AED8CEC5D603}"/>
              </a:ext>
            </a:extLst>
          </p:cNvPr>
          <p:cNvSpPr/>
          <p:nvPr/>
        </p:nvSpPr>
        <p:spPr>
          <a:xfrm>
            <a:off x="966858" y="1980022"/>
            <a:ext cx="7557472" cy="646331"/>
          </a:xfrm>
          <a:prstGeom prst="rect">
            <a:avLst/>
          </a:prstGeom>
        </p:spPr>
        <p:txBody>
          <a:bodyPr>
            <a:spAutoFit/>
          </a:bodyPr>
          <a:lstStyle/>
          <a:p>
            <a:pPr marL="285750" indent="-285750" defTabSz="457200">
              <a:buClr>
                <a:srgbClr val="A53010"/>
              </a:buClr>
              <a:buFont typeface="Arial Unicode MS" panose="020B0604020202020204" pitchFamily="34" charset="-122"/>
              <a:buChar char="❏"/>
            </a:pP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是一个网际层协议，但却需要利用另一个网际层协议</a:t>
            </a:r>
            <a:r>
              <a:rPr kumimoji="0" lang="en-US" altLang="zh-CN" sz="1800" b="0" dirty="0">
                <a:solidFill>
                  <a:prstClr val="black"/>
                </a:solidFill>
                <a:latin typeface="+mn-ea"/>
                <a:ea typeface="+mn-ea"/>
              </a:rPr>
              <a:t>--IP</a:t>
            </a:r>
            <a:r>
              <a:rPr kumimoji="0" lang="zh-CN" altLang="en-US" sz="1800" b="0" dirty="0">
                <a:solidFill>
                  <a:prstClr val="black"/>
                </a:solidFill>
                <a:latin typeface="+mn-ea"/>
                <a:ea typeface="+mn-ea"/>
              </a:rPr>
              <a:t>协议进行封装，因此</a:t>
            </a:r>
            <a:r>
              <a:rPr kumimoji="0" lang="en-US" altLang="zh-CN" sz="1800" b="0" dirty="0">
                <a:solidFill>
                  <a:prstClr val="black"/>
                </a:solidFill>
                <a:latin typeface="+mn-ea"/>
                <a:ea typeface="+mn-ea"/>
              </a:rPr>
              <a:t>ICMP</a:t>
            </a:r>
            <a:r>
              <a:rPr kumimoji="0" lang="zh-CN" altLang="en-US" sz="1800" b="0" dirty="0">
                <a:solidFill>
                  <a:prstClr val="black"/>
                </a:solidFill>
                <a:latin typeface="+mn-ea"/>
                <a:ea typeface="+mn-ea"/>
              </a:rPr>
              <a:t>是一种需要两次封装的网际层协议。</a:t>
            </a:r>
          </a:p>
        </p:txBody>
      </p:sp>
      <p:graphicFrame>
        <p:nvGraphicFramePr>
          <p:cNvPr id="10" name="Group 4">
            <a:extLst>
              <a:ext uri="{FF2B5EF4-FFF2-40B4-BE49-F238E27FC236}">
                <a16:creationId xmlns:a16="http://schemas.microsoft.com/office/drawing/2014/main" id="{A87014AB-99FD-4571-A285-2E95B7EC4D71}"/>
              </a:ext>
            </a:extLst>
          </p:cNvPr>
          <p:cNvGraphicFramePr>
            <a:graphicFrameLocks noGrp="1"/>
          </p:cNvGraphicFramePr>
          <p:nvPr>
            <p:extLst>
              <p:ext uri="{D42A27DB-BD31-4B8C-83A1-F6EECF244321}">
                <p14:modId xmlns:p14="http://schemas.microsoft.com/office/powerpoint/2010/main" val="280703686"/>
              </p:ext>
            </p:extLst>
          </p:nvPr>
        </p:nvGraphicFramePr>
        <p:xfrm>
          <a:off x="4786815" y="4929757"/>
          <a:ext cx="4020588" cy="381000"/>
        </p:xfrm>
        <a:graphic>
          <a:graphicData uri="http://schemas.openxmlformats.org/drawingml/2006/table">
            <a:tbl>
              <a:tblPr/>
              <a:tblGrid>
                <a:gridCol w="1215558">
                  <a:extLst>
                    <a:ext uri="{9D8B030D-6E8A-4147-A177-3AD203B41FA5}">
                      <a16:colId xmlns:a16="http://schemas.microsoft.com/office/drawing/2014/main" val="20000"/>
                    </a:ext>
                  </a:extLst>
                </a:gridCol>
                <a:gridCol w="2805030">
                  <a:extLst>
                    <a:ext uri="{9D8B030D-6E8A-4147-A177-3AD203B41FA5}">
                      <a16:colId xmlns:a16="http://schemas.microsoft.com/office/drawing/2014/main" val="20001"/>
                    </a:ext>
                  </a:extLst>
                </a:gridCol>
              </a:tblGrid>
              <a:tr h="38100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帧数据区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1" name="Group 12">
            <a:extLst>
              <a:ext uri="{FF2B5EF4-FFF2-40B4-BE49-F238E27FC236}">
                <a16:creationId xmlns:a16="http://schemas.microsoft.com/office/drawing/2014/main" id="{632F7D75-6EFB-4B3F-88FF-BAF8C9C90A9A}"/>
              </a:ext>
            </a:extLst>
          </p:cNvPr>
          <p:cNvGraphicFramePr>
            <a:graphicFrameLocks noGrp="1"/>
          </p:cNvGraphicFramePr>
          <p:nvPr>
            <p:extLst>
              <p:ext uri="{D42A27DB-BD31-4B8C-83A1-F6EECF244321}">
                <p14:modId xmlns:p14="http://schemas.microsoft.com/office/powerpoint/2010/main" val="3329567696"/>
              </p:ext>
            </p:extLst>
          </p:nvPr>
        </p:nvGraphicFramePr>
        <p:xfrm>
          <a:off x="2746560" y="4142519"/>
          <a:ext cx="6060843" cy="375116"/>
        </p:xfrm>
        <a:graphic>
          <a:graphicData uri="http://schemas.openxmlformats.org/drawingml/2006/table">
            <a:tbl>
              <a:tblPr/>
              <a:tblGrid>
                <a:gridCol w="1463039">
                  <a:extLst>
                    <a:ext uri="{9D8B030D-6E8A-4147-A177-3AD203B41FA5}">
                      <a16:colId xmlns:a16="http://schemas.microsoft.com/office/drawing/2014/main" val="20000"/>
                    </a:ext>
                  </a:extLst>
                </a:gridCol>
                <a:gridCol w="4597804">
                  <a:extLst>
                    <a:ext uri="{9D8B030D-6E8A-4147-A177-3AD203B41FA5}">
                      <a16:colId xmlns:a16="http://schemas.microsoft.com/office/drawing/2014/main" val="20001"/>
                    </a:ext>
                  </a:extLst>
                </a:gridCol>
              </a:tblGrid>
              <a:tr h="375116">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600" b="0" i="0" u="none" strike="noStrike" cap="none" normalizeH="0" baseline="0" dirty="0">
                          <a:ln>
                            <a:noFill/>
                          </a:ln>
                          <a:solidFill>
                            <a:schemeClr val="tx1"/>
                          </a:solidFill>
                          <a:effectLst/>
                          <a:latin typeface="Times New Roman" pitchFamily="18" charset="0"/>
                          <a:ea typeface="宋体" pitchFamily="2" charset="-122"/>
                        </a:rPr>
                        <a:t>数据报首部</a:t>
                      </a: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ea typeface="宋体" pitchFamily="2" charset="-122"/>
                        </a:rPr>
                        <a:t>IP</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数据报数据区</a:t>
                      </a: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 name="Group 20">
            <a:extLst>
              <a:ext uri="{FF2B5EF4-FFF2-40B4-BE49-F238E27FC236}">
                <a16:creationId xmlns:a16="http://schemas.microsoft.com/office/drawing/2014/main" id="{B746E3D8-1960-4C99-A8BC-2A12D8CFEB24}"/>
              </a:ext>
            </a:extLst>
          </p:cNvPr>
          <p:cNvGraphicFramePr>
            <a:graphicFrameLocks noGrp="1"/>
          </p:cNvGraphicFramePr>
          <p:nvPr>
            <p:extLst>
              <p:ext uri="{D42A27DB-BD31-4B8C-83A1-F6EECF244321}">
                <p14:modId xmlns:p14="http://schemas.microsoft.com/office/powerpoint/2010/main" val="617624465"/>
              </p:ext>
            </p:extLst>
          </p:nvPr>
        </p:nvGraphicFramePr>
        <p:xfrm>
          <a:off x="1194850" y="3435935"/>
          <a:ext cx="7620000" cy="365602"/>
        </p:xfrm>
        <a:graphic>
          <a:graphicData uri="http://schemas.openxmlformats.org/drawingml/2006/table">
            <a:tbl>
              <a:tblPr/>
              <a:tblGrid>
                <a:gridCol w="1525905">
                  <a:extLst>
                    <a:ext uri="{9D8B030D-6E8A-4147-A177-3AD203B41FA5}">
                      <a16:colId xmlns:a16="http://schemas.microsoft.com/office/drawing/2014/main" val="20000"/>
                    </a:ext>
                  </a:extLst>
                </a:gridCol>
                <a:gridCol w="6094095">
                  <a:extLst>
                    <a:ext uri="{9D8B030D-6E8A-4147-A177-3AD203B41FA5}">
                      <a16:colId xmlns:a16="http://schemas.microsoft.com/office/drawing/2014/main" val="20001"/>
                    </a:ext>
                  </a:extLst>
                </a:gridCol>
              </a:tblGrid>
              <a:tr h="365125">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首部</a:t>
                      </a:r>
                    </a:p>
                  </a:txBody>
                  <a:tcPr marT="45641" marB="45641"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ICMP</a:t>
                      </a:r>
                      <a:r>
                        <a:rPr kumimoji="0" lang="zh-CN" sz="1800" b="0" i="0" u="none" strike="noStrike" cap="none" normalizeH="0" baseline="0" dirty="0">
                          <a:ln>
                            <a:noFill/>
                          </a:ln>
                          <a:solidFill>
                            <a:schemeClr val="tx1"/>
                          </a:solidFill>
                          <a:effectLst/>
                          <a:latin typeface="Times New Roman" pitchFamily="18" charset="0"/>
                          <a:ea typeface="宋体" pitchFamily="2" charset="-122"/>
                        </a:rPr>
                        <a:t>数据区</a:t>
                      </a:r>
                      <a:r>
                        <a:rPr kumimoji="0" lang="zh-CN" altLang="en-US" sz="1800" b="0" i="0" u="none" strike="noStrike" cap="none" normalizeH="0" baseline="0" dirty="0">
                          <a:ln>
                            <a:noFill/>
                          </a:ln>
                          <a:solidFill>
                            <a:schemeClr val="tx1"/>
                          </a:solidFill>
                          <a:effectLst/>
                          <a:latin typeface="Times New Roman" pitchFamily="18" charset="0"/>
                          <a:ea typeface="宋体" pitchFamily="2" charset="-122"/>
                        </a:rPr>
                        <a:t>（可变长）</a:t>
                      </a:r>
                      <a:endParaRPr kumimoji="0" lang="zh-CN" sz="1800" b="0" i="0" u="none" strike="noStrike" cap="none" normalizeH="0" baseline="0" dirty="0">
                        <a:ln>
                          <a:noFill/>
                        </a:ln>
                        <a:solidFill>
                          <a:schemeClr val="tx1"/>
                        </a:solidFill>
                        <a:effectLst/>
                        <a:latin typeface="Times New Roman" pitchFamily="18" charset="0"/>
                        <a:ea typeface="宋体" pitchFamily="2" charset="-122"/>
                      </a:endParaRPr>
                    </a:p>
                  </a:txBody>
                  <a:tcPr marT="45641" marB="45641"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 name="任意多边形 6">
            <a:extLst>
              <a:ext uri="{FF2B5EF4-FFF2-40B4-BE49-F238E27FC236}">
                <a16:creationId xmlns:a16="http://schemas.microsoft.com/office/drawing/2014/main" id="{E76D5956-AEF6-4429-9BD7-EAB20B7B0478}"/>
              </a:ext>
            </a:extLst>
          </p:cNvPr>
          <p:cNvSpPr/>
          <p:nvPr/>
        </p:nvSpPr>
        <p:spPr>
          <a:xfrm flipV="1">
            <a:off x="1175454" y="3801537"/>
            <a:ext cx="7639396" cy="340982"/>
          </a:xfrm>
          <a:custGeom>
            <a:avLst/>
            <a:gdLst>
              <a:gd name="connsiteX0" fmla="*/ 0 w 7639396"/>
              <a:gd name="connsiteY0" fmla="*/ 340822 h 340822"/>
              <a:gd name="connsiteX1" fmla="*/ 3034145 w 7639396"/>
              <a:gd name="connsiteY1" fmla="*/ 0 h 340822"/>
              <a:gd name="connsiteX2" fmla="*/ 7639396 w 7639396"/>
              <a:gd name="connsiteY2" fmla="*/ 0 h 340822"/>
              <a:gd name="connsiteX3" fmla="*/ 7639396 w 7639396"/>
              <a:gd name="connsiteY3" fmla="*/ 340822 h 340822"/>
              <a:gd name="connsiteX4" fmla="*/ 0 w 7639396"/>
              <a:gd name="connsiteY4" fmla="*/ 340822 h 340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9396" h="340822">
                <a:moveTo>
                  <a:pt x="0" y="340822"/>
                </a:moveTo>
                <a:lnTo>
                  <a:pt x="3034145" y="0"/>
                </a:lnTo>
                <a:lnTo>
                  <a:pt x="7639396" y="0"/>
                </a:lnTo>
                <a:lnTo>
                  <a:pt x="7639396" y="340822"/>
                </a:lnTo>
                <a:lnTo>
                  <a:pt x="0" y="340822"/>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
        <p:nvSpPr>
          <p:cNvPr id="14" name="任意多边形 7">
            <a:extLst>
              <a:ext uri="{FF2B5EF4-FFF2-40B4-BE49-F238E27FC236}">
                <a16:creationId xmlns:a16="http://schemas.microsoft.com/office/drawing/2014/main" id="{F438BBA8-C90B-476A-8AB0-918A3F7BD013}"/>
              </a:ext>
            </a:extLst>
          </p:cNvPr>
          <p:cNvSpPr/>
          <p:nvPr/>
        </p:nvSpPr>
        <p:spPr>
          <a:xfrm>
            <a:off x="2729934" y="4519442"/>
            <a:ext cx="6084916" cy="407324"/>
          </a:xfrm>
          <a:custGeom>
            <a:avLst/>
            <a:gdLst>
              <a:gd name="connsiteX0" fmla="*/ 0 w 6076604"/>
              <a:gd name="connsiteY0" fmla="*/ 0 h 407324"/>
              <a:gd name="connsiteX1" fmla="*/ 3283527 w 6076604"/>
              <a:gd name="connsiteY1" fmla="*/ 399011 h 407324"/>
              <a:gd name="connsiteX2" fmla="*/ 6076604 w 6076604"/>
              <a:gd name="connsiteY2" fmla="*/ 407324 h 407324"/>
              <a:gd name="connsiteX3" fmla="*/ 6076604 w 6076604"/>
              <a:gd name="connsiteY3" fmla="*/ 8313 h 407324"/>
              <a:gd name="connsiteX4" fmla="*/ 0 w 6076604"/>
              <a:gd name="connsiteY4" fmla="*/ 0 h 407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6604" h="407324">
                <a:moveTo>
                  <a:pt x="0" y="0"/>
                </a:moveTo>
                <a:lnTo>
                  <a:pt x="3283527" y="399011"/>
                </a:lnTo>
                <a:lnTo>
                  <a:pt x="6076604" y="407324"/>
                </a:lnTo>
                <a:lnTo>
                  <a:pt x="6076604" y="8313"/>
                </a:lnTo>
                <a:lnTo>
                  <a:pt x="0" y="0"/>
                </a:lnTo>
                <a:close/>
              </a:path>
            </a:pathLst>
          </a:custGeom>
          <a:gradFill>
            <a:gsLst>
              <a:gs pos="0">
                <a:srgbClr val="A53010">
                  <a:lumMod val="5000"/>
                  <a:lumOff val="95000"/>
                </a:srgbClr>
              </a:gs>
              <a:gs pos="65000">
                <a:srgbClr val="00B0F0"/>
              </a:gs>
              <a:gs pos="83000">
                <a:srgbClr val="00B0F0"/>
              </a:gs>
              <a:gs pos="100000">
                <a:srgbClr val="00B0F0"/>
              </a:gs>
            </a:gsLst>
            <a:lin ang="5400000" scaled="1"/>
          </a:gradFill>
          <a:ln w="15875" cap="rnd"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entury Gothic" panose="020B0502020202020204"/>
              <a:ea typeface="幼圆" panose="02010509060101010101" pitchFamily="49" charset="-122"/>
              <a:cs typeface="+mn-cs"/>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16">
            <a:extLst>
              <a:ext uri="{FF2B5EF4-FFF2-40B4-BE49-F238E27FC236}">
                <a16:creationId xmlns:a16="http://schemas.microsoft.com/office/drawing/2014/main" id="{C2C5592A-C187-403C-A6DF-56F112E2B90A}"/>
              </a:ext>
            </a:extLst>
          </p:cNvPr>
          <p:cNvGraphicFramePr>
            <a:graphicFrameLocks noGrp="1"/>
          </p:cNvGraphicFramePr>
          <p:nvPr>
            <p:extLst>
              <p:ext uri="{D42A27DB-BD31-4B8C-83A1-F6EECF244321}">
                <p14:modId xmlns:p14="http://schemas.microsoft.com/office/powerpoint/2010/main" val="242886175"/>
              </p:ext>
            </p:extLst>
          </p:nvPr>
        </p:nvGraphicFramePr>
        <p:xfrm>
          <a:off x="570667" y="1984370"/>
          <a:ext cx="4226533" cy="1755861"/>
        </p:xfrm>
        <a:graphic>
          <a:graphicData uri="http://schemas.openxmlformats.org/drawingml/2006/table">
            <a:tbl>
              <a:tblPr/>
              <a:tblGrid>
                <a:gridCol w="1056633">
                  <a:extLst>
                    <a:ext uri="{9D8B030D-6E8A-4147-A177-3AD203B41FA5}">
                      <a16:colId xmlns:a16="http://schemas.microsoft.com/office/drawing/2014/main" val="4138528653"/>
                    </a:ext>
                  </a:extLst>
                </a:gridCol>
                <a:gridCol w="1056633">
                  <a:extLst>
                    <a:ext uri="{9D8B030D-6E8A-4147-A177-3AD203B41FA5}">
                      <a16:colId xmlns:a16="http://schemas.microsoft.com/office/drawing/2014/main" val="90484699"/>
                    </a:ext>
                  </a:extLst>
                </a:gridCol>
                <a:gridCol w="2113267">
                  <a:extLst>
                    <a:ext uri="{9D8B030D-6E8A-4147-A177-3AD203B41FA5}">
                      <a16:colId xmlns:a16="http://schemas.microsoft.com/office/drawing/2014/main" val="3824878735"/>
                    </a:ext>
                  </a:extLst>
                </a:gridCol>
              </a:tblGrid>
              <a:tr h="834081">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类型</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7BCF7"/>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代码</a:t>
                      </a:r>
                    </a:p>
                  </a:txBody>
                  <a:tcPr anchor="ctr" horzOverflow="overflow">
                    <a:lnL w="12700"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检验和</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gradFill rotWithShape="0">
                      <a:gsLst>
                        <a:gs pos="0">
                          <a:srgbClr val="DE7E18"/>
                        </a:gs>
                        <a:gs pos="50000">
                          <a:srgbClr val="A7BCF7"/>
                        </a:gs>
                        <a:gs pos="100000">
                          <a:srgbClr val="DE7E18"/>
                        </a:gs>
                      </a:gsLst>
                      <a:lin ang="5400000" scaled="1"/>
                    </a:gradFill>
                  </a:tcPr>
                </a:tc>
                <a:extLst>
                  <a:ext uri="{0D108BD9-81ED-4DB2-BD59-A6C34878D82A}">
                    <a16:rowId xmlns:a16="http://schemas.microsoft.com/office/drawing/2014/main" val="2644580978"/>
                  </a:ext>
                </a:extLst>
              </a:tr>
              <a:tr h="921780">
                <a:tc gridSpan="3">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长度可变部分</a:t>
                      </a:r>
                    </a:p>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取决于</a:t>
                      </a: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的类型</a:t>
                      </a:r>
                    </a:p>
                  </a:txBody>
                  <a:tcPr anchor="ctr" horzOverflow="overflow">
                    <a:lnL w="28575"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3397842"/>
                  </a:ext>
                </a:extLst>
              </a:tr>
            </a:tbl>
          </a:graphicData>
        </a:graphic>
      </p:graphicFrame>
      <p:sp>
        <p:nvSpPr>
          <p:cNvPr id="5" name="矩形 4">
            <a:extLst>
              <a:ext uri="{FF2B5EF4-FFF2-40B4-BE49-F238E27FC236}">
                <a16:creationId xmlns:a16="http://schemas.microsoft.com/office/drawing/2014/main" id="{D00F9A6E-639F-4D53-A28F-EDF8790DCC0C}"/>
              </a:ext>
            </a:extLst>
          </p:cNvPr>
          <p:cNvSpPr/>
          <p:nvPr/>
        </p:nvSpPr>
        <p:spPr>
          <a:xfrm>
            <a:off x="570667" y="1215476"/>
            <a:ext cx="2619628" cy="369332"/>
          </a:xfrm>
          <a:prstGeom prst="rect">
            <a:avLst/>
          </a:prstGeom>
        </p:spPr>
        <p:txBody>
          <a:bodyPr wrap="none">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ICMP</a:t>
            </a:r>
            <a:r>
              <a:rPr kumimoji="0" lang="zh-CN" altLang="en-US" sz="1800" b="0" dirty="0">
                <a:solidFill>
                  <a:prstClr val="black"/>
                </a:solidFill>
                <a:latin typeface="Century Gothic" panose="020B0502020202020204" pitchFamily="34" charset="0"/>
                <a:ea typeface="幼圆" panose="02010509060101010101" pitchFamily="49" charset="-122"/>
              </a:rPr>
              <a:t>数据包格式如下：</a:t>
            </a:r>
          </a:p>
        </p:txBody>
      </p:sp>
      <p:graphicFrame>
        <p:nvGraphicFramePr>
          <p:cNvPr id="6" name="Group 113">
            <a:extLst>
              <a:ext uri="{FF2B5EF4-FFF2-40B4-BE49-F238E27FC236}">
                <a16:creationId xmlns:a16="http://schemas.microsoft.com/office/drawing/2014/main" id="{260BBC0E-FCBC-49C4-97F8-0118C52955B9}"/>
              </a:ext>
            </a:extLst>
          </p:cNvPr>
          <p:cNvGraphicFramePr>
            <a:graphicFrameLocks noGrp="1"/>
          </p:cNvGraphicFramePr>
          <p:nvPr>
            <p:extLst>
              <p:ext uri="{D42A27DB-BD31-4B8C-83A1-F6EECF244321}">
                <p14:modId xmlns:p14="http://schemas.microsoft.com/office/powerpoint/2010/main" val="3371969964"/>
              </p:ext>
            </p:extLst>
          </p:nvPr>
        </p:nvGraphicFramePr>
        <p:xfrm>
          <a:off x="5076056" y="1556792"/>
          <a:ext cx="3849687" cy="4244975"/>
        </p:xfrm>
        <a:graphic>
          <a:graphicData uri="http://schemas.openxmlformats.org/drawingml/2006/table">
            <a:tbl>
              <a:tblPr/>
              <a:tblGrid>
                <a:gridCol w="1085850">
                  <a:extLst>
                    <a:ext uri="{9D8B030D-6E8A-4147-A177-3AD203B41FA5}">
                      <a16:colId xmlns:a16="http://schemas.microsoft.com/office/drawing/2014/main" val="2718954439"/>
                    </a:ext>
                  </a:extLst>
                </a:gridCol>
                <a:gridCol w="2763837">
                  <a:extLst>
                    <a:ext uri="{9D8B030D-6E8A-4147-A177-3AD203B41FA5}">
                      <a16:colId xmlns:a16="http://schemas.microsoft.com/office/drawing/2014/main" val="1592798654"/>
                    </a:ext>
                  </a:extLst>
                </a:gridCol>
              </a:tblGrid>
              <a:tr h="34607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类型值</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ICMP</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报文的类型</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28575"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A53010"/>
                    </a:solidFill>
                  </a:tcPr>
                </a:tc>
                <a:extLst>
                  <a:ext uri="{0D108BD9-81ED-4DB2-BD59-A6C34878D82A}">
                    <a16:rowId xmlns:a16="http://schemas.microsoft.com/office/drawing/2014/main" val="1023942237"/>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1148902159"/>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目的站不可达</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DE7E18"/>
                    </a:solidFill>
                  </a:tcPr>
                </a:tc>
                <a:extLst>
                  <a:ext uri="{0D108BD9-81ED-4DB2-BD59-A6C34878D82A}">
                    <a16:rowId xmlns:a16="http://schemas.microsoft.com/office/drawing/2014/main" val="908751017"/>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源站抑制</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73FFDA"/>
                    </a:solidFill>
                  </a:tcPr>
                </a:tc>
                <a:extLst>
                  <a:ext uri="{0D108BD9-81ED-4DB2-BD59-A6C34878D82A}">
                    <a16:rowId xmlns:a16="http://schemas.microsoft.com/office/drawing/2014/main" val="495922005"/>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改变路由</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413800317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回送（</a:t>
                      </a: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echo</a:t>
                      </a: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E194EE"/>
                    </a:solidFill>
                  </a:tcPr>
                </a:tc>
                <a:extLst>
                  <a:ext uri="{0D108BD9-81ED-4DB2-BD59-A6C34878D82A}">
                    <a16:rowId xmlns:a16="http://schemas.microsoft.com/office/drawing/2014/main" val="2554241334"/>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数据报的时间超过</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F9999"/>
                    </a:solidFill>
                  </a:tcPr>
                </a:tc>
                <a:extLst>
                  <a:ext uri="{0D108BD9-81ED-4DB2-BD59-A6C34878D82A}">
                    <a16:rowId xmlns:a16="http://schemas.microsoft.com/office/drawing/2014/main" val="70163526"/>
                  </a:ext>
                </a:extLst>
              </a:tr>
              <a:tr h="387350">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数据报的参数有问题</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733331969"/>
                  </a:ext>
                </a:extLst>
              </a:tr>
              <a:tr h="3397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055036788"/>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时间戳回答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FCC4E8"/>
                    </a:solidFill>
                  </a:tcPr>
                </a:tc>
                <a:extLst>
                  <a:ext uri="{0D108BD9-81ED-4DB2-BD59-A6C34878D82A}">
                    <a16:rowId xmlns:a16="http://schemas.microsoft.com/office/drawing/2014/main" val="1906572725"/>
                  </a:ext>
                </a:extLst>
              </a:tr>
              <a:tr h="341313">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地址掩码请求</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12700"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3208063222"/>
                  </a:ext>
                </a:extLst>
              </a:tr>
              <a:tr h="352425">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1700" b="0"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anchor="ctr" horzOverflow="overflow">
                    <a:lnL w="28575" cap="flat" cmpd="sng" algn="ctr">
                      <a:solidFill>
                        <a:sysClr val="windowText" lastClr="000000"/>
                      </a:solidFill>
                      <a:prstDash val="solid"/>
                      <a:miter lim="800000"/>
                      <a:headEnd type="none" w="med" len="med"/>
                      <a:tailEnd type="none" w="med" len="med"/>
                    </a:lnL>
                    <a:lnR w="12700"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tc>
                  <a:txBody>
                    <a:bodyPr/>
                    <a:lstStyle>
                      <a:lvl1pPr marL="0" algn="l" defTabSz="914400" rtl="0" eaLnBrk="1" latinLnBrk="0" hangingPunct="1">
                        <a:spcBef>
                          <a:spcPct val="20000"/>
                        </a:spcBef>
                        <a:buClr>
                          <a:schemeClr val="tx2"/>
                        </a:buClr>
                        <a:buSzPct val="70000"/>
                        <a:buFont typeface="Wingdings" panose="05000000000000000000" pitchFamily="2" charset="2"/>
                        <a:defRPr sz="2600" kern="1200">
                          <a:solidFill>
                            <a:schemeClr val="tx1"/>
                          </a:solidFill>
                          <a:latin typeface="Arial" panose="020B0604020202020204" pitchFamily="34" charset="0"/>
                          <a:ea typeface="宋体" panose="02010600030101010101" pitchFamily="2" charset="-122"/>
                        </a:defRPr>
                      </a:lvl1pPr>
                      <a:lvl2pPr marL="457200" indent="-112713" algn="l" defTabSz="914400" rtl="0" eaLnBrk="1" latinLnBrk="0" hangingPunct="1">
                        <a:spcBef>
                          <a:spcPct val="20000"/>
                        </a:spcBef>
                        <a:buClr>
                          <a:schemeClr val="accent2"/>
                        </a:buClr>
                        <a:buSzPct val="70000"/>
                        <a:buFont typeface="Wingdings" panose="05000000000000000000" pitchFamily="2" charset="2"/>
                        <a:defRPr sz="2200" kern="1200">
                          <a:solidFill>
                            <a:schemeClr val="tx1"/>
                          </a:solidFill>
                          <a:latin typeface="Arial" panose="020B0604020202020204" pitchFamily="34" charset="0"/>
                          <a:ea typeface="宋体" panose="02010600030101010101" pitchFamily="2" charset="-122"/>
                        </a:defRPr>
                      </a:lvl2pPr>
                      <a:lvl3pPr marL="914400" indent="-220663" algn="l" defTabSz="914400" rtl="0" eaLnBrk="1" latinLnBrk="0" hangingPunct="1">
                        <a:spcBef>
                          <a:spcPct val="20000"/>
                        </a:spcBef>
                        <a:buClr>
                          <a:schemeClr val="accent1"/>
                        </a:buClr>
                        <a:buSzPct val="70000"/>
                        <a:buFont typeface="Wingdings" panose="05000000000000000000" pitchFamily="2" charset="2"/>
                        <a:defRPr sz="2100" kern="1200">
                          <a:solidFill>
                            <a:schemeClr val="tx1"/>
                          </a:solidFill>
                          <a:latin typeface="Arial" panose="020B0604020202020204" pitchFamily="34" charset="0"/>
                          <a:ea typeface="宋体" panose="02010600030101010101" pitchFamily="2" charset="-122"/>
                        </a:defRPr>
                      </a:lvl3pPr>
                      <a:lvl4pPr marL="1371600" indent="-382588" algn="l" defTabSz="914400" rtl="0" eaLnBrk="1" latinLnBrk="0" hangingPunct="1">
                        <a:spcBef>
                          <a:spcPct val="20000"/>
                        </a:spcBef>
                        <a:buClr>
                          <a:schemeClr val="tx2"/>
                        </a:buClr>
                        <a:buSzPct val="75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4pPr>
                      <a:lvl5pPr marL="1828800" indent="-546100" algn="l" defTabSz="914400" rtl="0" eaLnBrk="1" latinLnBrk="0" hangingPunct="1">
                        <a:spcBef>
                          <a:spcPct val="20000"/>
                        </a:spcBef>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5pPr>
                      <a:lvl6pPr marL="22860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6pPr>
                      <a:lvl7pPr marL="27432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7pPr>
                      <a:lvl8pPr marL="32004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8pPr>
                      <a:lvl9pPr marL="3657600" indent="-546100" algn="l" defTabSz="914400" rtl="0" eaLnBrk="1" fontAlgn="base" latinLnBrk="0" hangingPunct="1">
                        <a:spcBef>
                          <a:spcPct val="20000"/>
                        </a:spcBef>
                        <a:spcAft>
                          <a:spcPct val="0"/>
                        </a:spcAft>
                        <a:buClr>
                          <a:schemeClr val="folHlink"/>
                        </a:buClr>
                        <a:buSzPct val="80000"/>
                        <a:buFont typeface="Wingdings" panose="05000000000000000000" pitchFamily="2" charset="2"/>
                        <a:defRPr sz="1800" kern="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17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地址掩码回答</a:t>
                      </a:r>
                    </a:p>
                  </a:txBody>
                  <a:tcPr anchor="ctr" horzOverflow="overflow">
                    <a:lnL w="12700" cap="flat" cmpd="sng" algn="ctr">
                      <a:solidFill>
                        <a:sysClr val="windowText" lastClr="000000"/>
                      </a:solidFill>
                      <a:prstDash val="solid"/>
                      <a:miter lim="800000"/>
                      <a:headEnd type="none" w="med" len="med"/>
                      <a:tailEnd type="none" w="med" len="med"/>
                    </a:lnL>
                    <a:lnR w="28575" cap="flat" cmpd="sng" algn="ctr">
                      <a:solidFill>
                        <a:sysClr val="windowText" lastClr="000000"/>
                      </a:solidFill>
                      <a:prstDash val="solid"/>
                      <a:miter lim="800000"/>
                      <a:headEnd type="none" w="med" len="med"/>
                      <a:tailEnd type="none" w="med" len="med"/>
                    </a:lnR>
                    <a:lnT w="12700" cap="flat" cmpd="sng" algn="ctr">
                      <a:solidFill>
                        <a:sysClr val="windowText" lastClr="000000"/>
                      </a:solidFill>
                      <a:prstDash val="solid"/>
                      <a:miter lim="800000"/>
                      <a:headEnd type="none" w="med" len="med"/>
                      <a:tailEnd type="none" w="med" len="med"/>
                    </a:lnT>
                    <a:lnB w="28575" cap="flat" cmpd="sng" algn="ctr">
                      <a:solidFill>
                        <a:sysClr val="windowText" lastClr="000000"/>
                      </a:solidFill>
                      <a:prstDash val="solid"/>
                      <a:miter lim="800000"/>
                      <a:headEnd type="none" w="med" len="med"/>
                      <a:tailEnd type="none" w="med" len="med"/>
                    </a:lnB>
                    <a:lnTlToBr>
                      <a:noFill/>
                    </a:lnTlToBr>
                    <a:lnBlToTr>
                      <a:noFill/>
                    </a:lnBlToTr>
                    <a:solidFill>
                      <a:srgbClr val="64DC78"/>
                    </a:solidFill>
                  </a:tcPr>
                </a:tc>
                <a:extLst>
                  <a:ext uri="{0D108BD9-81ED-4DB2-BD59-A6C34878D82A}">
                    <a16:rowId xmlns:a16="http://schemas.microsoft.com/office/drawing/2014/main" val="970920484"/>
                  </a:ext>
                </a:extLst>
              </a:tr>
            </a:tbl>
          </a:graphicData>
        </a:graphic>
      </p:graphicFrame>
      <p:sp>
        <p:nvSpPr>
          <p:cNvPr id="7" name="文本框 6">
            <a:extLst>
              <a:ext uri="{FF2B5EF4-FFF2-40B4-BE49-F238E27FC236}">
                <a16:creationId xmlns:a16="http://schemas.microsoft.com/office/drawing/2014/main" id="{3BB7B651-EF71-446F-8FB9-21085D0641C4}"/>
              </a:ext>
            </a:extLst>
          </p:cNvPr>
          <p:cNvSpPr txBox="1"/>
          <p:nvPr/>
        </p:nvSpPr>
        <p:spPr>
          <a:xfrm>
            <a:off x="541463" y="1606739"/>
            <a:ext cx="4305993" cy="369332"/>
          </a:xfrm>
          <a:prstGeom prst="rect">
            <a:avLst/>
          </a:prstGeom>
          <a:noFill/>
        </p:spPr>
        <p:txBody>
          <a:bodyPr wrap="square" rtlCol="0">
            <a:spAutoFit/>
          </a:bodyPr>
          <a:lstStyle/>
          <a:p>
            <a:pPr defTabSz="457200"/>
            <a:r>
              <a:rPr kumimoji="0" lang="en-US" altLang="zh-CN" sz="1800" b="0" dirty="0">
                <a:solidFill>
                  <a:prstClr val="black"/>
                </a:solidFill>
                <a:latin typeface="Century Gothic" panose="020B0502020202020204" pitchFamily="34" charset="0"/>
                <a:ea typeface="幼圆" panose="02010509060101010101" pitchFamily="49" charset="-122"/>
              </a:rPr>
              <a:t>0            78          15 16                       31     </a:t>
            </a:r>
            <a:endParaRPr kumimoji="0" lang="zh-CN" altLang="en-US" sz="1800" b="0" dirty="0">
              <a:solidFill>
                <a:prstClr val="black"/>
              </a:solidFill>
              <a:latin typeface="Century Gothic" panose="020B0502020202020204" pitchFamily="34" charset="0"/>
              <a:ea typeface="幼圆" panose="02010509060101010101" pitchFamily="49" charset="-122"/>
            </a:endParaRPr>
          </a:p>
        </p:txBody>
      </p:sp>
      <p:sp>
        <p:nvSpPr>
          <p:cNvPr id="8" name="AutoShape 3">
            <a:extLst>
              <a:ext uri="{FF2B5EF4-FFF2-40B4-BE49-F238E27FC236}">
                <a16:creationId xmlns:a16="http://schemas.microsoft.com/office/drawing/2014/main" id="{E0B519E0-C2EE-478D-8EDD-AB72AC89AE37}"/>
              </a:ext>
            </a:extLst>
          </p:cNvPr>
          <p:cNvSpPr>
            <a:spLocks/>
          </p:cNvSpPr>
          <p:nvPr/>
        </p:nvSpPr>
        <p:spPr bwMode="auto">
          <a:xfrm>
            <a:off x="604713" y="4237305"/>
            <a:ext cx="304800" cy="1355461"/>
          </a:xfrm>
          <a:prstGeom prst="leftBrace">
            <a:avLst>
              <a:gd name="adj1" fmla="val 54167"/>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9" name="Text Box 4">
            <a:extLst>
              <a:ext uri="{FF2B5EF4-FFF2-40B4-BE49-F238E27FC236}">
                <a16:creationId xmlns:a16="http://schemas.microsoft.com/office/drawing/2014/main" id="{97158F89-CFF7-47FB-9501-580857212B89}"/>
              </a:ext>
            </a:extLst>
          </p:cNvPr>
          <p:cNvSpPr txBox="1">
            <a:spLocks noChangeArrowheads="1"/>
          </p:cNvSpPr>
          <p:nvPr/>
        </p:nvSpPr>
        <p:spPr bwMode="auto">
          <a:xfrm>
            <a:off x="927173" y="4071586"/>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差错报文</a:t>
            </a:r>
          </a:p>
        </p:txBody>
      </p:sp>
      <p:sp>
        <p:nvSpPr>
          <p:cNvPr id="10" name="Text Box 5">
            <a:extLst>
              <a:ext uri="{FF2B5EF4-FFF2-40B4-BE49-F238E27FC236}">
                <a16:creationId xmlns:a16="http://schemas.microsoft.com/office/drawing/2014/main" id="{1AA9A1FC-6EFC-4314-BE56-1F9269EF72BD}"/>
              </a:ext>
            </a:extLst>
          </p:cNvPr>
          <p:cNvSpPr txBox="1">
            <a:spLocks noChangeArrowheads="1"/>
          </p:cNvSpPr>
          <p:nvPr/>
        </p:nvSpPr>
        <p:spPr bwMode="auto">
          <a:xfrm>
            <a:off x="927173" y="5425507"/>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srgbClr val="E23D10"/>
                </a:solidFill>
                <a:latin typeface="幼圆" panose="02010509060101010101" pitchFamily="49" charset="-122"/>
                <a:ea typeface="幼圆" panose="02010509060101010101" pitchFamily="49" charset="-122"/>
              </a:rPr>
              <a:t>询问报文</a:t>
            </a:r>
          </a:p>
        </p:txBody>
      </p:sp>
      <p:sp>
        <p:nvSpPr>
          <p:cNvPr id="11" name="AutoShape 6">
            <a:extLst>
              <a:ext uri="{FF2B5EF4-FFF2-40B4-BE49-F238E27FC236}">
                <a16:creationId xmlns:a16="http://schemas.microsoft.com/office/drawing/2014/main" id="{FC6A2059-2428-44DE-8F51-3F02454C9C87}"/>
              </a:ext>
            </a:extLst>
          </p:cNvPr>
          <p:cNvSpPr>
            <a:spLocks/>
          </p:cNvSpPr>
          <p:nvPr/>
        </p:nvSpPr>
        <p:spPr bwMode="auto">
          <a:xfrm>
            <a:off x="2121101" y="3909565"/>
            <a:ext cx="228600" cy="723317"/>
          </a:xfrm>
          <a:prstGeom prst="leftBrace">
            <a:avLst>
              <a:gd name="adj1" fmla="val 36111"/>
              <a:gd name="adj2" fmla="val 5119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2" name="Text Box 7">
            <a:extLst>
              <a:ext uri="{FF2B5EF4-FFF2-40B4-BE49-F238E27FC236}">
                <a16:creationId xmlns:a16="http://schemas.microsoft.com/office/drawing/2014/main" id="{E7F41903-E510-4808-94E4-898F8EFEBE7A}"/>
              </a:ext>
            </a:extLst>
          </p:cNvPr>
          <p:cNvSpPr txBox="1">
            <a:spLocks noChangeArrowheads="1"/>
          </p:cNvSpPr>
          <p:nvPr/>
        </p:nvSpPr>
        <p:spPr bwMode="auto">
          <a:xfrm>
            <a:off x="2349701" y="3794251"/>
            <a:ext cx="2057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a:solidFill>
                  <a:prstClr val="black"/>
                </a:solidFill>
                <a:latin typeface="幼圆" panose="02010509060101010101" pitchFamily="49" charset="-122"/>
                <a:ea typeface="幼圆" panose="02010509060101010101" pitchFamily="49" charset="-122"/>
              </a:rPr>
              <a:t>改变路由报文</a:t>
            </a:r>
          </a:p>
        </p:txBody>
      </p:sp>
      <p:sp>
        <p:nvSpPr>
          <p:cNvPr id="13" name="Text Box 8">
            <a:extLst>
              <a:ext uri="{FF2B5EF4-FFF2-40B4-BE49-F238E27FC236}">
                <a16:creationId xmlns:a16="http://schemas.microsoft.com/office/drawing/2014/main" id="{1042E6C5-618B-42C1-8F6F-208B6FC2348A}"/>
              </a:ext>
            </a:extLst>
          </p:cNvPr>
          <p:cNvSpPr txBox="1">
            <a:spLocks noChangeArrowheads="1"/>
          </p:cNvSpPr>
          <p:nvPr/>
        </p:nvSpPr>
        <p:spPr bwMode="auto">
          <a:xfrm>
            <a:off x="2349701" y="4327651"/>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457200">
              <a:spcBef>
                <a:spcPct val="50000"/>
              </a:spcBef>
            </a:pPr>
            <a:r>
              <a:rPr lang="zh-CN" altLang="en-US" sz="1800" dirty="0">
                <a:solidFill>
                  <a:prstClr val="black"/>
                </a:solidFill>
                <a:latin typeface="幼圆" panose="02010509060101010101" pitchFamily="49" charset="-122"/>
                <a:ea typeface="幼圆" panose="02010509060101010101" pitchFamily="49" charset="-122"/>
              </a:rPr>
              <a:t>源站抑制报文</a:t>
            </a:r>
          </a:p>
        </p:txBody>
      </p:sp>
      <p:sp>
        <p:nvSpPr>
          <p:cNvPr id="14" name="AutoShape 9">
            <a:extLst>
              <a:ext uri="{FF2B5EF4-FFF2-40B4-BE49-F238E27FC236}">
                <a16:creationId xmlns:a16="http://schemas.microsoft.com/office/drawing/2014/main" id="{80B02791-D66B-486B-AD92-8163197517B0}"/>
              </a:ext>
            </a:extLst>
          </p:cNvPr>
          <p:cNvSpPr>
            <a:spLocks/>
          </p:cNvSpPr>
          <p:nvPr/>
        </p:nvSpPr>
        <p:spPr bwMode="auto">
          <a:xfrm>
            <a:off x="2062912" y="5024145"/>
            <a:ext cx="228600" cy="1186934"/>
          </a:xfrm>
          <a:prstGeom prst="leftBrace">
            <a:avLst>
              <a:gd name="adj1" fmla="val 55556"/>
              <a:gd name="adj2" fmla="val 50000"/>
            </a:avLst>
          </a:prstGeom>
          <a:noFill/>
          <a:ln w="9525">
            <a:solidFill>
              <a:sysClr val="windowText" lastClr="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幼圆" panose="02010509060101010101" pitchFamily="49" charset="-122"/>
              <a:ea typeface="幼圆" panose="02010509060101010101" pitchFamily="49" charset="-122"/>
            </a:endParaRPr>
          </a:p>
        </p:txBody>
      </p:sp>
      <p:sp>
        <p:nvSpPr>
          <p:cNvPr id="15" name="Text Box 10">
            <a:extLst>
              <a:ext uri="{FF2B5EF4-FFF2-40B4-BE49-F238E27FC236}">
                <a16:creationId xmlns:a16="http://schemas.microsoft.com/office/drawing/2014/main" id="{882CF8D7-C8AA-46CA-AC0E-0A518CA3467C}"/>
              </a:ext>
            </a:extLst>
          </p:cNvPr>
          <p:cNvSpPr txBox="1">
            <a:spLocks noChangeArrowheads="1"/>
          </p:cNvSpPr>
          <p:nvPr/>
        </p:nvSpPr>
        <p:spPr bwMode="auto">
          <a:xfrm>
            <a:off x="2291512" y="4842901"/>
            <a:ext cx="23448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Echo</a:t>
            </a:r>
            <a:r>
              <a:rPr lang="zh-CN" altLang="en-US" sz="1800" dirty="0">
                <a:solidFill>
                  <a:prstClr val="black"/>
                </a:solidFill>
                <a:latin typeface="幼圆" panose="02010509060101010101" pitchFamily="49" charset="-122"/>
                <a:ea typeface="幼圆" panose="02010509060101010101" pitchFamily="49" charset="-122"/>
              </a:rPr>
              <a:t>请求报文</a:t>
            </a:r>
          </a:p>
        </p:txBody>
      </p:sp>
      <p:sp>
        <p:nvSpPr>
          <p:cNvPr id="16" name="Text Box 11">
            <a:extLst>
              <a:ext uri="{FF2B5EF4-FFF2-40B4-BE49-F238E27FC236}">
                <a16:creationId xmlns:a16="http://schemas.microsoft.com/office/drawing/2014/main" id="{44F6F7D5-E53E-4A75-88C7-DA962CEB3CBD}"/>
              </a:ext>
            </a:extLst>
          </p:cNvPr>
          <p:cNvSpPr txBox="1">
            <a:spLocks noChangeArrowheads="1"/>
          </p:cNvSpPr>
          <p:nvPr/>
        </p:nvSpPr>
        <p:spPr bwMode="auto">
          <a:xfrm>
            <a:off x="2291512" y="5381567"/>
            <a:ext cx="2555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时间戳请求报文</a:t>
            </a:r>
          </a:p>
        </p:txBody>
      </p:sp>
      <p:sp>
        <p:nvSpPr>
          <p:cNvPr id="17" name="Text Box 12">
            <a:extLst>
              <a:ext uri="{FF2B5EF4-FFF2-40B4-BE49-F238E27FC236}">
                <a16:creationId xmlns:a16="http://schemas.microsoft.com/office/drawing/2014/main" id="{53BAD4EB-1FE3-4392-88D8-695515383822}"/>
              </a:ext>
            </a:extLst>
          </p:cNvPr>
          <p:cNvSpPr txBox="1">
            <a:spLocks noChangeArrowheads="1"/>
          </p:cNvSpPr>
          <p:nvPr/>
        </p:nvSpPr>
        <p:spPr bwMode="auto">
          <a:xfrm>
            <a:off x="2291512" y="5945916"/>
            <a:ext cx="26690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57200">
              <a:spcBef>
                <a:spcPct val="50000"/>
              </a:spcBef>
            </a:pPr>
            <a:r>
              <a:rPr lang="en-US" altLang="zh-CN" sz="1800" dirty="0">
                <a:solidFill>
                  <a:prstClr val="black"/>
                </a:solidFill>
                <a:latin typeface="幼圆" panose="02010509060101010101" pitchFamily="49" charset="-122"/>
                <a:ea typeface="幼圆" panose="02010509060101010101" pitchFamily="49" charset="-122"/>
              </a:rPr>
              <a:t>ICMP</a:t>
            </a:r>
            <a:r>
              <a:rPr lang="zh-CN" altLang="en-US" sz="1800" dirty="0">
                <a:solidFill>
                  <a:prstClr val="black"/>
                </a:solidFill>
                <a:latin typeface="幼圆" panose="02010509060101010101" pitchFamily="49" charset="-122"/>
                <a:ea typeface="幼圆" panose="02010509060101010101" pitchFamily="49" charset="-122"/>
              </a:rPr>
              <a:t>地址掩码请求报文</a:t>
            </a:r>
          </a:p>
        </p:txBody>
      </p:sp>
    </p:spTree>
    <p:extLst>
      <p:ext uri="{BB962C8B-B14F-4D97-AF65-F5344CB8AC3E}">
        <p14:creationId xmlns:p14="http://schemas.microsoft.com/office/powerpoint/2010/main" val="3222579834"/>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3">
            <a:extLst>
              <a:ext uri="{FF2B5EF4-FFF2-40B4-BE49-F238E27FC236}">
                <a16:creationId xmlns:a16="http://schemas.microsoft.com/office/drawing/2014/main" id="{52CD574A-3118-462D-84BA-41359BE3D3C8}"/>
              </a:ext>
            </a:extLst>
          </p:cNvPr>
          <p:cNvSpPr>
            <a:spLocks noChangeArrowheads="1"/>
          </p:cNvSpPr>
          <p:nvPr/>
        </p:nvSpPr>
        <p:spPr bwMode="auto">
          <a:xfrm>
            <a:off x="1042988" y="1268413"/>
            <a:ext cx="30622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3</a:t>
            </a:r>
            <a:r>
              <a:rPr lang="zh-CN" altLang="en-US"/>
              <a:t>、</a:t>
            </a:r>
            <a:r>
              <a:rPr lang="en-US" altLang="zh-CN"/>
              <a:t>ICMP </a:t>
            </a:r>
            <a:r>
              <a:rPr lang="zh-CN" altLang="en-US"/>
              <a:t>报文的种类</a:t>
            </a:r>
          </a:p>
        </p:txBody>
      </p:sp>
      <p:sp>
        <p:nvSpPr>
          <p:cNvPr id="5" name="矩形 4">
            <a:extLst>
              <a:ext uri="{FF2B5EF4-FFF2-40B4-BE49-F238E27FC236}">
                <a16:creationId xmlns:a16="http://schemas.microsoft.com/office/drawing/2014/main" id="{28D81544-3E78-4E34-9C59-12E2A6A1B01B}"/>
              </a:ext>
            </a:extLst>
          </p:cNvPr>
          <p:cNvSpPr/>
          <p:nvPr/>
        </p:nvSpPr>
        <p:spPr>
          <a:xfrm>
            <a:off x="1042988" y="1893888"/>
            <a:ext cx="7345362" cy="954087"/>
          </a:xfrm>
          <a:prstGeom prst="rect">
            <a:avLst/>
          </a:prstGeom>
        </p:spPr>
        <p:txBody>
          <a:bodyPr>
            <a:spAutoFit/>
          </a:bodyPr>
          <a:lstStyle/>
          <a:p>
            <a:pPr algn="just" eaLnBrk="1" hangingPunct="1">
              <a:spcBef>
                <a:spcPct val="20000"/>
              </a:spcBef>
              <a:buClr>
                <a:srgbClr val="3333CC"/>
              </a:buClr>
              <a:buSzPct val="60000"/>
              <a:defRPr/>
            </a:pP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报文的种类有两种，即</a:t>
            </a:r>
            <a:r>
              <a:rPr kumimoji="0" lang="en-US" altLang="zh-CN" sz="2800" b="0" kern="0" dirty="0">
                <a:solidFill>
                  <a:srgbClr val="333399"/>
                </a:solidFill>
                <a:latin typeface="+mn-ea"/>
                <a:ea typeface="+mn-ea"/>
              </a:rPr>
              <a:t>ICMP</a:t>
            </a:r>
            <a:r>
              <a:rPr kumimoji="0" lang="zh-CN" altLang="en-US" sz="2800" b="0" kern="0" dirty="0">
                <a:solidFill>
                  <a:srgbClr val="FF0000"/>
                </a:solidFill>
                <a:latin typeface="+mn-ea"/>
                <a:ea typeface="+mn-ea"/>
              </a:rPr>
              <a:t>差错报告报文</a:t>
            </a:r>
            <a:r>
              <a:rPr kumimoji="0" lang="zh-CN" altLang="en-US" sz="2800" b="0" kern="0" dirty="0">
                <a:solidFill>
                  <a:srgbClr val="333399"/>
                </a:solidFill>
                <a:latin typeface="+mn-ea"/>
                <a:ea typeface="+mn-ea"/>
              </a:rPr>
              <a:t>和 </a:t>
            </a:r>
            <a:r>
              <a:rPr kumimoji="0" lang="en-US" altLang="zh-CN" sz="2800" b="0" kern="0" dirty="0">
                <a:solidFill>
                  <a:srgbClr val="333399"/>
                </a:solidFill>
                <a:latin typeface="+mn-ea"/>
                <a:ea typeface="+mn-ea"/>
              </a:rPr>
              <a:t>ICMP </a:t>
            </a:r>
            <a:r>
              <a:rPr kumimoji="0" lang="zh-CN" altLang="en-US" sz="2800" b="0" kern="0" dirty="0">
                <a:solidFill>
                  <a:srgbClr val="FF0000"/>
                </a:solidFill>
                <a:latin typeface="+mn-ea"/>
                <a:ea typeface="+mn-ea"/>
              </a:rPr>
              <a:t>询问报文</a:t>
            </a:r>
            <a:r>
              <a:rPr kumimoji="0" lang="zh-CN" altLang="en-US" sz="2800" b="0" kern="0" dirty="0">
                <a:solidFill>
                  <a:srgbClr val="333399"/>
                </a:solidFill>
                <a:latin typeface="+mn-ea"/>
                <a:ea typeface="+mn-ea"/>
              </a:rPr>
              <a:t>。 </a:t>
            </a:r>
            <a:endParaRPr kumimoji="0" lang="zh-CN" altLang="en-US" sz="2600" b="0" kern="0" dirty="0">
              <a:solidFill>
                <a:srgbClr val="333399"/>
              </a:solidFill>
              <a:latin typeface="+mn-ea"/>
              <a:ea typeface="+mn-ea"/>
            </a:endParaRPr>
          </a:p>
        </p:txBody>
      </p:sp>
      <p:sp>
        <p:nvSpPr>
          <p:cNvPr id="4" name="矩形 3">
            <a:extLst>
              <a:ext uri="{FF2B5EF4-FFF2-40B4-BE49-F238E27FC236}">
                <a16:creationId xmlns:a16="http://schemas.microsoft.com/office/drawing/2014/main" id="{2DA1F869-D2F9-4C3C-B974-FCF76B1D17D0}"/>
              </a:ext>
            </a:extLst>
          </p:cNvPr>
          <p:cNvSpPr/>
          <p:nvPr/>
        </p:nvSpPr>
        <p:spPr>
          <a:xfrm>
            <a:off x="1042988" y="3059668"/>
            <a:ext cx="6769372" cy="461665"/>
          </a:xfrm>
          <a:prstGeom prst="rect">
            <a:avLst/>
          </a:prstGeom>
        </p:spPr>
        <p:txBody>
          <a:bodyPr wrap="square">
            <a:spAutoFit/>
          </a:bodyPr>
          <a:lstStyle/>
          <a:p>
            <a:pPr defTabSz="457200"/>
            <a:r>
              <a:rPr kumimoji="0" lang="en-US" altLang="zh-CN" b="0" dirty="0">
                <a:solidFill>
                  <a:prstClr val="black"/>
                </a:solidFill>
                <a:latin typeface="+mn-ea"/>
                <a:ea typeface="+mn-ea"/>
              </a:rPr>
              <a:t>ICMP</a:t>
            </a:r>
            <a:r>
              <a:rPr kumimoji="0" lang="zh-CN" altLang="en-US" b="0" dirty="0">
                <a:solidFill>
                  <a:prstClr val="black"/>
                </a:solidFill>
                <a:latin typeface="+mn-ea"/>
                <a:ea typeface="+mn-ea"/>
              </a:rPr>
              <a:t>报文类型由类型字段和代码字段共同决定： </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39BB1D05-E2A4-483F-9C2D-B3B2BD82A5AB}"/>
              </a:ext>
            </a:extLst>
          </p:cNvPr>
          <p:cNvGraphicFramePr>
            <a:graphicFrameLocks noGrp="1"/>
          </p:cNvGraphicFramePr>
          <p:nvPr>
            <p:extLst>
              <p:ext uri="{D42A27DB-BD31-4B8C-83A1-F6EECF244321}">
                <p14:modId xmlns:p14="http://schemas.microsoft.com/office/powerpoint/2010/main" val="3395951106"/>
              </p:ext>
            </p:extLst>
          </p:nvPr>
        </p:nvGraphicFramePr>
        <p:xfrm>
          <a:off x="1115616" y="1052736"/>
          <a:ext cx="7265323" cy="51917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marL="144000" anchor="ctr" anchorCtr="1">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marL="144000" anchor="ctr" anchorCtr="1">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响应应答</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rPr>
                        <a:t>✓</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rowSpan="1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marL="144000" anchor="ctr" anchorCtr="1">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820595"/>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5506479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协议不可达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80739405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端口不可达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868923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需要进行分片但设置了不分片</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7367060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源站选路失败</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9550078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349578187"/>
                  </a:ext>
                </a:extLst>
              </a:tr>
              <a:tr h="370840">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目的主机不认识</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58233642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源主机被隔离（已废止）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42394238"/>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目的网络被强制禁止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2047672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目的主机被强制禁止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88856039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），网络不可达</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514927910"/>
                  </a:ext>
                </a:extLst>
              </a:tr>
            </a:tbl>
          </a:graphicData>
        </a:graphic>
      </p:graphicFrame>
    </p:spTree>
    <p:extLst>
      <p:ext uri="{BB962C8B-B14F-4D97-AF65-F5344CB8AC3E}">
        <p14:creationId xmlns:p14="http://schemas.microsoft.com/office/powerpoint/2010/main" val="12001991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7A31344-55FC-4E40-AEFF-2B265E0D2B0A}"/>
              </a:ext>
            </a:extLst>
          </p:cNvPr>
          <p:cNvGraphicFramePr>
            <a:graphicFrameLocks noGrp="1"/>
          </p:cNvGraphicFramePr>
          <p:nvPr>
            <p:extLst>
              <p:ext uri="{D42A27DB-BD31-4B8C-83A1-F6EECF244321}">
                <p14:modId xmlns:p14="http://schemas.microsoft.com/office/powerpoint/2010/main" val="1403028760"/>
              </p:ext>
            </p:extLst>
          </p:nvPr>
        </p:nvGraphicFramePr>
        <p:xfrm>
          <a:off x="1259632" y="908720"/>
          <a:ext cx="7269138" cy="5562600"/>
        </p:xfrm>
        <a:graphic>
          <a:graphicData uri="http://schemas.openxmlformats.org/drawingml/2006/table">
            <a:tbl>
              <a:tblPr firstRow="1" bandRow="1"/>
              <a:tblGrid>
                <a:gridCol w="783880">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nchor="ct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由于服务类型（</a:t>
                      </a:r>
                      <a:r>
                        <a:rPr lang="en-US" altLang="zh-CN" dirty="0"/>
                        <a:t>TOS</a:t>
                      </a:r>
                      <a:r>
                        <a:rPr lang="zh-CN" altLang="en-US" dirty="0"/>
                        <a:t>），主机不可达</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425754931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因为过滤，通信被强制禁止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主机越权</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53170897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优先级终止生效</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928113948"/>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源端被关闭</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rowSpan="4">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5</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2</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对服务类型和网络重定向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对服务类型和主机重定向</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请求响应（</a:t>
                      </a:r>
                      <a:r>
                        <a:rPr lang="en-US" altLang="zh-CN" dirty="0"/>
                        <a:t>Ping</a:t>
                      </a:r>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9</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路由器通告</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166133399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路由器请求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021179760"/>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11</a:t>
                      </a:r>
                      <a:endParaRPr lang="zh-CN" altLang="en-US" dirty="0"/>
                    </a:p>
                  </a:txBody>
                  <a:tcPr anchor="ct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传输期间生存时间为零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951049394"/>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数据包组装生成时间为零</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535279182"/>
                  </a:ext>
                </a:extLst>
              </a:tr>
            </a:tbl>
          </a:graphicData>
        </a:graphic>
      </p:graphicFrame>
    </p:spTree>
    <p:extLst>
      <p:ext uri="{BB962C8B-B14F-4D97-AF65-F5344CB8AC3E}">
        <p14:creationId xmlns:p14="http://schemas.microsoft.com/office/powerpoint/2010/main" val="2553082356"/>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23752310-FBCD-4362-9B4E-7B9AFB7A2438}"/>
              </a:ext>
            </a:extLst>
          </p:cNvPr>
          <p:cNvGraphicFramePr>
            <a:graphicFrameLocks noGrp="1"/>
          </p:cNvGraphicFramePr>
          <p:nvPr>
            <p:extLst>
              <p:ext uri="{D42A27DB-BD31-4B8C-83A1-F6EECF244321}">
                <p14:modId xmlns:p14="http://schemas.microsoft.com/office/powerpoint/2010/main" val="714685230"/>
              </p:ext>
            </p:extLst>
          </p:nvPr>
        </p:nvGraphicFramePr>
        <p:xfrm>
          <a:off x="1122218" y="1563254"/>
          <a:ext cx="7265323" cy="3337560"/>
        </p:xfrm>
        <a:graphic>
          <a:graphicData uri="http://schemas.openxmlformats.org/drawingml/2006/table">
            <a:tbl>
              <a:tblPr firstRow="1" bandRow="1"/>
              <a:tblGrid>
                <a:gridCol w="780065">
                  <a:extLst>
                    <a:ext uri="{9D8B030D-6E8A-4147-A177-3AD203B41FA5}">
                      <a16:colId xmlns:a16="http://schemas.microsoft.com/office/drawing/2014/main" val="1128929447"/>
                    </a:ext>
                  </a:extLst>
                </a:gridCol>
                <a:gridCol w="734181">
                  <a:extLst>
                    <a:ext uri="{9D8B030D-6E8A-4147-A177-3AD203B41FA5}">
                      <a16:colId xmlns:a16="http://schemas.microsoft.com/office/drawing/2014/main" val="1366350072"/>
                    </a:ext>
                  </a:extLst>
                </a:gridCol>
                <a:gridCol w="4189032">
                  <a:extLst>
                    <a:ext uri="{9D8B030D-6E8A-4147-A177-3AD203B41FA5}">
                      <a16:colId xmlns:a16="http://schemas.microsoft.com/office/drawing/2014/main" val="469782894"/>
                    </a:ext>
                  </a:extLst>
                </a:gridCol>
                <a:gridCol w="772766">
                  <a:extLst>
                    <a:ext uri="{9D8B030D-6E8A-4147-A177-3AD203B41FA5}">
                      <a16:colId xmlns:a16="http://schemas.microsoft.com/office/drawing/2014/main" val="3492277907"/>
                    </a:ext>
                  </a:extLst>
                </a:gridCol>
                <a:gridCol w="789279">
                  <a:extLst>
                    <a:ext uri="{9D8B030D-6E8A-4147-A177-3AD203B41FA5}">
                      <a16:colId xmlns:a16="http://schemas.microsoft.com/office/drawing/2014/main" val="1829852378"/>
                    </a:ext>
                  </a:extLst>
                </a:gridCol>
              </a:tblGrid>
              <a:tr h="370840">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类型</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代码</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描述</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查询</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entury Gothic" panose="020B0502020202020204"/>
                        </a:defRPr>
                      </a:lvl1pPr>
                      <a:lvl2pPr marL="457200" algn="l" defTabSz="914400" rtl="0" eaLnBrk="1" latinLnBrk="0" hangingPunct="1">
                        <a:defRPr sz="1800" b="1" kern="1200">
                          <a:solidFill>
                            <a:schemeClr val="tx1"/>
                          </a:solidFill>
                          <a:latin typeface="Century Gothic" panose="020B0502020202020204"/>
                        </a:defRPr>
                      </a:lvl2pPr>
                      <a:lvl3pPr marL="914400" algn="l" defTabSz="914400" rtl="0" eaLnBrk="1" latinLnBrk="0" hangingPunct="1">
                        <a:defRPr sz="1800" b="1" kern="1200">
                          <a:solidFill>
                            <a:schemeClr val="tx1"/>
                          </a:solidFill>
                          <a:latin typeface="Century Gothic" panose="020B0502020202020204"/>
                        </a:defRPr>
                      </a:lvl3pPr>
                      <a:lvl4pPr marL="1371600" algn="l" defTabSz="914400" rtl="0" eaLnBrk="1" latinLnBrk="0" hangingPunct="1">
                        <a:defRPr sz="1800" b="1" kern="1200">
                          <a:solidFill>
                            <a:schemeClr val="tx1"/>
                          </a:solidFill>
                          <a:latin typeface="Century Gothic" panose="020B0502020202020204"/>
                        </a:defRPr>
                      </a:lvl4pPr>
                      <a:lvl5pPr marL="1828800" algn="l" defTabSz="914400" rtl="0" eaLnBrk="1" latinLnBrk="0" hangingPunct="1">
                        <a:defRPr sz="1800" b="1" kern="1200">
                          <a:solidFill>
                            <a:schemeClr val="tx1"/>
                          </a:solidFill>
                          <a:latin typeface="Century Gothic" panose="020B0502020202020204"/>
                        </a:defRPr>
                      </a:lvl5pPr>
                      <a:lvl6pPr marL="2286000" algn="l" defTabSz="914400" rtl="0" eaLnBrk="1" latinLnBrk="0" hangingPunct="1">
                        <a:defRPr sz="1800" b="1" kern="1200">
                          <a:solidFill>
                            <a:schemeClr val="tx1"/>
                          </a:solidFill>
                          <a:latin typeface="Century Gothic" panose="020B0502020202020204"/>
                        </a:defRPr>
                      </a:lvl6pPr>
                      <a:lvl7pPr marL="2743200" algn="l" defTabSz="914400" rtl="0" eaLnBrk="1" latinLnBrk="0" hangingPunct="1">
                        <a:defRPr sz="1800" b="1" kern="1200">
                          <a:solidFill>
                            <a:schemeClr val="tx1"/>
                          </a:solidFill>
                          <a:latin typeface="Century Gothic" panose="020B0502020202020204"/>
                        </a:defRPr>
                      </a:lvl7pPr>
                      <a:lvl8pPr marL="3200400" algn="l" defTabSz="914400" rtl="0" eaLnBrk="1" latinLnBrk="0" hangingPunct="1">
                        <a:defRPr sz="1800" b="1" kern="1200">
                          <a:solidFill>
                            <a:schemeClr val="tx1"/>
                          </a:solidFill>
                          <a:latin typeface="Century Gothic" panose="020B0502020202020204"/>
                        </a:defRPr>
                      </a:lvl8pPr>
                      <a:lvl9pPr marL="3657600" algn="l" defTabSz="914400" rtl="0" eaLnBrk="1" latinLnBrk="0" hangingPunct="1">
                        <a:defRPr sz="1800" b="1" kern="1200">
                          <a:solidFill>
                            <a:schemeClr val="tx1"/>
                          </a:solidFill>
                          <a:latin typeface="Century Gothic" panose="020B0502020202020204"/>
                        </a:defRPr>
                      </a:lvl9pPr>
                    </a:lstStyle>
                    <a:p>
                      <a:r>
                        <a:rPr lang="zh-CN" altLang="en-US" dirty="0"/>
                        <a:t>差错</a:t>
                      </a:r>
                    </a:p>
                  </a:txBody>
                  <a:tcPr>
                    <a:lnL w="12700" cmpd="sng">
                      <a:solidFill>
                        <a:srgbClr val="728653"/>
                      </a:solidFill>
                    </a:lnL>
                    <a:lnR w="12700" cmpd="sng">
                      <a:solidFill>
                        <a:srgbClr val="728653"/>
                      </a:solidFill>
                    </a:lnR>
                    <a:lnT w="12700" cmpd="sng">
                      <a:solidFill>
                        <a:srgbClr val="728653"/>
                      </a:solidFill>
                    </a:lnT>
                    <a:lnB w="254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212272681"/>
                  </a:ext>
                </a:extLst>
              </a:tr>
              <a:tr h="370840">
                <a:tc rowSpan="2">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12</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坏的</a:t>
                      </a:r>
                      <a:r>
                        <a:rPr lang="en-US" altLang="zh-CN" dirty="0"/>
                        <a:t>IP</a:t>
                      </a:r>
                      <a:r>
                        <a:rPr lang="zh-CN" altLang="en-US" dirty="0"/>
                        <a:t>包首部</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254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128420386"/>
                  </a:ext>
                </a:extLst>
              </a:tr>
              <a:tr h="370840">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缺少必须的选项</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531708974"/>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13</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01239352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14</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时间戳应答（已废止）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3824606641"/>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15</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信息请求（已废止）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2916803792"/>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16</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信息应答（已废止）</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2374517130"/>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17</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地址掩码请求</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solidFill>
                      <a:srgbClr val="728653">
                        <a:alpha val="20000"/>
                      </a:srgbClr>
                    </a:solidFill>
                  </a:tcPr>
                </a:tc>
                <a:extLst>
                  <a:ext uri="{0D108BD9-81ED-4DB2-BD59-A6C34878D82A}">
                    <a16:rowId xmlns:a16="http://schemas.microsoft.com/office/drawing/2014/main" val="3051260057"/>
                  </a:ext>
                </a:extLst>
              </a:tr>
              <a:tr h="370840">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18</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en-US" altLang="zh-CN" dirty="0"/>
                        <a:t>0</a:t>
                      </a:r>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地址掩码应答</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r>
                        <a:rPr lang="zh-CN" altLang="en-US" dirty="0"/>
                        <a:t>✓</a:t>
                      </a:r>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entury Gothic" panose="020B0502020202020204"/>
                        </a:defRPr>
                      </a:lvl1pPr>
                      <a:lvl2pPr marL="457200" algn="l" defTabSz="914400" rtl="0" eaLnBrk="1" latinLnBrk="0" hangingPunct="1">
                        <a:defRPr sz="1800" kern="1200">
                          <a:solidFill>
                            <a:schemeClr val="tx1"/>
                          </a:solidFill>
                          <a:latin typeface="Century Gothic" panose="020B0502020202020204"/>
                        </a:defRPr>
                      </a:lvl2pPr>
                      <a:lvl3pPr marL="914400" algn="l" defTabSz="914400" rtl="0" eaLnBrk="1" latinLnBrk="0" hangingPunct="1">
                        <a:defRPr sz="1800" kern="1200">
                          <a:solidFill>
                            <a:schemeClr val="tx1"/>
                          </a:solidFill>
                          <a:latin typeface="Century Gothic" panose="020B0502020202020204"/>
                        </a:defRPr>
                      </a:lvl3pPr>
                      <a:lvl4pPr marL="1371600" algn="l" defTabSz="914400" rtl="0" eaLnBrk="1" latinLnBrk="0" hangingPunct="1">
                        <a:defRPr sz="1800" kern="1200">
                          <a:solidFill>
                            <a:schemeClr val="tx1"/>
                          </a:solidFill>
                          <a:latin typeface="Century Gothic" panose="020B0502020202020204"/>
                        </a:defRPr>
                      </a:lvl4pPr>
                      <a:lvl5pPr marL="1828800" algn="l" defTabSz="914400" rtl="0" eaLnBrk="1" latinLnBrk="0" hangingPunct="1">
                        <a:defRPr sz="1800" kern="1200">
                          <a:solidFill>
                            <a:schemeClr val="tx1"/>
                          </a:solidFill>
                          <a:latin typeface="Century Gothic" panose="020B0502020202020204"/>
                        </a:defRPr>
                      </a:lvl5pPr>
                      <a:lvl6pPr marL="2286000" algn="l" defTabSz="914400" rtl="0" eaLnBrk="1" latinLnBrk="0" hangingPunct="1">
                        <a:defRPr sz="1800" kern="1200">
                          <a:solidFill>
                            <a:schemeClr val="tx1"/>
                          </a:solidFill>
                          <a:latin typeface="Century Gothic" panose="020B0502020202020204"/>
                        </a:defRPr>
                      </a:lvl6pPr>
                      <a:lvl7pPr marL="2743200" algn="l" defTabSz="914400" rtl="0" eaLnBrk="1" latinLnBrk="0" hangingPunct="1">
                        <a:defRPr sz="1800" kern="1200">
                          <a:solidFill>
                            <a:schemeClr val="tx1"/>
                          </a:solidFill>
                          <a:latin typeface="Century Gothic" panose="020B0502020202020204"/>
                        </a:defRPr>
                      </a:lvl7pPr>
                      <a:lvl8pPr marL="3200400" algn="l" defTabSz="914400" rtl="0" eaLnBrk="1" latinLnBrk="0" hangingPunct="1">
                        <a:defRPr sz="1800" kern="1200">
                          <a:solidFill>
                            <a:schemeClr val="tx1"/>
                          </a:solidFill>
                          <a:latin typeface="Century Gothic" panose="020B0502020202020204"/>
                        </a:defRPr>
                      </a:lvl8pPr>
                      <a:lvl9pPr marL="3657600" algn="l" defTabSz="914400" rtl="0" eaLnBrk="1" latinLnBrk="0" hangingPunct="1">
                        <a:defRPr sz="1800" kern="1200">
                          <a:solidFill>
                            <a:schemeClr val="tx1"/>
                          </a:solidFill>
                          <a:latin typeface="Century Gothic" panose="020B0502020202020204"/>
                        </a:defRPr>
                      </a:lvl9pPr>
                    </a:lstStyle>
                    <a:p>
                      <a:endParaRPr lang="zh-CN" altLang="en-US" dirty="0"/>
                    </a:p>
                  </a:txBody>
                  <a:tcPr>
                    <a:lnL w="12700" cmpd="sng">
                      <a:solidFill>
                        <a:srgbClr val="728653"/>
                      </a:solidFill>
                    </a:lnL>
                    <a:lnR w="12700" cmpd="sng">
                      <a:solidFill>
                        <a:srgbClr val="728653"/>
                      </a:solidFill>
                    </a:lnR>
                    <a:lnT w="12700" cmpd="sng">
                      <a:solidFill>
                        <a:srgbClr val="728653"/>
                      </a:solidFill>
                    </a:lnT>
                    <a:lnB w="12700" cmpd="sng">
                      <a:solidFill>
                        <a:srgbClr val="728653"/>
                      </a:solidFill>
                    </a:lnB>
                    <a:lnTlToBr w="12700" cmpd="sng">
                      <a:noFill/>
                      <a:prstDash val="solid"/>
                    </a:lnTlToBr>
                    <a:lnBlToTr w="12700" cmpd="sng">
                      <a:noFill/>
                      <a:prstDash val="solid"/>
                    </a:lnBlToTr>
                    <a:noFill/>
                  </a:tcPr>
                </a:tc>
                <a:extLst>
                  <a:ext uri="{0D108BD9-81ED-4DB2-BD59-A6C34878D82A}">
                    <a16:rowId xmlns:a16="http://schemas.microsoft.com/office/drawing/2014/main" val="1201068570"/>
                  </a:ext>
                </a:extLst>
              </a:tr>
            </a:tbl>
          </a:graphicData>
        </a:graphic>
      </p:graphicFrame>
    </p:spTree>
    <p:extLst>
      <p:ext uri="{BB962C8B-B14F-4D97-AF65-F5344CB8AC3E}">
        <p14:creationId xmlns:p14="http://schemas.microsoft.com/office/powerpoint/2010/main" val="1435468062"/>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3">
            <a:extLst>
              <a:ext uri="{FF2B5EF4-FFF2-40B4-BE49-F238E27FC236}">
                <a16:creationId xmlns:a16="http://schemas.microsoft.com/office/drawing/2014/main" id="{157A4960-9FB9-4350-AC63-6C675F7BB7BF}"/>
              </a:ext>
            </a:extLst>
          </p:cNvPr>
          <p:cNvSpPr>
            <a:spLocks noChangeArrowheads="1"/>
          </p:cNvSpPr>
          <p:nvPr/>
        </p:nvSpPr>
        <p:spPr bwMode="auto">
          <a:xfrm>
            <a:off x="1042988" y="1268413"/>
            <a:ext cx="29829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Arial" panose="020B0604020202020204" pitchFamily="34" charset="0"/>
                <a:ea typeface="宋体" panose="02010600030101010101" pitchFamily="2" charset="-122"/>
              </a:defRPr>
            </a:lvl1pPr>
            <a:lvl2pPr marL="742950" indent="-285750">
              <a:defRPr kumimoji="1" sz="2400" b="1">
                <a:solidFill>
                  <a:schemeClr val="tx1"/>
                </a:solidFill>
                <a:latin typeface="Arial" panose="020B0604020202020204" pitchFamily="34" charset="0"/>
                <a:ea typeface="宋体" panose="02010600030101010101" pitchFamily="2" charset="-122"/>
              </a:defRPr>
            </a:lvl2pPr>
            <a:lvl3pPr marL="1143000" indent="-228600">
              <a:defRPr kumimoji="1" sz="2400" b="1">
                <a:solidFill>
                  <a:schemeClr val="tx1"/>
                </a:solidFill>
                <a:latin typeface="Arial" panose="020B0604020202020204" pitchFamily="34" charset="0"/>
                <a:ea typeface="宋体" panose="02010600030101010101" pitchFamily="2" charset="-122"/>
              </a:defRPr>
            </a:lvl3pPr>
            <a:lvl4pPr marL="1600200" indent="-228600">
              <a:defRPr kumimoji="1" sz="2400" b="1">
                <a:solidFill>
                  <a:schemeClr val="tx1"/>
                </a:solidFill>
                <a:latin typeface="Arial" panose="020B0604020202020204" pitchFamily="34" charset="0"/>
                <a:ea typeface="宋体" panose="02010600030101010101" pitchFamily="2" charset="-122"/>
              </a:defRPr>
            </a:lvl4pPr>
            <a:lvl5pPr marL="2057400" indent="-228600">
              <a:defRPr kumimoji="1"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Arial" panose="020B0604020202020204" pitchFamily="34" charset="0"/>
                <a:ea typeface="宋体" panose="02010600030101010101" pitchFamily="2" charset="-122"/>
              </a:defRPr>
            </a:lvl9pPr>
          </a:lstStyle>
          <a:p>
            <a:r>
              <a:rPr lang="en-US" altLang="zh-CN"/>
              <a:t>4</a:t>
            </a:r>
            <a:r>
              <a:rPr lang="zh-CN" altLang="en-US"/>
              <a:t>、</a:t>
            </a:r>
            <a:r>
              <a:rPr lang="en-US" altLang="zh-CN"/>
              <a:t>ICMP</a:t>
            </a:r>
            <a:r>
              <a:rPr lang="zh-CN" altLang="en-US"/>
              <a:t>的应用举例</a:t>
            </a:r>
          </a:p>
        </p:txBody>
      </p:sp>
      <p:sp>
        <p:nvSpPr>
          <p:cNvPr id="5" name="矩形 4">
            <a:extLst>
              <a:ext uri="{FF2B5EF4-FFF2-40B4-BE49-F238E27FC236}">
                <a16:creationId xmlns:a16="http://schemas.microsoft.com/office/drawing/2014/main" id="{B90D5BA5-48CC-4DAA-B24B-C1F27AF4E0EA}"/>
              </a:ext>
            </a:extLst>
          </p:cNvPr>
          <p:cNvSpPr/>
          <p:nvPr/>
        </p:nvSpPr>
        <p:spPr>
          <a:xfrm>
            <a:off x="1042988" y="1916113"/>
            <a:ext cx="7632700" cy="9540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(Packet </a:t>
            </a:r>
            <a:r>
              <a:rPr kumimoji="0" lang="en-US" altLang="zh-CN" sz="2800" b="0" kern="0" dirty="0" err="1">
                <a:solidFill>
                  <a:srgbClr val="333399"/>
                </a:solidFill>
                <a:latin typeface="+mn-ea"/>
                <a:ea typeface="+mn-ea"/>
              </a:rPr>
              <a:t>InterNet</a:t>
            </a:r>
            <a:r>
              <a:rPr kumimoji="0" lang="en-US" altLang="zh-CN" sz="2800" b="0" kern="0" dirty="0">
                <a:solidFill>
                  <a:srgbClr val="333399"/>
                </a:solidFill>
                <a:latin typeface="+mn-ea"/>
                <a:ea typeface="+mn-ea"/>
              </a:rPr>
              <a:t> Groper)</a:t>
            </a:r>
            <a:r>
              <a:rPr kumimoji="0" lang="zh-CN" altLang="en-US" sz="2800" b="0" kern="0" dirty="0">
                <a:solidFill>
                  <a:srgbClr val="333399"/>
                </a:solidFill>
                <a:latin typeface="+mn-ea"/>
                <a:ea typeface="+mn-ea"/>
              </a:rPr>
              <a:t>用来测试两个主机之间的连通性。</a:t>
            </a:r>
            <a:endParaRPr lang="zh-CN" altLang="en-US" b="0" dirty="0">
              <a:latin typeface="+mn-ea"/>
              <a:ea typeface="+mn-ea"/>
            </a:endParaRPr>
          </a:p>
        </p:txBody>
      </p:sp>
      <p:sp>
        <p:nvSpPr>
          <p:cNvPr id="6" name="矩形 5">
            <a:extLst>
              <a:ext uri="{FF2B5EF4-FFF2-40B4-BE49-F238E27FC236}">
                <a16:creationId xmlns:a16="http://schemas.microsoft.com/office/drawing/2014/main" id="{5B06CFE2-FE67-4D90-B7E4-45D9351F7CAF}"/>
              </a:ext>
            </a:extLst>
          </p:cNvPr>
          <p:cNvSpPr/>
          <p:nvPr/>
        </p:nvSpPr>
        <p:spPr>
          <a:xfrm>
            <a:off x="1049338" y="3141663"/>
            <a:ext cx="7488237" cy="522287"/>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使用了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回送请求与回送回答报文。</a:t>
            </a:r>
          </a:p>
        </p:txBody>
      </p:sp>
      <p:sp>
        <p:nvSpPr>
          <p:cNvPr id="7" name="矩形 6">
            <a:extLst>
              <a:ext uri="{FF2B5EF4-FFF2-40B4-BE49-F238E27FC236}">
                <a16:creationId xmlns:a16="http://schemas.microsoft.com/office/drawing/2014/main" id="{5FFB2776-D83B-4E8C-AF89-21B59571D071}"/>
              </a:ext>
            </a:extLst>
          </p:cNvPr>
          <p:cNvSpPr/>
          <p:nvPr/>
        </p:nvSpPr>
        <p:spPr>
          <a:xfrm>
            <a:off x="1042988" y="3978275"/>
            <a:ext cx="7632700" cy="954088"/>
          </a:xfrm>
          <a:prstGeom prst="rect">
            <a:avLst/>
          </a:prstGeom>
        </p:spPr>
        <p:txBody>
          <a:bodyPr>
            <a:spAutoFit/>
          </a:bodyPr>
          <a:lstStyle/>
          <a:p>
            <a:pPr marL="342900" indent="-342900" algn="just" eaLnBrk="1" hangingPunct="1">
              <a:spcBef>
                <a:spcPct val="20000"/>
              </a:spcBef>
              <a:buClr>
                <a:srgbClr val="3333CC"/>
              </a:buClr>
              <a:buSzPct val="60000"/>
              <a:buFont typeface="Wingdings" pitchFamily="2" charset="2"/>
              <a:buChar char="n"/>
              <a:defRPr/>
            </a:pPr>
            <a:r>
              <a:rPr kumimoji="0" lang="en-US" altLang="zh-CN" sz="2800" b="0" kern="0" dirty="0">
                <a:solidFill>
                  <a:srgbClr val="333399"/>
                </a:solidFill>
                <a:latin typeface="+mn-ea"/>
                <a:ea typeface="+mn-ea"/>
              </a:rPr>
              <a:t>PING </a:t>
            </a:r>
            <a:r>
              <a:rPr kumimoji="0" lang="zh-CN" altLang="en-US" sz="2800" b="0" kern="0" dirty="0">
                <a:solidFill>
                  <a:srgbClr val="333399"/>
                </a:solidFill>
                <a:latin typeface="+mn-ea"/>
                <a:ea typeface="+mn-ea"/>
              </a:rPr>
              <a:t>是应用层直接使用网络层 </a:t>
            </a:r>
            <a:r>
              <a:rPr kumimoji="0" lang="en-US" altLang="zh-CN" sz="2800" b="0" kern="0" dirty="0">
                <a:solidFill>
                  <a:srgbClr val="333399"/>
                </a:solidFill>
                <a:latin typeface="+mn-ea"/>
                <a:ea typeface="+mn-ea"/>
              </a:rPr>
              <a:t>ICMP </a:t>
            </a:r>
            <a:r>
              <a:rPr kumimoji="0" lang="zh-CN" altLang="en-US" sz="2800" b="0" kern="0" dirty="0">
                <a:solidFill>
                  <a:srgbClr val="333399"/>
                </a:solidFill>
                <a:latin typeface="+mn-ea"/>
                <a:ea typeface="+mn-ea"/>
              </a:rPr>
              <a:t>的例子，它没有通过运输层的 </a:t>
            </a:r>
            <a:r>
              <a:rPr kumimoji="0" lang="en-US" altLang="zh-CN" sz="2800" b="0" kern="0" dirty="0">
                <a:solidFill>
                  <a:srgbClr val="333399"/>
                </a:solidFill>
                <a:latin typeface="+mn-ea"/>
                <a:ea typeface="+mn-ea"/>
              </a:rPr>
              <a:t>TCP </a:t>
            </a:r>
            <a:r>
              <a:rPr kumimoji="0" lang="zh-CN" altLang="en-US" sz="2800" b="0" kern="0" dirty="0">
                <a:solidFill>
                  <a:srgbClr val="333399"/>
                </a:solidFill>
                <a:latin typeface="+mn-ea"/>
                <a:ea typeface="+mn-ea"/>
              </a:rPr>
              <a:t>或</a:t>
            </a:r>
            <a:r>
              <a:rPr kumimoji="0" lang="en-US" altLang="zh-CN" sz="2800" b="0" kern="0" dirty="0">
                <a:solidFill>
                  <a:srgbClr val="333399"/>
                </a:solidFill>
                <a:latin typeface="+mn-ea"/>
                <a:ea typeface="+mn-ea"/>
              </a:rPr>
              <a:t>UDP</a:t>
            </a:r>
            <a:r>
              <a:rPr kumimoji="0" lang="zh-CN" altLang="en-US" sz="2800" b="0" kern="0" dirty="0">
                <a:solidFill>
                  <a:srgbClr val="333399"/>
                </a:solidFill>
                <a:latin typeface="+mn-ea"/>
                <a:ea typeface="+mn-ea"/>
              </a:rPr>
              <a:t>。 </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1285A7-D084-4988-B9CB-ADDB2712B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 y="1730375"/>
            <a:ext cx="9144000" cy="387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6479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4"/>
                                        </p:tgtEl>
                                      </p:cBhvr>
                                    </p:animEffect>
                                    <p:anim calcmode="lin" valueType="num">
                                      <p:cBhvr>
                                        <p:cTn id="14" dur="1000"/>
                                        <p:tgtEl>
                                          <p:spTgt spid="4"/>
                                        </p:tgtEl>
                                        <p:attrNameLst>
                                          <p:attrName>ppt_x</p:attrName>
                                        </p:attrNameLst>
                                      </p:cBhvr>
                                      <p:tavLst>
                                        <p:tav tm="0">
                                          <p:val>
                                            <p:strVal val="ppt_x"/>
                                          </p:val>
                                        </p:tav>
                                        <p:tav tm="100000">
                                          <p:val>
                                            <p:strVal val="ppt_x"/>
                                          </p:val>
                                        </p:tav>
                                      </p:tavLst>
                                    </p:anim>
                                    <p:anim calcmode="lin" valueType="num">
                                      <p:cBhvr>
                                        <p:cTn id="15" dur="1000"/>
                                        <p:tgtEl>
                                          <p:spTgt spid="4"/>
                                        </p:tgtEl>
                                        <p:attrNameLst>
                                          <p:attrName>ppt_y</p:attrName>
                                        </p:attrNameLst>
                                      </p:cBhvr>
                                      <p:tavLst>
                                        <p:tav tm="0">
                                          <p:val>
                                            <p:strVal val="ppt_y"/>
                                          </p:val>
                                        </p:tav>
                                        <p:tav tm="100000">
                                          <p:val>
                                            <p:strVal val="ppt_y+.1"/>
                                          </p:val>
                                        </p:tav>
                                      </p:tavLst>
                                    </p:anim>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AB8471B-AA1C-42E2-8C82-178F88C0F62C}"/>
              </a:ext>
            </a:extLst>
          </p:cNvPr>
          <p:cNvSpPr/>
          <p:nvPr/>
        </p:nvSpPr>
        <p:spPr>
          <a:xfrm>
            <a:off x="1115617" y="1268760"/>
            <a:ext cx="7488832" cy="1200329"/>
          </a:xfrm>
          <a:prstGeom prst="rect">
            <a:avLst/>
          </a:prstGeom>
        </p:spPr>
        <p:txBody>
          <a:bodyPr wrap="square">
            <a:spAutoFit/>
          </a:bodyPr>
          <a:lstStyle/>
          <a:p>
            <a:r>
              <a:rPr lang="en-US" altLang="zh-CN" dirty="0"/>
              <a:t>Tracert</a:t>
            </a:r>
            <a:r>
              <a:rPr lang="zh-CN" altLang="en-US" dirty="0"/>
              <a:t>是</a:t>
            </a:r>
            <a:r>
              <a:rPr lang="en-US" altLang="zh-CN" dirty="0"/>
              <a:t>Windows</a:t>
            </a:r>
            <a:r>
              <a:rPr lang="zh-CN" altLang="en-US" dirty="0"/>
              <a:t>平台上的一个实用程序，可以实现从源主机到目的主机之间数据报文所经过的路由，即可以实现路由追踪（</a:t>
            </a:r>
            <a:r>
              <a:rPr lang="en-US" altLang="zh-CN" dirty="0"/>
              <a:t>trace router</a:t>
            </a:r>
            <a:r>
              <a:rPr lang="zh-CN" altLang="en-US" dirty="0"/>
              <a:t>）。</a:t>
            </a:r>
          </a:p>
        </p:txBody>
      </p:sp>
      <p:sp>
        <p:nvSpPr>
          <p:cNvPr id="5" name="矩形 4">
            <a:extLst>
              <a:ext uri="{FF2B5EF4-FFF2-40B4-BE49-F238E27FC236}">
                <a16:creationId xmlns:a16="http://schemas.microsoft.com/office/drawing/2014/main" id="{3B42D497-D50D-4692-9AC1-E5309A8F5410}"/>
              </a:ext>
            </a:extLst>
          </p:cNvPr>
          <p:cNvSpPr/>
          <p:nvPr/>
        </p:nvSpPr>
        <p:spPr>
          <a:xfrm>
            <a:off x="1115617" y="2636912"/>
            <a:ext cx="8169865" cy="461665"/>
          </a:xfrm>
          <a:prstGeom prst="rect">
            <a:avLst/>
          </a:prstGeom>
        </p:spPr>
        <p:txBody>
          <a:bodyPr wrap="none">
            <a:spAutoFit/>
          </a:bodyPr>
          <a:lstStyle/>
          <a:p>
            <a:r>
              <a:rPr lang="en-US" altLang="zh-CN" dirty="0"/>
              <a:t>Tracert</a:t>
            </a:r>
            <a:r>
              <a:rPr lang="zh-CN" altLang="en-US" dirty="0"/>
              <a:t>完全基于</a:t>
            </a:r>
            <a:r>
              <a:rPr lang="en-US" altLang="zh-CN" dirty="0"/>
              <a:t>ICMP</a:t>
            </a:r>
            <a:r>
              <a:rPr lang="zh-CN" altLang="en-US" dirty="0"/>
              <a:t>协议实现路由追踪，基本原理是：</a:t>
            </a:r>
          </a:p>
        </p:txBody>
      </p:sp>
      <p:sp>
        <p:nvSpPr>
          <p:cNvPr id="7" name="矩形 6">
            <a:extLst>
              <a:ext uri="{FF2B5EF4-FFF2-40B4-BE49-F238E27FC236}">
                <a16:creationId xmlns:a16="http://schemas.microsoft.com/office/drawing/2014/main" id="{EA216594-977D-4312-B4C6-570968570DFD}"/>
              </a:ext>
            </a:extLst>
          </p:cNvPr>
          <p:cNvSpPr/>
          <p:nvPr/>
        </p:nvSpPr>
        <p:spPr>
          <a:xfrm>
            <a:off x="1115617" y="3248554"/>
            <a:ext cx="7488832" cy="830997"/>
          </a:xfrm>
          <a:prstGeom prst="rect">
            <a:avLst/>
          </a:prstGeom>
        </p:spPr>
        <p:txBody>
          <a:bodyPr wrap="square">
            <a:spAutoFit/>
          </a:bodyPr>
          <a:lstStyle/>
          <a:p>
            <a:r>
              <a:rPr lang="zh-CN" altLang="en-US" dirty="0"/>
              <a:t>从</a:t>
            </a:r>
            <a:r>
              <a:rPr lang="en-US" altLang="zh-CN" dirty="0"/>
              <a:t>TTL=1</a:t>
            </a:r>
            <a:r>
              <a:rPr lang="zh-CN" altLang="en-US" dirty="0"/>
              <a:t>开始，</a:t>
            </a:r>
            <a:r>
              <a:rPr lang="en-US" altLang="zh-CN" dirty="0"/>
              <a:t>Tracert</a:t>
            </a:r>
            <a:r>
              <a:rPr lang="zh-CN" altLang="en-US" dirty="0"/>
              <a:t>不断从源</a:t>
            </a:r>
            <a:r>
              <a:rPr lang="en-US" altLang="zh-CN" dirty="0"/>
              <a:t>IP</a:t>
            </a:r>
            <a:r>
              <a:rPr lang="zh-CN" altLang="en-US" dirty="0"/>
              <a:t>向目标</a:t>
            </a:r>
            <a:r>
              <a:rPr lang="en-US" altLang="zh-CN" dirty="0"/>
              <a:t>IP</a:t>
            </a:r>
            <a:r>
              <a:rPr lang="zh-CN" altLang="en-US" dirty="0"/>
              <a:t>发出类型为</a:t>
            </a:r>
            <a:r>
              <a:rPr lang="en-US" altLang="zh-CN" dirty="0"/>
              <a:t>8</a:t>
            </a:r>
            <a:r>
              <a:rPr lang="zh-CN" altLang="en-US" dirty="0"/>
              <a:t>代码为</a:t>
            </a:r>
            <a:r>
              <a:rPr lang="en-US" altLang="zh-CN" dirty="0"/>
              <a:t>0</a:t>
            </a:r>
            <a:r>
              <a:rPr lang="zh-CN" altLang="en-US" dirty="0"/>
              <a:t>的</a:t>
            </a:r>
            <a:r>
              <a:rPr lang="en-US" altLang="zh-CN" dirty="0"/>
              <a:t>ICMP</a:t>
            </a:r>
            <a:r>
              <a:rPr lang="zh-CN" altLang="en-US" dirty="0"/>
              <a:t>查询报文，并逐次增加</a:t>
            </a:r>
            <a:r>
              <a:rPr lang="en-US" altLang="zh-CN" dirty="0"/>
              <a:t>TTL</a:t>
            </a:r>
            <a:r>
              <a:rPr lang="zh-CN" altLang="en-US" dirty="0"/>
              <a:t>值。</a:t>
            </a:r>
          </a:p>
        </p:txBody>
      </p:sp>
      <p:sp>
        <p:nvSpPr>
          <p:cNvPr id="8" name="矩形 7">
            <a:extLst>
              <a:ext uri="{FF2B5EF4-FFF2-40B4-BE49-F238E27FC236}">
                <a16:creationId xmlns:a16="http://schemas.microsoft.com/office/drawing/2014/main" id="{A4E63867-D46D-4AB4-B3EA-3A7356E2D374}"/>
              </a:ext>
            </a:extLst>
          </p:cNvPr>
          <p:cNvSpPr/>
          <p:nvPr/>
        </p:nvSpPr>
        <p:spPr>
          <a:xfrm>
            <a:off x="1117848" y="4247174"/>
            <a:ext cx="7486601" cy="1200329"/>
          </a:xfrm>
          <a:prstGeom prst="rect">
            <a:avLst/>
          </a:prstGeom>
        </p:spPr>
        <p:txBody>
          <a:bodyPr wrap="square">
            <a:spAutoFit/>
          </a:bodyPr>
          <a:lstStyle/>
          <a:p>
            <a:r>
              <a:rPr lang="en-US" altLang="zh-CN" dirty="0"/>
              <a:t>Tracert</a:t>
            </a:r>
            <a:r>
              <a:rPr lang="zh-CN" altLang="en-US" dirty="0"/>
              <a:t>根据不同</a:t>
            </a:r>
            <a:r>
              <a:rPr lang="en-US" altLang="zh-CN" dirty="0"/>
              <a:t>TTL</a:t>
            </a:r>
            <a:r>
              <a:rPr lang="zh-CN" altLang="en-US" dirty="0"/>
              <a:t>值时各路由器返回的“</a:t>
            </a:r>
            <a:r>
              <a:rPr lang="en-US" altLang="zh-CN" dirty="0"/>
              <a:t>TTL=0</a:t>
            </a:r>
            <a:r>
              <a:rPr lang="zh-CN" altLang="en-US" dirty="0"/>
              <a:t>”（类型为</a:t>
            </a:r>
            <a:r>
              <a:rPr lang="en-US" altLang="zh-CN" dirty="0"/>
              <a:t>11</a:t>
            </a:r>
            <a:r>
              <a:rPr lang="zh-CN" altLang="en-US" dirty="0"/>
              <a:t>代码为</a:t>
            </a:r>
            <a:r>
              <a:rPr lang="en-US" altLang="zh-CN" dirty="0"/>
              <a:t>0</a:t>
            </a:r>
            <a:r>
              <a:rPr lang="zh-CN" altLang="en-US" dirty="0"/>
              <a:t>）的差错报文，即可知道经过了哪些路由器。</a:t>
            </a:r>
          </a:p>
        </p:txBody>
      </p:sp>
      <p:sp>
        <p:nvSpPr>
          <p:cNvPr id="9" name="文本框 8">
            <a:extLst>
              <a:ext uri="{FF2B5EF4-FFF2-40B4-BE49-F238E27FC236}">
                <a16:creationId xmlns:a16="http://schemas.microsoft.com/office/drawing/2014/main" id="{B2F6DEDC-38AF-4578-8E9F-41FB591F1375}"/>
              </a:ext>
            </a:extLst>
          </p:cNvPr>
          <p:cNvSpPr txBox="1"/>
          <p:nvPr/>
        </p:nvSpPr>
        <p:spPr>
          <a:xfrm>
            <a:off x="1115617" y="5647297"/>
            <a:ext cx="7416825" cy="461665"/>
          </a:xfrm>
          <a:prstGeom prst="rect">
            <a:avLst/>
          </a:prstGeom>
          <a:noFill/>
        </p:spPr>
        <p:txBody>
          <a:bodyPr wrap="square" rtlCol="0">
            <a:spAutoFit/>
          </a:bodyPr>
          <a:lstStyle/>
          <a:p>
            <a:r>
              <a:rPr lang="zh-CN" altLang="en-US" dirty="0"/>
              <a:t>在</a:t>
            </a:r>
            <a:r>
              <a:rPr lang="en-US" altLang="zh-CN" dirty="0"/>
              <a:t>Unix</a:t>
            </a:r>
            <a:r>
              <a:rPr lang="zh-CN" altLang="en-US" dirty="0"/>
              <a:t>或</a:t>
            </a:r>
            <a:r>
              <a:rPr lang="en-US" altLang="zh-CN" dirty="0"/>
              <a:t>Linux</a:t>
            </a:r>
            <a:r>
              <a:rPr lang="zh-CN" altLang="en-US" dirty="0"/>
              <a:t>中，类似的程序是</a:t>
            </a:r>
            <a:r>
              <a:rPr lang="en-US" altLang="zh-CN" dirty="0" err="1"/>
              <a:t>Tracerouter</a:t>
            </a:r>
            <a:endParaRPr lang="zh-CN" altLang="en-US" dirty="0"/>
          </a:p>
        </p:txBody>
      </p:sp>
    </p:spTree>
    <p:extLst>
      <p:ext uri="{BB962C8B-B14F-4D97-AF65-F5344CB8AC3E}">
        <p14:creationId xmlns:p14="http://schemas.microsoft.com/office/powerpoint/2010/main" val="4091209527"/>
      </p:ext>
    </p:extLst>
  </p:cSld>
  <p:clrMapOvr>
    <a:masterClrMapping/>
  </p:clrMapOvr>
  <p:transition/>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rgbClr val="000000"/>
              </a:solidFill>
              <a:prstDash val="solid"/>
              <a:round/>
              <a:headEnd type="none" w="med" len="me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24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14290</TotalTime>
  <Words>11634</Words>
  <Application>Microsoft Office PowerPoint</Application>
  <PresentationFormat>全屏显示(4:3)</PresentationFormat>
  <Paragraphs>1587</Paragraphs>
  <Slides>115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115</vt:i4>
      </vt:variant>
    </vt:vector>
  </HeadingPairs>
  <TitlesOfParts>
    <vt:vector size="128" baseType="lpstr">
      <vt:lpstr>ˎ̥</vt:lpstr>
      <vt:lpstr>Arial Unicode MS</vt:lpstr>
      <vt:lpstr>黑体</vt:lpstr>
      <vt:lpstr>宋体</vt:lpstr>
      <vt:lpstr>幼圆</vt:lpstr>
      <vt:lpstr>Arial</vt:lpstr>
      <vt:lpstr>Arial Rounded MT Bold</vt:lpstr>
      <vt:lpstr>Century Gothic</vt:lpstr>
      <vt:lpstr>CordiaUPC</vt:lpstr>
      <vt:lpstr>Symbol</vt:lpstr>
      <vt:lpstr>Times New Roman</vt:lpstr>
      <vt:lpstr>Wingdings</vt:lpstr>
      <vt:lpstr>计算机网络</vt:lpstr>
      <vt:lpstr>第五章 网络层 </vt:lpstr>
      <vt:lpstr>本章内容</vt:lpstr>
      <vt:lpstr>5.1 数据交换技术</vt:lpstr>
      <vt:lpstr>5.1数据交换技术</vt:lpstr>
      <vt:lpstr>5.1 电路交换和分组交换</vt:lpstr>
      <vt:lpstr>5.1.1 电路交换</vt:lpstr>
      <vt:lpstr>电路交换三个阶段</vt:lpstr>
      <vt:lpstr>电路交换优缺点</vt:lpstr>
      <vt:lpstr>5.1.2 分组交换 </vt:lpstr>
      <vt:lpstr>分组交换</vt:lpstr>
      <vt:lpstr>5.2 虚电路和数据报 </vt:lpstr>
      <vt:lpstr>5.2.1 虚电路</vt:lpstr>
      <vt:lpstr>虚电路特征 </vt:lpstr>
      <vt:lpstr>PowerPoint 演示文稿</vt:lpstr>
      <vt:lpstr>5.2.2 数据报 </vt:lpstr>
      <vt:lpstr>数据报的特征</vt:lpstr>
      <vt:lpstr>5.2.3 数据报与虚电路的比较</vt:lpstr>
      <vt:lpstr>5.3 路由选择</vt:lpstr>
      <vt:lpstr>5.3.1 静态策略 </vt:lpstr>
      <vt:lpstr>固定式路由选择</vt:lpstr>
      <vt:lpstr>最佳路由选择算法</vt:lpstr>
      <vt:lpstr>PowerPoint 演示文稿</vt:lpstr>
      <vt:lpstr>5.3.2 动态策略 </vt:lpstr>
      <vt:lpstr>孤立路由算法</vt:lpstr>
      <vt:lpstr>逆向自学习算法</vt:lpstr>
      <vt:lpstr>逆向自学习算法</vt:lpstr>
      <vt:lpstr>分布路由选择 </vt:lpstr>
      <vt:lpstr>PowerPoint 演示文稿</vt:lpstr>
      <vt:lpstr>PowerPoint 演示文稿</vt:lpstr>
      <vt:lpstr>距离向量法优缺点</vt:lpstr>
      <vt:lpstr>无穷计数问题的解决方法 </vt:lpstr>
      <vt:lpstr>PowerPoint 演示文稿</vt:lpstr>
      <vt:lpstr>L-S算法主要步骤</vt:lpstr>
      <vt:lpstr>PowerPoint 演示文稿</vt:lpstr>
      <vt:lpstr>L-S算法优缺点</vt:lpstr>
      <vt:lpstr>D-V算法和L-S算法的比较 </vt:lpstr>
      <vt:lpstr>5.4 路由协议 </vt:lpstr>
      <vt:lpstr>5.4.2 开放式最短路由优先协议</vt:lpstr>
      <vt:lpstr>PowerPoint 演示文稿</vt:lpstr>
      <vt:lpstr>PowerPoint 演示文稿</vt:lpstr>
      <vt:lpstr>BGP协议</vt:lpstr>
      <vt:lpstr>BGP协议特点</vt:lpstr>
      <vt:lpstr>5.5 IP协议</vt:lpstr>
      <vt:lpstr>5.5.2 IP分组结构</vt:lpstr>
      <vt:lpstr>PowerPoint 演示文稿</vt:lpstr>
      <vt:lpstr>PowerPoint 演示文稿</vt:lpstr>
      <vt:lpstr>PowerPoint 演示文稿</vt:lpstr>
      <vt:lpstr>PowerPoint 演示文稿</vt:lpstr>
      <vt:lpstr>PowerPoint 演示文稿</vt:lpstr>
      <vt:lpstr>PowerPoint 演示文稿</vt:lpstr>
      <vt:lpstr>附：IP分组中可选字段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 网际控制报文协议 ICMP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地址解析协议ARP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第五章作业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James Zhou</dc:creator>
  <cp:lastModifiedBy>Zhou James</cp:lastModifiedBy>
  <cp:revision>449</cp:revision>
  <cp:lastPrinted>2002-07-08T02:44:19Z</cp:lastPrinted>
  <dcterms:created xsi:type="dcterms:W3CDTF">2004-05-25T06:41:47Z</dcterms:created>
  <dcterms:modified xsi:type="dcterms:W3CDTF">2024-12-03T15:00:42Z</dcterms:modified>
</cp:coreProperties>
</file>